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8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9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2" r:id="rId4"/>
    <p:sldMasterId id="2147483730" r:id="rId5"/>
    <p:sldMasterId id="2147483748" r:id="rId6"/>
    <p:sldMasterId id="2147483766" r:id="rId7"/>
    <p:sldMasterId id="2147483784" r:id="rId8"/>
    <p:sldMasterId id="2147483802" r:id="rId9"/>
    <p:sldMasterId id="2147483820" r:id="rId10"/>
  </p:sldMasterIdLst>
  <p:sldIdLst>
    <p:sldId id="257" r:id="rId11"/>
    <p:sldId id="294" r:id="rId12"/>
    <p:sldId id="308" r:id="rId13"/>
    <p:sldId id="259" r:id="rId14"/>
    <p:sldId id="260" r:id="rId15"/>
    <p:sldId id="261" r:id="rId16"/>
    <p:sldId id="262" r:id="rId17"/>
    <p:sldId id="263" r:id="rId18"/>
    <p:sldId id="265" r:id="rId19"/>
    <p:sldId id="266" r:id="rId20"/>
    <p:sldId id="309" r:id="rId21"/>
    <p:sldId id="310" r:id="rId22"/>
    <p:sldId id="311" r:id="rId23"/>
    <p:sldId id="312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6" r:id="rId33"/>
    <p:sldId id="279" r:id="rId34"/>
    <p:sldId id="269" r:id="rId35"/>
    <p:sldId id="305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82" r:id="rId44"/>
    <p:sldId id="304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2" r:id="rId54"/>
    <p:sldId id="323" r:id="rId55"/>
    <p:sldId id="321" r:id="rId56"/>
    <p:sldId id="326" r:id="rId57"/>
    <p:sldId id="327" r:id="rId58"/>
    <p:sldId id="324" r:id="rId59"/>
    <p:sldId id="307" r:id="rId60"/>
    <p:sldId id="293" r:id="rId6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1FD40-4095-4DBF-90FE-856AE6BFE92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56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B5AA0F-D861-48BB-8C65-87DE712C35E0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653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5BFF4-0A76-435F-B309-42567C5A6E2B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998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D5A34-139F-4609-9D01-7F121F00E8A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3041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39A3-C0F2-483B-80EA-F44DEE3926B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4153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B69A6-1928-4613-AAA8-0B5B395AB771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1086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F40B5-852E-48C3-96C0-F274F8AD27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9389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BEBE2-C600-4CC6-BED9-7F8249B4CFE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773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7DF43-C2FB-437E-B0F0-354AE1761419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3005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A6DC5-42AB-45C0-93B7-E5FDEF5A9B4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600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A40D3-D4FB-4E9D-B336-71BF2898065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979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E36DC-2B10-4FE2-A884-7C17C86E1FB0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41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27703-2E41-4EFA-AE20-180C97C8F1AB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39044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CB725-605A-4A6F-B64B-CB73F49B9A28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8759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F16AA-662E-4391-908F-B291350734D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2335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75553-2D17-4C77-8F22-D5A5F4E0B3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5631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D09C0-256C-4988-B5FE-41DA1A2E8DD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1564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6F690-BFAB-4CBB-BA4B-244C31373DA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6042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93799-8F04-4ED9-9479-E89BF5DC8E5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2826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6A5F6-22F2-4726-99F4-1108FA29498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1313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5BFF4-0A76-435F-B309-42567C5A6E2B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547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D5A34-139F-4609-9D01-7F121F00E8A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6239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39A3-C0F2-483B-80EA-F44DEE3926B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152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C01A7-E643-42AC-B669-E4E93D4E006C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477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B69A6-1928-4613-AAA8-0B5B395AB771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1550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F40B5-852E-48C3-96C0-F274F8AD27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2548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BEBE2-C600-4CC6-BED9-7F8249B4CFE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0501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7DF43-C2FB-437E-B0F0-354AE1761419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7690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A6DC5-42AB-45C0-93B7-E5FDEF5A9B4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9151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A40D3-D4FB-4E9D-B336-71BF2898065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1261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E36DC-2B10-4FE2-A884-7C17C86E1FB0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4723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CB725-605A-4A6F-B64B-CB73F49B9A28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1577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F16AA-662E-4391-908F-B291350734D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0726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75553-2D17-4C77-8F22-D5A5F4E0B3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475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88182-E9F9-4B26-8A4D-7E322B0445F4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20130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D09C0-256C-4988-B5FE-41DA1A2E8DD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8814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6F690-BFAB-4CBB-BA4B-244C31373DA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722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93799-8F04-4ED9-9479-E89BF5DC8E5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9887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6A5F6-22F2-4726-99F4-1108FA29498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752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5BFF4-0A76-435F-B309-42567C5A6E2B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661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D5A34-139F-4609-9D01-7F121F00E8A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840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39A3-C0F2-483B-80EA-F44DEE3926B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2596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B69A6-1928-4613-AAA8-0B5B395AB771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184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F40B5-852E-48C3-96C0-F274F8AD27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3317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BEBE2-C600-4CC6-BED9-7F8249B4CFE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69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93732-1642-44FF-B0EE-FC5147B15A46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6420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7DF43-C2FB-437E-B0F0-354AE1761419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8746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A6DC5-42AB-45C0-93B7-E5FDEF5A9B4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004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A40D3-D4FB-4E9D-B336-71BF2898065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494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E36DC-2B10-4FE2-A884-7C17C86E1FB0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87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CB725-605A-4A6F-B64B-CB73F49B9A28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7810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F16AA-662E-4391-908F-B291350734D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682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75553-2D17-4C77-8F22-D5A5F4E0B3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76306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D09C0-256C-4988-B5FE-41DA1A2E8DD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5030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6F690-BFAB-4CBB-BA4B-244C31373DA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2686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93799-8F04-4ED9-9479-E89BF5DC8E5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887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413D-C886-4E23-94AF-47A60F487ACD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0408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6A5F6-22F2-4726-99F4-1108FA29498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2129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5BFF4-0A76-435F-B309-42567C5A6E2B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2493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D5A34-139F-4609-9D01-7F121F00E8A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3832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39A3-C0F2-483B-80EA-F44DEE3926B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5376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B69A6-1928-4613-AAA8-0B5B395AB771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4293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F40B5-852E-48C3-96C0-F274F8AD27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8883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BEBE2-C600-4CC6-BED9-7F8249B4CFE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614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7DF43-C2FB-437E-B0F0-354AE1761419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41462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A6DC5-42AB-45C0-93B7-E5FDEF5A9B4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8956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A40D3-D4FB-4E9D-B336-71BF2898065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903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894AA-EA1B-477B-931E-954D0C0359D0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95067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E36DC-2B10-4FE2-A884-7C17C86E1FB0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9283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CB725-605A-4A6F-B64B-CB73F49B9A28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53788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F16AA-662E-4391-908F-B291350734D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62277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75553-2D17-4C77-8F22-D5A5F4E0B3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18334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D09C0-256C-4988-B5FE-41DA1A2E8DD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901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6F690-BFAB-4CBB-BA4B-244C31373DA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5293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93799-8F04-4ED9-9479-E89BF5DC8E5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5237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6A5F6-22F2-4726-99F4-1108FA29498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8059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5BFF4-0A76-435F-B309-42567C5A6E2B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802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1FD40-4095-4DBF-90FE-856AE6BFE92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724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1BEA1-2C3F-442A-AAF4-9889CB711333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2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7DBB9-C5F4-445E-847F-B211A998BE56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02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1BEA1-2C3F-442A-AAF4-9889CB711333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81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94033-6637-46D3-86FC-437D44BCA37D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814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A57D3-C78B-4868-A529-BF8C20328178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17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C58-A022-4B8C-B1F8-DC71EF74EA8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842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D6AB-EFA2-472D-9CA1-A4868BE07B06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98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A346-2BBF-4421-9042-31CC5CFD13DB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54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F9AFE-F111-41EB-92C4-5A8DF5535FAB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18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B5AA0F-D861-48BB-8C65-87DE712C35E0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947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27703-2E41-4EFA-AE20-180C97C8F1AB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7355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C01A7-E643-42AC-B669-E4E93D4E006C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676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88182-E9F9-4B26-8A4D-7E322B0445F4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27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7DBB9-C5F4-445E-847F-B211A998BE56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133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93732-1642-44FF-B0EE-FC5147B15A46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9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413D-C886-4E23-94AF-47A60F487ACD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976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894AA-EA1B-477B-931E-954D0C0359D0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670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D5A34-139F-4609-9D01-7F121F00E8A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610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39A3-C0F2-483B-80EA-F44DEE3926B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475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B69A6-1928-4613-AAA8-0B5B395AB771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903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F40B5-852E-48C3-96C0-F274F8AD27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908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BEBE2-C600-4CC6-BED9-7F8249B4CFE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35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7DF43-C2FB-437E-B0F0-354AE1761419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35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A6DC5-42AB-45C0-93B7-E5FDEF5A9B4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65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94033-6637-46D3-86FC-437D44BCA37D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829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A40D3-D4FB-4E9D-B336-71BF2898065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86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E36DC-2B10-4FE2-A884-7C17C86E1FB0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28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CB725-605A-4A6F-B64B-CB73F49B9A28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4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F16AA-662E-4391-908F-B291350734D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607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75553-2D17-4C77-8F22-D5A5F4E0B3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141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D09C0-256C-4988-B5FE-41DA1A2E8DD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668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6F690-BFAB-4CBB-BA4B-244C31373DA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95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93799-8F04-4ED9-9479-E89BF5DC8E5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2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6A5F6-22F2-4726-99F4-1108FA29498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341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5BFF4-0A76-435F-B309-42567C5A6E2B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37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A57D3-C78B-4868-A529-BF8C20328178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706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D5A34-139F-4609-9D01-7F121F00E8A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0638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39A3-C0F2-483B-80EA-F44DEE3926B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904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B69A6-1928-4613-AAA8-0B5B395AB771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69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F40B5-852E-48C3-96C0-F274F8AD27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58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BEBE2-C600-4CC6-BED9-7F8249B4CFE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189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7DF43-C2FB-437E-B0F0-354AE1761419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55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A6DC5-42AB-45C0-93B7-E5FDEF5A9B4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8002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A40D3-D4FB-4E9D-B336-71BF2898065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9128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E36DC-2B10-4FE2-A884-7C17C86E1FB0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1523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CB725-605A-4A6F-B64B-CB73F49B9A28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71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C58-A022-4B8C-B1F8-DC71EF74EA8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9976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F16AA-662E-4391-908F-B291350734D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8398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75553-2D17-4C77-8F22-D5A5F4E0B3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592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D09C0-256C-4988-B5FE-41DA1A2E8DD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89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6F690-BFAB-4CBB-BA4B-244C31373DA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6249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93799-8F04-4ED9-9479-E89BF5DC8E5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4665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6A5F6-22F2-4726-99F4-1108FA29498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619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5BFF4-0A76-435F-B309-42567C5A6E2B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9408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D5A34-139F-4609-9D01-7F121F00E8A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0342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39A3-C0F2-483B-80EA-F44DEE3926B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130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B69A6-1928-4613-AAA8-0B5B395AB771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4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D6AB-EFA2-472D-9CA1-A4868BE07B06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7673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F40B5-852E-48C3-96C0-F274F8AD27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7593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BEBE2-C600-4CC6-BED9-7F8249B4CFE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6764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7DF43-C2FB-437E-B0F0-354AE1761419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5895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A6DC5-42AB-45C0-93B7-E5FDEF5A9B4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0910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A40D3-D4FB-4E9D-B336-71BF2898065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636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E36DC-2B10-4FE2-A884-7C17C86E1FB0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6672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CB725-605A-4A6F-B64B-CB73F49B9A28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6656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F16AA-662E-4391-908F-B291350734D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734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75553-2D17-4C77-8F22-D5A5F4E0B3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291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D09C0-256C-4988-B5FE-41DA1A2E8DD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82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A346-2BBF-4421-9042-31CC5CFD13DB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8542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6F690-BFAB-4CBB-BA4B-244C31373DA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705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93799-8F04-4ED9-9479-E89BF5DC8E5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8223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6A5F6-22F2-4726-99F4-1108FA29498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2808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5BFF4-0A76-435F-B309-42567C5A6E2B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2119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D5A34-139F-4609-9D01-7F121F00E8A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0994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39A3-C0F2-483B-80EA-F44DEE3926B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0059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B69A6-1928-4613-AAA8-0B5B395AB771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275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F40B5-852E-48C3-96C0-F274F8AD27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8016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BEBE2-C600-4CC6-BED9-7F8249B4CFE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5533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7DF43-C2FB-437E-B0F0-354AE1761419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13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F9AFE-F111-41EB-92C4-5A8DF5535FAB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2682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A6DC5-42AB-45C0-93B7-E5FDEF5A9B4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10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A40D3-D4FB-4E9D-B336-71BF2898065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8569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E36DC-2B10-4FE2-A884-7C17C86E1FB0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665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CB725-605A-4A6F-B64B-CB73F49B9A28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6616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F16AA-662E-4391-908F-B291350734D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0434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75553-2D17-4C77-8F22-D5A5F4E0B3B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5940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D09C0-256C-4988-B5FE-41DA1A2E8DD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9005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6F690-BFAB-4CBB-BA4B-244C31373DA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107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93799-8F04-4ED9-9479-E89BF5DC8E5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9172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6A5F6-22F2-4726-99F4-1108FA29498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49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FB1A6-8FBD-4B1A-BA22-B762E1268E4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0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02051-54FF-49FF-B1C9-7BB9B44D999F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61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FB1A6-8FBD-4B1A-BA22-B762E1268E4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8276C-E752-4473-8687-24357D1DE081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8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02051-54FF-49FF-B1C9-7BB9B44D999F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816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02051-54FF-49FF-B1C9-7BB9B44D999F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076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02051-54FF-49FF-B1C9-7BB9B44D999F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081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02051-54FF-49FF-B1C9-7BB9B44D999F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797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02051-54FF-49FF-B1C9-7BB9B44D999F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832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02051-54FF-49FF-B1C9-7BB9B44D999F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20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02051-54FF-49FF-B1C9-7BB9B44D999F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65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osminzdrav.ru/" TargetMode="Externa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806" y="1047854"/>
            <a:ext cx="11336925" cy="18180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«Социально-правовая оценка коррупционных проявлений в системе здравоохранения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области.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 противодействия коррупции в медицинских организациях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области».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Никифорова </a:t>
            </a:r>
            <a:r>
              <a:rPr lang="ru-RU" sz="2400" b="1" i="1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 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03" y="5294382"/>
            <a:ext cx="3952688" cy="1374047"/>
          </a:xfrm>
        </p:spPr>
      </p:pic>
    </p:spTree>
    <p:extLst>
      <p:ext uri="{BB962C8B-B14F-4D97-AF65-F5344CB8AC3E}">
        <p14:creationId xmlns:p14="http://schemas.microsoft.com/office/powerpoint/2010/main" val="166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4109" y="1137426"/>
            <a:ext cx="11463454" cy="318924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службы гос. фин. контроля Иркутской области ( № 02.85.762/24 от 17.05.2024г.)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прокуратуру Иркутской области, Управление экономической безопасности и противодействия коррупция ГУ МВД России по Иркутской области были направлены результаты 7 контрольных мероприятий, проведенных службой в Министерстве здравоохранения Иркутской области и подведомственных ему учреждениях. 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Массель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Олег Геннадьевич)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83" y="5820772"/>
            <a:ext cx="3661317" cy="10372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7" y="38893"/>
            <a:ext cx="9077091" cy="57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83" y="5820772"/>
            <a:ext cx="3661317" cy="10372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19" y="0"/>
            <a:ext cx="9044140" cy="582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229" y="5754029"/>
            <a:ext cx="3694771" cy="10467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24" y="0"/>
            <a:ext cx="9395821" cy="57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063" y="5810612"/>
            <a:ext cx="3534937" cy="1001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52" y="0"/>
            <a:ext cx="9357444" cy="58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052736"/>
            <a:ext cx="8791575" cy="24572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Коррупция в здравоохранении (социологический аспект)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4005064"/>
            <a:ext cx="8791575" cy="125273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Кандидат социологических наук,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доцент </a:t>
            </a:r>
            <a:r>
              <a:rPr lang="ru-RU" b="1" dirty="0" err="1" smtClean="0">
                <a:solidFill>
                  <a:schemeClr val="tx1"/>
                </a:solidFill>
              </a:rPr>
              <a:t>ИрГУПС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Инкижинова</a:t>
            </a:r>
            <a:r>
              <a:rPr lang="ru-RU" b="1" dirty="0" smtClean="0">
                <a:solidFill>
                  <a:schemeClr val="tx1"/>
                </a:solidFill>
              </a:rPr>
              <a:t> С.А.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0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836712"/>
            <a:ext cx="9905999" cy="495448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effectLst/>
              </a:rPr>
              <a:t>Коррупционные проявления в сфере здравоохранения </a:t>
            </a:r>
            <a:r>
              <a:rPr lang="ru-RU" sz="2800" dirty="0">
                <a:effectLst/>
              </a:rPr>
              <a:t>— это повторяющееся явление, которое </a:t>
            </a:r>
            <a:r>
              <a:rPr lang="ru-RU" sz="2800" dirty="0" smtClean="0">
                <a:effectLst/>
              </a:rPr>
              <a:t>проявляется </a:t>
            </a:r>
            <a:r>
              <a:rPr lang="ru-RU" sz="2800" dirty="0">
                <a:effectLst/>
              </a:rPr>
              <a:t>в злоупотреблении сотрудниками </a:t>
            </a:r>
            <a:r>
              <a:rPr lang="ru-RU" sz="2800" dirty="0" smtClean="0">
                <a:effectLst/>
              </a:rPr>
              <a:t>своего </a:t>
            </a:r>
            <a:r>
              <a:rPr lang="ru-RU" sz="2800" dirty="0">
                <a:effectLst/>
              </a:rPr>
              <a:t>служебного </a:t>
            </a:r>
            <a:r>
              <a:rPr lang="ru-RU" sz="2800" dirty="0" smtClean="0">
                <a:effectLst/>
              </a:rPr>
              <a:t>положения, </a:t>
            </a:r>
            <a:r>
              <a:rPr lang="ru-RU" sz="2800" dirty="0">
                <a:effectLst/>
              </a:rPr>
              <a:t>преследуя цель вопреки законам получить материальные и нематериальные блага и преимущества не только для себя, но и в незаконном предоставлении таких благ и преимуществ третьим лицам.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55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76672"/>
            <a:ext cx="9905999" cy="5314529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/>
              </a:rPr>
              <a:t>Цель социологического исследования </a:t>
            </a:r>
            <a:r>
              <a:rPr lang="ru-RU" dirty="0">
                <a:effectLst/>
              </a:rPr>
              <a:t>– изучение глубины вовлеченности граждан в коррупционные практики Иркутской </a:t>
            </a:r>
            <a:r>
              <a:rPr lang="ru-RU" dirty="0" smtClean="0">
                <a:effectLst/>
              </a:rPr>
              <a:t>области. </a:t>
            </a:r>
          </a:p>
          <a:p>
            <a:endParaRPr lang="ru-RU" dirty="0" smtClean="0">
              <a:effectLst/>
            </a:endParaRPr>
          </a:p>
          <a:p>
            <a:r>
              <a:rPr lang="ru-RU" b="1" dirty="0" smtClean="0">
                <a:effectLst/>
              </a:rPr>
              <a:t>К </a:t>
            </a:r>
            <a:r>
              <a:rPr lang="ru-RU" b="1" dirty="0">
                <a:effectLst/>
              </a:rPr>
              <a:t>задачам </a:t>
            </a:r>
            <a:r>
              <a:rPr lang="ru-RU" b="1" dirty="0" smtClean="0">
                <a:effectLst/>
              </a:rPr>
              <a:t>исследования </a:t>
            </a:r>
            <a:r>
              <a:rPr lang="ru-RU" dirty="0" smtClean="0">
                <a:effectLst/>
              </a:rPr>
              <a:t>в том числе входят выявление </a:t>
            </a:r>
            <a:r>
              <a:rPr lang="ru-RU" dirty="0">
                <a:effectLst/>
              </a:rPr>
              <a:t>наиболее распространённых форм коррупции во власти и бизнесе в </a:t>
            </a:r>
            <a:r>
              <a:rPr lang="ru-RU" dirty="0" smtClean="0">
                <a:effectLst/>
              </a:rPr>
              <a:t>регионе; оценка </a:t>
            </a:r>
            <a:r>
              <a:rPr lang="ru-RU" dirty="0">
                <a:effectLst/>
              </a:rPr>
              <a:t>уровня вовлеченности граждан в коррупционные </a:t>
            </a:r>
            <a:r>
              <a:rPr lang="ru-RU" dirty="0" smtClean="0">
                <a:effectLst/>
              </a:rPr>
              <a:t>практики; выявление </a:t>
            </a:r>
            <a:r>
              <a:rPr lang="ru-RU" dirty="0">
                <a:effectLst/>
              </a:rPr>
              <a:t>мотивов дачи/ получении взятки должностным лицом и готовности решить свой вопрос за дополнительную </a:t>
            </a:r>
            <a:r>
              <a:rPr lang="ru-RU" dirty="0" smtClean="0">
                <a:effectLst/>
              </a:rPr>
              <a:t>плату  и т .д. </a:t>
            </a:r>
            <a:endParaRPr lang="ru-RU" dirty="0">
              <a:effectLst/>
            </a:endParaRPr>
          </a:p>
          <a:p>
            <a:pPr lvl="0"/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478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6165304"/>
            <a:ext cx="9905998" cy="470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Распределение ответов на вопрос </a:t>
            </a:r>
            <a:br>
              <a:rPr lang="ru-RU" sz="2000" dirty="0"/>
            </a:br>
            <a:r>
              <a:rPr lang="ru-RU" sz="2000" dirty="0"/>
              <a:t>«Как часто Вам приходится сталкиваться с взяточничеством, коррупцией в Иркутской области?», в %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1" y="341659"/>
            <a:ext cx="10873208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низ 2"/>
          <p:cNvSpPr/>
          <p:nvPr/>
        </p:nvSpPr>
        <p:spPr>
          <a:xfrm rot="10800000">
            <a:off x="2118732" y="4750421"/>
            <a:ext cx="278781" cy="479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1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5707" y="602166"/>
            <a:ext cx="2932771" cy="211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5949280"/>
            <a:ext cx="9905998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Распределение ответов на вопрос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700" b="1" dirty="0"/>
              <a:t>«Какие проблемы Вам пришлось решать?», %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5707" y="602166"/>
            <a:ext cx="2932771" cy="211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32656"/>
            <a:ext cx="10369152" cy="51705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 вправо 6"/>
          <p:cNvSpPr/>
          <p:nvPr/>
        </p:nvSpPr>
        <p:spPr>
          <a:xfrm>
            <a:off x="767408" y="602166"/>
            <a:ext cx="1128299" cy="211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1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917" y="2297153"/>
            <a:ext cx="11519210" cy="3479179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такой таблетки от коррупции: 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 проглотил и вы здоровы»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1" y="122895"/>
            <a:ext cx="59245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45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3472" y="2430966"/>
            <a:ext cx="9449974" cy="211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404664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</a:rPr>
              <a:t>распределение </a:t>
            </a:r>
            <a:r>
              <a:rPr lang="ru-RU" sz="2800" b="1" dirty="0">
                <a:effectLst/>
              </a:rPr>
              <a:t>ответов на вопросы «Давали ли Вы в этой ситуации взятку?» и «Какие проблемы Вам пришлось решать?», % </a:t>
            </a:r>
            <a:br>
              <a:rPr lang="ru-RU" sz="2800" b="1" dirty="0">
                <a:effectLst/>
              </a:rPr>
            </a:b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772816"/>
            <a:ext cx="964907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48939" y="2430966"/>
            <a:ext cx="713678" cy="301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33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Взаимосвязь ответов на вопросы: «Какова </a:t>
            </a:r>
            <a:r>
              <a:rPr lang="ru-RU" b="1" dirty="0">
                <a:effectLst/>
              </a:rPr>
              <a:t>была цель совершения неформальных оплат</a:t>
            </a:r>
            <a:r>
              <a:rPr lang="ru-RU" b="1" dirty="0" smtClean="0">
                <a:effectLst/>
              </a:rPr>
              <a:t>?» и «Какие </a:t>
            </a:r>
            <a:r>
              <a:rPr lang="ru-RU" b="1" dirty="0">
                <a:effectLst/>
              </a:rPr>
              <a:t>проблемы Вам пришлось решать</a:t>
            </a:r>
            <a:r>
              <a:rPr lang="ru-RU" b="1" dirty="0" smtClean="0">
                <a:effectLst/>
              </a:rPr>
              <a:t>?»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b="1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636912"/>
            <a:ext cx="109452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442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764704"/>
            <a:ext cx="9905998" cy="1332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распределение </a:t>
            </a:r>
            <a:r>
              <a:rPr lang="ru-RU" b="1" dirty="0">
                <a:effectLst/>
              </a:rPr>
              <a:t>ответов на вопросы о сумме взятки и </a:t>
            </a:r>
            <a:r>
              <a:rPr lang="ru-RU" b="1" dirty="0" smtClean="0">
                <a:effectLst/>
              </a:rPr>
              <a:t>о проблеме, </a:t>
            </a:r>
            <a:r>
              <a:rPr lang="ru-RU" b="1" dirty="0">
                <a:effectLst/>
              </a:rPr>
              <a:t>которую пришлось решать, %</a:t>
            </a:r>
            <a:br>
              <a:rPr lang="ru-RU" b="1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348880"/>
            <a:ext cx="1043598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657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1" y="791738"/>
            <a:ext cx="11463454" cy="318924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ПРОТИВОДЕЙСТВИЯ </a:t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В ОРГАНИЗАЦИИ.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25.12.2008г. № 273 – ФЗ «О противодействии коррупции»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713" y="278781"/>
            <a:ext cx="11519210" cy="3479179"/>
          </a:xfrm>
        </p:spPr>
        <p:txBody>
          <a:bodyPr>
            <a:normAutofit/>
          </a:bodyPr>
          <a:lstStyle/>
          <a:p>
            <a:pPr algn="just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правовыми актами Министерства здравоохранения России можно ознакомиться в информационно-правовых системах либо на официальном сайте Минздрава России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www.rosminzdrav.ru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«Противодействие коррупции».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5180" y="2653990"/>
            <a:ext cx="9976624" cy="3412274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статье 13.3 Федерального закона от 25.12.2008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273-ФЗ «О противодействии коррупции» организации обязаны разрабатывать и принимать меры по предупреждению коррупции (далее – Федеральный закон № 273-ФЗ) организации обязаны разрабатывать и принимать меры 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коррупции, которые могут включать: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определение подразделений или должностных лиц, ответственных 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профилактику коррупционных и иных правонарушений;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сотрудничество организации с правоохранительными органами;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разработку и внедрение в практику стандартов и процедур, направленных на обеспечение добросовестной работы организации;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принятие кодекса этики и служебного поведения работников организации;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предотвращение и урегулирование конфликта интересов;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недопущение составления неофициальной отчетности и использования поддельных документов.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6499" y="3869475"/>
            <a:ext cx="10760926" cy="318924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противодействия коррупции 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организациях.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 в организациях основывается на следующих принципах: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Соответствия политики организации действующему законодательству 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общепринятым нормам.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Личного примера руководства.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Вовлеченности работников.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Соразмерности антикоррупционных процедур риску коррупции.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Эффективности антикоррупционных процедур.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Ответственности и неотвратимости наказания.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Постоянного контроля и регулярного мониторинга.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473" y="5224871"/>
            <a:ext cx="10493298" cy="401444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утвердить локальным нормативным актом организации политику организации по противодействию коррупции, которая должна содержать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порядок реализации в организации профилактических мероприятий, 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противодействия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коррупции;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порядок и периодичность оценки коррупционных рисков (оценка заключается в выявлении условий и обстоятельств (действий, событий), возникающих в ходе конкретного управленческого процесса, позволяющих злоупотреблять должностными (трудовыми) обязанностями в целях получения, как для должностных лиц, так и для третьих лиц выгоды в виде денег, ценностей, иного имущества или услуг имущественного характера, иных имущественных прав вопреки законным интересам общества и государства);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 по минимизации установленных коррупционных рисков 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(разделение выполнения функции, связанной с коррупционными рисками, между несколькими работниками, введение дополнительного контроля или отчетности за выполнением такой функции или регламентация ее выполнения);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иные мероприятия направленные на предупреждение коррупции.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1" y="791738"/>
            <a:ext cx="11463454" cy="318924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утвердить Памятку работникам организации о мерах по противодействию коррупции и уголовной ответственности за совершение коррупционного правонарушения 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470" y="1694987"/>
            <a:ext cx="11463454" cy="3189248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Создать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«Телефон доверия» по которому будут приниматься сообщения о коррупционных проявлениях в действиях работников организации. «Телефон доверия» должен функционировать в автоматическом режиме и должен быть оснащен системой записи поступающих обращений (функция «автоответчик»). Прием и запись обращений по «Телефону доверия» должны осуществляться ежедневно, кроме выходных и нерабочих праздничных дней. Утвердить локальным нормативным актом организации порядок работы «Телефона доверия».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7024" y="4025591"/>
            <a:ext cx="10229386" cy="3518733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Общественной палате Иркутской области создана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вопросам противодействия коррупции и взаимодействию с субъектами общественного контроля.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Рудецкий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Иванович)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Общественном Совете при Министерстве здравоохранения Иркутской области создана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вопроса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Социально-правовая оценка коррупционных проявлений в системе здравоохранения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области.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 противодействия коррупции в медицинских организациях 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области». 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1" y="791738"/>
            <a:ext cx="11463454" cy="318924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утвердить локальным правовым актом организации Комиссию по организации противодействия коррупции и урегулированию конфликта интересов в организации 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713" y="1951464"/>
            <a:ext cx="11463454" cy="318924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организации раздел «Противодействие коррупции». Указанный раздел должен содержать следующие подразделы: «Доклады, отчеты, статистическая информация по вопросам противодействия коррупции», «Методические материалы», «Нормативные правовые и иные акты по вопросам противодействия коррупции», «Формы документов, связанных с противодействием коррупции», «Обратная связь для сообщения о фактах коррупции».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1" y="791738"/>
            <a:ext cx="11463454" cy="318924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утвердить работодателем Памятку для работников организации в которой должны быть описаны типовые ситуации конфликта интересов которые могут возникнуть в организации.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1" y="791738"/>
            <a:ext cx="11463454" cy="318924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 правовым актом организации Кодекс этики 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служебного поведения работников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проведением мероприятий по предупреждению коррупции 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возложить на руководителя организации. 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0948" y="3938050"/>
            <a:ext cx="11463454" cy="318924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Полагаем, что минимизация коррупционных рисков будут способствовать: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соблюдение работниками здравоохранения установленных, в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едомственными, антикоррупционных стандартов.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Повышение эффективности правового просвещения граждан, юр.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 и мед.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аботников об ответственности за совершение коррупционных правонарушений.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соблюдения требований действующего     законодательства при осуществлении закупок товаров, работ, услуг.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713728" y="16726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88" y="2927104"/>
            <a:ext cx="1005927" cy="536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226" y="4565806"/>
            <a:ext cx="1005927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8078" y="3378821"/>
            <a:ext cx="10415239" cy="3479179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вышеизложенного считаем необходимым рекомендовать провести в организациях следующие мероприятия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должностную инструкцию лица, ответственного за профилактику коррупции в организации в обязательном порядке включить обязанности 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осуществлению антикоррупционной работы в организации. </a:t>
            </a:r>
            <a:b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Доклад о выполнении мероприятий Плана по противодействию коррупции в организации ежемесячно представлять руководителю организации. Руководителям организации поставить на особый контроль выполнение мероприятий Плана по противодействию коррупции в организации.</a:t>
            </a:r>
            <a:b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1" y="5771280"/>
            <a:ext cx="3836019" cy="1086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4" b="24976"/>
          <a:stretch/>
        </p:blipFill>
        <p:spPr>
          <a:xfrm>
            <a:off x="1167161" y="167822"/>
            <a:ext cx="9972907" cy="56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1" y="5771280"/>
            <a:ext cx="3836019" cy="1086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414" r="-1068" b="10211"/>
          <a:stretch/>
        </p:blipFill>
        <p:spPr>
          <a:xfrm>
            <a:off x="1278673" y="323385"/>
            <a:ext cx="9359590" cy="55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1" y="5771280"/>
            <a:ext cx="3836019" cy="1086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b="15410"/>
          <a:stretch/>
        </p:blipFill>
        <p:spPr>
          <a:xfrm>
            <a:off x="1308409" y="84158"/>
            <a:ext cx="9508273" cy="5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1" y="5771280"/>
            <a:ext cx="3836019" cy="1086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" b="17561"/>
          <a:stretch/>
        </p:blipFill>
        <p:spPr>
          <a:xfrm>
            <a:off x="1069640" y="0"/>
            <a:ext cx="9813950" cy="57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713" y="278781"/>
            <a:ext cx="11519210" cy="3479179"/>
          </a:xfrm>
        </p:spPr>
        <p:txBody>
          <a:bodyPr>
            <a:normAutofit/>
          </a:bodyPr>
          <a:lstStyle/>
          <a:p>
            <a:pPr algn="just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течение 2021-2023 годов в Министерство здравоохранения Иркутской области поступило двадцать три обращения граждан, содержащих информацию о совершении работниками подведомственных Министерству организаций действий, имеющих признаки коррупционных правонарушений.                               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(ответ в Общественную палату № 02-54-13133/24 от 20.05.24г.)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1" y="5771280"/>
            <a:ext cx="3836019" cy="1086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" b="11958"/>
          <a:stretch/>
        </p:blipFill>
        <p:spPr>
          <a:xfrm>
            <a:off x="1434789" y="-1"/>
            <a:ext cx="9660673" cy="57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752" y="5709425"/>
            <a:ext cx="3836019" cy="1086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16747"/>
          <a:stretch/>
        </p:blipFill>
        <p:spPr>
          <a:xfrm>
            <a:off x="1304693" y="100361"/>
            <a:ext cx="9857677" cy="56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1" y="5771280"/>
            <a:ext cx="3836019" cy="1086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" b="19047"/>
          <a:stretch/>
        </p:blipFill>
        <p:spPr>
          <a:xfrm>
            <a:off x="936703" y="111513"/>
            <a:ext cx="10125546" cy="56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1" y="5771280"/>
            <a:ext cx="3836019" cy="1086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3" b="14471"/>
          <a:stretch/>
        </p:blipFill>
        <p:spPr>
          <a:xfrm>
            <a:off x="1445942" y="0"/>
            <a:ext cx="9579858" cy="577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1" y="5718575"/>
            <a:ext cx="3836019" cy="1086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0" b="19275"/>
          <a:stretch/>
        </p:blipFill>
        <p:spPr>
          <a:xfrm>
            <a:off x="1182029" y="122663"/>
            <a:ext cx="9924585" cy="55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1" y="5771280"/>
            <a:ext cx="3836019" cy="1086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" b="19834"/>
          <a:stretch/>
        </p:blipFill>
        <p:spPr>
          <a:xfrm>
            <a:off x="1523999" y="89210"/>
            <a:ext cx="9783337" cy="56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1" y="5771280"/>
            <a:ext cx="3836019" cy="1086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" b="31219"/>
          <a:stretch/>
        </p:blipFill>
        <p:spPr>
          <a:xfrm>
            <a:off x="1338147" y="0"/>
            <a:ext cx="9790770" cy="577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1" y="5718575"/>
            <a:ext cx="3836019" cy="1086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" r="9715" b="30082"/>
          <a:stretch/>
        </p:blipFill>
        <p:spPr>
          <a:xfrm>
            <a:off x="999892" y="78059"/>
            <a:ext cx="10511149" cy="56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1" y="5771280"/>
            <a:ext cx="3836019" cy="1086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1" b="23739"/>
          <a:stretch/>
        </p:blipFill>
        <p:spPr>
          <a:xfrm>
            <a:off x="1568604" y="0"/>
            <a:ext cx="9839093" cy="57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1" y="5771280"/>
            <a:ext cx="3836019" cy="1086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b="17724"/>
          <a:stretch/>
        </p:blipFill>
        <p:spPr>
          <a:xfrm>
            <a:off x="1222916" y="0"/>
            <a:ext cx="9749883" cy="577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713" y="278781"/>
            <a:ext cx="11519210" cy="3479179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Министерством предприняты меры, направленные на восстановление и защиту нарушенных прав, свобод и законных интересов граждан, в том числе, в части оказания содействия правоохранительным и надзорным органам. 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17" y="2103043"/>
            <a:ext cx="11519210" cy="3479179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«Коррупция – это алчность плюс возможность 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 контроль»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Клитгаард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(амер. Экономист, профессор, создатель «формулы коррупции»)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47" y="12435"/>
            <a:ext cx="3868019" cy="383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27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1" y="791738"/>
            <a:ext cx="11463454" cy="318924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713" y="278781"/>
            <a:ext cx="11519210" cy="347917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 ответа прокуратуры Иркутской области № 86-25.2024 от 27.03.2024г.)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в производстве поднадзорных органов следствия находилось 6 уголовных дел ( 2022г.-2; 2021г.-2) о преступлениях коррупционной направленности данной категории, из них 4 дела возбуждены в 2023 году. По результатам расследования 3 уголовных дела направлено в суд для рассмотрения по существу (2022г.-1)».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713" y="234176"/>
            <a:ext cx="11519210" cy="3479179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 ответа прокуратуры Иркутской области № 86 -25-2024/от 27.03.2024г.)   </a:t>
            </a:r>
            <a:b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правоохранительными органами региона выявлены факты хищения бюджетных средств должностными лицами медицинских учреждений и Министерством здравоохранения Иркутской области, в т. ч.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ыделенных в рамках реализации национального проекта «Здравоохранение».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689" y="1393903"/>
            <a:ext cx="11519210" cy="1449658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ответа прокуратуры Иркутской области № 86 -25-2024/от 27.03.2024г.)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Выявляются факты взяточничества в системе 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региона.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8284" y="323386"/>
            <a:ext cx="11519210" cy="3479179"/>
          </a:xfrm>
        </p:spPr>
        <p:txBody>
          <a:bodyPr>
            <a:normAutofit/>
          </a:bodyPr>
          <a:lstStyle/>
          <a:p>
            <a:pPr algn="ctr"/>
            <a:r>
              <a:rPr lang="ru-RU" sz="2200" i="1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ответа прокуратуры Иркутской области № 86 -25-2024/от 27.03.2024г.)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факты получения взяток представителями заказчиков, в т. ч.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целью описания объекта закупки под конкретного контрагента, поставки товаров по завышенной стоимости или по стоимости, заведомо превышающей рыночную, организации приемки заведомо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непоставленных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товаров или работ, выполненных не в полном объеме ( не отвечающим требованиям безопасности).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5626315"/>
            <a:ext cx="3836019" cy="10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10.xml><?xml version="1.0" encoding="utf-8"?>
<a:theme xmlns:a="http://schemas.openxmlformats.org/drawingml/2006/main" name="7_Тема1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Тема1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4.xml><?xml version="1.0" encoding="utf-8"?>
<a:theme xmlns:a="http://schemas.openxmlformats.org/drawingml/2006/main" name="1_Тема1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5.xml><?xml version="1.0" encoding="utf-8"?>
<a:theme xmlns:a="http://schemas.openxmlformats.org/drawingml/2006/main" name="2_Тема1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6.xml><?xml version="1.0" encoding="utf-8"?>
<a:theme xmlns:a="http://schemas.openxmlformats.org/drawingml/2006/main" name="3_Тема1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7.xml><?xml version="1.0" encoding="utf-8"?>
<a:theme xmlns:a="http://schemas.openxmlformats.org/drawingml/2006/main" name="4_Тема1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8.xml><?xml version="1.0" encoding="utf-8"?>
<a:theme xmlns:a="http://schemas.openxmlformats.org/drawingml/2006/main" name="5_Тема1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9.xml><?xml version="1.0" encoding="utf-8"?>
<a:theme xmlns:a="http://schemas.openxmlformats.org/drawingml/2006/main" name="6_Тема1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572</Words>
  <Application>Microsoft Office PowerPoint</Application>
  <PresentationFormat>Широкоэкранный</PresentationFormat>
  <Paragraphs>45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51</vt:i4>
      </vt:variant>
    </vt:vector>
  </HeadingPairs>
  <TitlesOfParts>
    <vt:vector size="67" baseType="lpstr">
      <vt:lpstr>Arial</vt:lpstr>
      <vt:lpstr>Century Gothic</vt:lpstr>
      <vt:lpstr>Times New Roman</vt:lpstr>
      <vt:lpstr>Trebuchet MS</vt:lpstr>
      <vt:lpstr>Tw Cen MT</vt:lpstr>
      <vt:lpstr>Wingdings 3</vt:lpstr>
      <vt:lpstr>Легкий дым</vt:lpstr>
      <vt:lpstr>1_Легкий дым</vt:lpstr>
      <vt:lpstr>Тема1</vt:lpstr>
      <vt:lpstr>1_Тема1</vt:lpstr>
      <vt:lpstr>2_Тема1</vt:lpstr>
      <vt:lpstr>3_Тема1</vt:lpstr>
      <vt:lpstr>4_Тема1</vt:lpstr>
      <vt:lpstr>5_Тема1</vt:lpstr>
      <vt:lpstr>6_Тема1</vt:lpstr>
      <vt:lpstr>7_Тема1</vt:lpstr>
      <vt:lpstr>«Социально-правовая оценка коррупционных проявлений в системе здравоохранения Иркутской области. Организация мер противодействия коррупции в медицинских организациях  Иркутской области».   Никифорова С.В. </vt:lpstr>
      <vt:lpstr>     «Нет такой таблетки от коррупции:  «Раз проглотил и вы здоровы»  В.В.Путин</vt:lpstr>
      <vt:lpstr>    В Общественной палате Иркутской области создана Комиссия по вопросам противодействия коррупции и взаимодействию с субъектами общественного контроля.  (Рудецкий Сергей Иванович)  При Общественном Совете при Министерстве здравоохранения Иркутской области создана рабочая группа по подготовке вопроса  «Социально-правовая оценка коррупционных проявлений в системе здравоохранения Иркутской области. Организация мер противодействия коррупции в медицинских организациях  Иркутской области».     </vt:lpstr>
      <vt:lpstr>    В течение 2021-2023 годов в Министерство здравоохранения Иркутской области поступило двадцать три обращения граждан, содержащих информацию о совершении работниками подведомственных Министерству организаций действий, имеющих признаки коррупционных правонарушений.                                 (ответ в Общественную палату № 02-54-13133/24 от 20.05.24г.)</vt:lpstr>
      <vt:lpstr>   Министерством предприняты меры, направленные на восстановление и защиту нарушенных прав, свобод и законных интересов граждан, в том числе, в части оказания содействия правоохранительным и надзорным органам.  </vt:lpstr>
      <vt:lpstr>   (Из ответа прокуратуры Иркутской области № 86-25.2024 от 27.03.2024г.)  «В 2023 году в производстве поднадзорных органов следствия находилось 6 уголовных дел ( 2022г.-2; 2021г.-2) о преступлениях коррупционной направленности данной категории, из них 4 дела возбуждены в 2023 году. По результатам расследования 3 уголовных дела направлено в суд для рассмотрения по существу (2022г.-1)».</vt:lpstr>
      <vt:lpstr>(Из ответа прокуратуры Иркутской области № 86 -25-2024/от 27.03.2024г.)      «Так, правоохранительными органами региона выявлены факты хищения бюджетных средств должностными лицами медицинских учреждений и Министерством здравоохранения Иркутской области, в т. ч. выделенных в рамках реализации национального проекта «Здравоохранение».</vt:lpstr>
      <vt:lpstr>    (Из ответа прокуратуры Иркутской области № 86 -25-2024/от 27.03.2024г.)  Выявляются факты взяточничества в системе  здравоохранения региона.</vt:lpstr>
      <vt:lpstr>(Из ответа прокуратуры Иркутской области № 86 -25-2024/от 27.03.2024г.)  Установлены факты получения взяток представителями заказчиков, в т. ч. с целью описания объекта закупки под конкретного контрагента, поставки товаров по завышенной стоимости или по стоимости, заведомо превышающей рыночную, организации приемки заведомо непоставленных товаров или работ, выполненных не в полном объеме ( не отвечающим требованиям безопасности).</vt:lpstr>
      <vt:lpstr>     По информации службы гос. фин. контроля Иркутской области ( № 02.85.762/24 от 17.05.2024г.)  В прокуратуру Иркутской области, Управление экономической безопасности и противодействия коррупция ГУ МВД России по Иркутской области были направлены результаты 7 контрольных мероприятий, проведенных службой в Министерстве здравоохранения Иркутской области и подведомственных ему учреждениях.  (Массель Олег Геннадьевич) </vt:lpstr>
      <vt:lpstr>Презентация PowerPoint</vt:lpstr>
      <vt:lpstr>Презентация PowerPoint</vt:lpstr>
      <vt:lpstr>Презентация PowerPoint</vt:lpstr>
      <vt:lpstr>Презентация PowerPoint</vt:lpstr>
      <vt:lpstr>Коррупция в здравоохранении (социологический аспект)</vt:lpstr>
      <vt:lpstr>Презентация PowerPoint</vt:lpstr>
      <vt:lpstr>Презентация PowerPoint</vt:lpstr>
      <vt:lpstr>Распределение ответов на вопрос  «Как часто Вам приходится сталкиваться с взяточничеством, коррупцией в Иркутской области?», в % </vt:lpstr>
      <vt:lpstr>Распределение ответов на вопрос «Какие проблемы Вам пришлось решать?», % </vt:lpstr>
      <vt:lpstr>распределение ответов на вопросы «Давали ли Вы в этой ситуации взятку?» и «Какие проблемы Вам пришлось решать?», %  </vt:lpstr>
      <vt:lpstr>Взаимосвязь ответов на вопросы: «Какова была цель совершения неформальных оплат?» и «Какие проблемы Вам пришлось решать?» </vt:lpstr>
      <vt:lpstr>распределение ответов на вопросы о сумме взятки и о проблеме, которую пришлось решать, %   </vt:lpstr>
      <vt:lpstr>    ОСНОВНЫЕ ПРИНЦИПЫ ПРОТИВОДЕЙСТВИЯ  КОРРУПЦИИ В ОРГАНИЗАЦИИ.  Федеральный Закон от 25.12.2008г. № 273 – ФЗ «О противодействии коррупции» </vt:lpstr>
      <vt:lpstr>     Со всеми правовыми актами Министерства здравоохранения России можно ознакомиться в информационно-правовых системах либо на официальном сайте Минздрава России www.rosminzdrav.ru в разделе «Противодействие коррупции».</vt:lpstr>
      <vt:lpstr>Согласно статье 13.3 Федерального закона от 25.12.2008 № 273-ФЗ «О противодействии коррупции» организации обязаны разрабатывать и принимать меры по предупреждению коррупции (далее – Федеральный закон № 273-ФЗ) организации обязаны разрабатывать и принимать меры  по предупреждению коррупции, которые могут включать:   1) определение подразделений или должностных лиц, ответственных  за профилактику коррупционных и иных правонарушений; 2) сотрудничество организации с правоохранительными органами; 3) разработку и внедрение в практику стандартов и процедур, направленных на обеспечение добросовестной работы организации; 4) принятие кодекса этики и служебного поведения работников организации; 5) предотвращение и урегулирование конфликта интересов; 6) недопущение составления неофициальной отчетности и использования поддельных документов.      </vt:lpstr>
      <vt:lpstr>    Основные принципы противодействия коррупции  в организациях.  Противодействие коррупции в организациях основывается на следующих принципах: 1. Соответствия политики организации действующему законодательству  и общепринятым нормам. 2. Личного примера руководства. 3. Вовлеченности работников. 4. Соразмерности антикоррупционных процедур риску коррупции. 5. Эффективности антикоррупционных процедур. 6. Ответственности и неотвратимости наказания. 7. Постоянного контроля и регулярного мониторинга.     </vt:lpstr>
      <vt:lpstr>     Разработать и утвердить локальным нормативным актом организации политику организации по противодействию коррупции, которая должна содержать:  - порядок реализации в организации профилактических мероприятий,  в сфере противодействия коррупции; - порядок и периодичность оценки коррупционных рисков (оценка заключается в выявлении условий и обстоятельств (действий, событий), возникающих в ходе конкретного управленческого процесса, позволяющих злоупотреблять должностными (трудовыми) обязанностями в целях получения, как для должностных лиц, так и для третьих лиц выгоды в виде денег, ценностей, иного имущества или услуг имущественного характера, иных имущественных прав вопреки законным интересам общества и государства); - план по минимизации установленных коррупционных рисков  в организации (разделение выполнения функции, связанной с коррупционными рисками, между несколькими работниками, введение дополнительного контроля или отчетности за выполнением такой функции или регламентация ее выполнения); - иные мероприятия направленные на предупреждение коррупции. </vt:lpstr>
      <vt:lpstr>   Разработать и утвердить Памятку работникам организации о мерах по противодействию коррупции и уголовной ответственности за совершение коррупционного правонарушения .   </vt:lpstr>
      <vt:lpstr>   Создать в организации «Телефон доверия» по которому будут приниматься сообщения о коррупционных проявлениях в действиях работников организации. «Телефон доверия» должен функционировать в автоматическом режиме и должен быть оснащен системой записи поступающих обращений (функция «автоответчик»). Прием и запись обращений по «Телефону доверия» должны осуществляться ежедневно, кроме выходных и нерабочих праздничных дней. Утвердить локальным нормативным актом организации порядок работы «Телефона доверия».  </vt:lpstr>
      <vt:lpstr>   Создать и утвердить локальным правовым актом организации Комиссию по организации противодействия коррупции и урегулированию конфликта интересов в организации .   </vt:lpstr>
      <vt:lpstr>   Создать на официальном сайте организации раздел «Противодействие коррупции». Указанный раздел должен содержать следующие подразделы: «Доклады, отчеты, статистическая информация по вопросам противодействия коррупции», «Методические материалы», «Нормативные правовые и иные акты по вопросам противодействия коррупции», «Формы документов, связанных с противодействием коррупции», «Обратная связь для сообщения о фактах коррупции».   </vt:lpstr>
      <vt:lpstr>   Разработать и утвердить работодателем Памятку для работников организации в которой должны быть описаны типовые ситуации конфликта интересов которые могут возникнуть в организации.   </vt:lpstr>
      <vt:lpstr>    Утвердить локальным правовым актом организации Кодекс этики  и служебного поведения работников организации. Контроль за проведением мероприятий по предупреждению коррупции  в организации возложить на руководителя организации.   </vt:lpstr>
      <vt:lpstr>Полагаем, что минимизация коррупционных рисков будут способствовать:              соблюдение работниками здравоохранения установленных, в т.ч., ведомственными, антикоррупционных стандартов.            Повышение эффективности правового просвещения граждан, юр. лиц и мед. работников об ответственности за совершение коррупционных правонарушений.                                   Обеспечение соблюдения требований действующего     законодательства при осуществлении закупок товаров, работ, услуг.   </vt:lpstr>
      <vt:lpstr>Исходя из вышеизложенного считаем необходимым рекомендовать провести в организациях следующие мероприятия: 1. В должностную инструкцию лица, ответственного за профилактику коррупции в организации в обязательном порядке включить обязанности по осуществлению антикоррупционной работы в организации.  2. Доклад о выполнении мероприятий Плана по противодействию коррупции в организации ежемесячно представлять руководителю организации. Руководителям организации поставить на особый контроль выполнение мероприятий Плана по противодействию коррупции в организации.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«Коррупция – это алчность плюс возможность  минус контроль» Роберт Клитгаард (амер. Экономист, профессор, создатель «формулы коррупции»)</vt:lpstr>
      <vt:lpstr>   БЛАГОДАРЮ ЗА ВНИМАНИЕ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мерах профилактики коррупционных правонарушений при реализации полномочий в сфере здравоохранения в Министерстве здравоохранения Иркутской области»  Никифорова С.В. – председатель Иркутской областной  организации профсоюза работников здравоохранения РФ</dc:title>
  <dc:creator>User</dc:creator>
  <cp:lastModifiedBy>User</cp:lastModifiedBy>
  <cp:revision>77</cp:revision>
  <dcterms:created xsi:type="dcterms:W3CDTF">2024-06-11T09:19:58Z</dcterms:created>
  <dcterms:modified xsi:type="dcterms:W3CDTF">2024-06-26T06:05:07Z</dcterms:modified>
</cp:coreProperties>
</file>