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3" r:id="rId18"/>
    <p:sldId id="274" r:id="rId19"/>
    <p:sldId id="275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2" autoAdjust="0"/>
    <p:restoredTop sz="94660"/>
  </p:normalViewPr>
  <p:slideViewPr>
    <p:cSldViewPr>
      <p:cViewPr varScale="1">
        <p:scale>
          <a:sx n="99" d="100"/>
          <a:sy n="99" d="100"/>
        </p:scale>
        <p:origin x="-2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836712"/>
            <a:ext cx="7848872" cy="4752528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Совещание «О реализации 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территориальной программы государственных 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гарантий бесплатного 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оказания 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гражданам медицинской помощи в </a:t>
            </a:r>
            <a:b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Иркутской области </a:t>
            </a:r>
            <a:b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месяцев 2017 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года»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251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192728"/>
          </a:xfrm>
        </p:spPr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ru-RU" sz="2400" dirty="0" smtClean="0"/>
              <a:t>Неисполнение </a:t>
            </a:r>
            <a:r>
              <a:rPr lang="ru-RU" sz="2400" dirty="0"/>
              <a:t>плановых показателей натуральных объемов по </a:t>
            </a:r>
            <a:r>
              <a:rPr lang="ru-RU" sz="2400" dirty="0" smtClean="0"/>
              <a:t>обращению по заболеваемости</a:t>
            </a:r>
            <a:r>
              <a:rPr lang="en-US" sz="2400" dirty="0" smtClean="0"/>
              <a:t> </a:t>
            </a:r>
            <a:r>
              <a:rPr lang="ru-RU" sz="2400" dirty="0"/>
              <a:t>(</a:t>
            </a:r>
            <a:r>
              <a:rPr lang="en-US" sz="2400" dirty="0" smtClean="0"/>
              <a:t>&lt;80%</a:t>
            </a:r>
            <a:r>
              <a:rPr lang="ru-RU" sz="2400" dirty="0" smtClean="0"/>
              <a:t>) </a:t>
            </a:r>
            <a:r>
              <a:rPr lang="ru-RU" sz="2400" dirty="0"/>
              <a:t>у </a:t>
            </a:r>
            <a:r>
              <a:rPr lang="ru-RU" sz="2400" dirty="0" smtClean="0">
                <a:solidFill>
                  <a:srgbClr val="FF0000"/>
                </a:solidFill>
              </a:rPr>
              <a:t>33 (28%)</a:t>
            </a:r>
            <a:r>
              <a:rPr lang="ru-RU" sz="2400" dirty="0" smtClean="0"/>
              <a:t> </a:t>
            </a:r>
            <a:r>
              <a:rPr lang="ru-RU" sz="2400" dirty="0"/>
              <a:t>из </a:t>
            </a:r>
            <a:r>
              <a:rPr lang="ru-RU" sz="2400" dirty="0" smtClean="0"/>
              <a:t>119 </a:t>
            </a:r>
            <a:r>
              <a:rPr lang="ru-RU" sz="2400" dirty="0"/>
              <a:t>медицинских </a:t>
            </a:r>
            <a:r>
              <a:rPr lang="ru-RU" sz="2400" dirty="0" smtClean="0"/>
              <a:t>организаций.</a:t>
            </a:r>
            <a:endParaRPr lang="ru-RU" sz="2400" dirty="0"/>
          </a:p>
          <a:p>
            <a:pPr marL="137160" indent="0">
              <a:buNone/>
            </a:pP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669652"/>
              </p:ext>
            </p:extLst>
          </p:nvPr>
        </p:nvGraphicFramePr>
        <p:xfrm>
          <a:off x="251520" y="1340769"/>
          <a:ext cx="8640960" cy="5517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6696744"/>
                <a:gridCol w="1512168"/>
              </a:tblGrid>
              <a:tr h="106365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№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Наименование медицинской организации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Обращение по поводу заболевания</a:t>
                      </a:r>
                      <a:endParaRPr lang="ru-RU" sz="1400" dirty="0"/>
                    </a:p>
                  </a:txBody>
                  <a:tcPr/>
                </a:tc>
              </a:tr>
              <a:tr h="572835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«РУСАЛ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МЕДИЦИНСКИЙ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727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l" fontAlgn="b"/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</a:t>
                      </a:r>
                      <a:r>
                        <a:rPr lang="ru-RU" sz="15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ЖИГАЛОВСКАЯ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</a:tr>
              <a:tr h="727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algn="l" fontAlgn="b"/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 «МЕЖДУНАРОДНЫЙ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АЭРОПОРТ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ИРКУТСК»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</a:tr>
              <a:tr h="727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algn="l" fontAlgn="b"/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НУЗ «УЗЛОВАЯ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ПОЛИКЛИНИКА НА СТАНЦИИ НИЖНЕУДИНСК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«РЖД»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</a:tr>
              <a:tr h="503593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«КАЧУГСКАЯ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</a:tr>
              <a:tr h="727246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  <a:p>
                      <a:pPr algn="l" fontAlgn="b"/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«ОБЛАСТНАЯ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 №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</a:tr>
              <a:tr h="468162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</a:t>
                      </a:r>
                      <a:r>
                        <a:rPr lang="ru-RU" sz="15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 П.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МАМА»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8237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3458137"/>
              </p:ext>
            </p:extLst>
          </p:nvPr>
        </p:nvGraphicFramePr>
        <p:xfrm>
          <a:off x="467544" y="188640"/>
          <a:ext cx="8229600" cy="59715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6408712"/>
                <a:gridCol w="1388840"/>
              </a:tblGrid>
              <a:tr h="73983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№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Наименование медицинской организации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Обращение по поводу заболевания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639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«ТУЛУНСКАЯ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5201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  <a:p>
                      <a:pPr algn="l" fontAlgn="b"/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НУЗ «УЗЛОВАЯ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ПОЛИКЛИНИКА НА СТАНЦИИ ВИХОРЕВКА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«РЖД»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80639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«ИРКУТСКАЯ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ДЕТСКАЯ ГОРОДСКАЯ ПОЛИКЛИНИКА №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</a:tr>
              <a:tr h="480639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НУЗ «ДОРОЖНАЯ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КЛИНИЧЕСКАЯ БОЛЬНИЦА НА СТАНЦИИ ИРКУТСК-ПАССАЖИРСКИЙ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«РЖД»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</a:tr>
              <a:tr h="480639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«УСТЬ-ИЛИМСКАЯ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</a:tr>
              <a:tr h="480639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«КИРЕНСКАЯ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</a:tr>
              <a:tr h="480639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НУЗ «УЗЛОВАЯ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ПОЛИКЛИНИКА НА СТАНЦИИ КОРШУНИХА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РЖД»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</a:tr>
              <a:tr h="480639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«КАЗАЧИНСКО-ЛЕНСКАЯ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</a:tr>
              <a:tr h="598027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«БРАТСКАЯ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ГОРОДСКАЯ БОЛЬНИЦА №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ФГБУЗ "ЦЕНТРАЛЬНАЯ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МЕДИКО-САНИТАРНАЯ ЧАСТЬ № 28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ФМБА"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5942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1415415"/>
              </p:ext>
            </p:extLst>
          </p:nvPr>
        </p:nvGraphicFramePr>
        <p:xfrm>
          <a:off x="467544" y="188640"/>
          <a:ext cx="8229600" cy="6194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6552728"/>
                <a:gridCol w="1244824"/>
              </a:tblGrid>
              <a:tr h="5760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№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Наименование медицинской организации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Обращение по поводу заболевания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639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ОГАУЗ «ИРКУТСКАЯ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ГОРОДСКАЯ ДЕТСКАЯ ПОЛИКЛИНИКА №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033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19</a:t>
                      </a:r>
                      <a:endParaRPr lang="ru-RU" sz="1500" dirty="0"/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НУЗ «УЗЛОВАЯ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ПОЛИКЛИНИКА НА СТАНЦИИ СЛЮДЯНКА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«РЖД»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80639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20</a:t>
                      </a:r>
                      <a:endParaRPr lang="ru-RU" sz="15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«САЯНСКАЯ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</a:tr>
              <a:tr h="480639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21</a:t>
                      </a:r>
                      <a:endParaRPr lang="ru-RU" sz="15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МАНО «ЛЕЧЕБНО-ДИАГНОСТИЧЕСКИЙ ЦЕНТР»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</a:tr>
              <a:tr h="480639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22</a:t>
                      </a:r>
                      <a:endParaRPr lang="ru-RU" sz="15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ОГАУЗ «АНГАРСКАЯ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ГОРОДСКАЯ БОЛЬНИЦА №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</a:p>
                  </a:txBody>
                  <a:tcPr marL="9525" marR="9525" marT="9525" marB="0" anchor="b"/>
                </a:tc>
              </a:tr>
              <a:tr h="480639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23</a:t>
                      </a:r>
                      <a:endParaRPr lang="ru-RU" sz="15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«БАЛАГАНСКАЯ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</a:tr>
              <a:tr h="480639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24</a:t>
                      </a:r>
                      <a:endParaRPr lang="ru-RU" sz="15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ОГАУЗ «БРАТСКИЙ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ПЕРИНАТАЛЬНЫЙ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</a:tr>
              <a:tr h="480639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25</a:t>
                      </a:r>
                      <a:endParaRPr lang="ru-RU" sz="15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ОГАУЗ «ИРКУТСКАЯ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ГОРОДСКАЯ ДЕТСКАЯ ПОЛИКЛИНИКА №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</a:tr>
              <a:tr h="480639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26</a:t>
                      </a:r>
                      <a:endParaRPr lang="ru-RU" sz="15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«АЛАРСКАЯ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</a:tr>
              <a:tr h="598027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27</a:t>
                      </a:r>
                      <a:endParaRPr lang="ru-RU" sz="15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«НИЖНЕУДИНСКАЯ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28</a:t>
                      </a:r>
                      <a:endParaRPr lang="ru-RU" sz="15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«УСТЬ-КУТСКАЯ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8664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606037"/>
              </p:ext>
            </p:extLst>
          </p:nvPr>
        </p:nvGraphicFramePr>
        <p:xfrm>
          <a:off x="251518" y="548680"/>
          <a:ext cx="8568953" cy="3110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398"/>
                <a:gridCol w="6805412"/>
                <a:gridCol w="1296143"/>
              </a:tblGrid>
              <a:tr h="78098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№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Наименование медицинской организации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Обращение по поводу заболевания</a:t>
                      </a:r>
                      <a:endParaRPr lang="ru-RU" sz="1400" dirty="0"/>
                    </a:p>
                  </a:txBody>
                  <a:tcPr/>
                </a:tc>
              </a:tr>
              <a:tr h="484437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ФКУЗ «МЕДИКО-САНИТАРНАЯ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ЧАСТЬ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МВД РФ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ИРКУТСКОЙ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ОБЛАСТИ»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</a:tr>
              <a:tr h="61502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30</a:t>
                      </a:r>
                      <a:endParaRPr lang="ru-RU" sz="15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«ИРКУТСКАЯ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ГОРОДСКАЯ ПОЛИКЛИНИКА №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</a:tr>
              <a:tr h="61502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31</a:t>
                      </a:r>
                      <a:endParaRPr lang="ru-RU" sz="15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«РУСАЛ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МЕДИЦИНСКИЙ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ЦЕНТР»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(ФИЛИАЛ ООО "РУСАЛ МЕДИЦИНСКИЙ ЦЕНТР" В Г. ШЕЛЕХОВЕ)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</a:tr>
              <a:tr h="61502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32</a:t>
                      </a:r>
                      <a:endParaRPr lang="ru-RU" sz="15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«СЛЮДЯНСКАЯ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0365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20720"/>
          </a:xfrm>
        </p:spPr>
        <p:txBody>
          <a:bodyPr/>
          <a:lstStyle/>
          <a:p>
            <a:pPr marL="137160" indent="0" algn="ctr">
              <a:buNone/>
            </a:pPr>
            <a:r>
              <a:rPr lang="ru-RU" sz="2400" dirty="0" smtClean="0"/>
              <a:t>Неисполнение </a:t>
            </a:r>
            <a:r>
              <a:rPr lang="ru-RU" sz="2400" dirty="0"/>
              <a:t>плановых показателей натуральных объемов посещений с профилактическими и иными </a:t>
            </a:r>
            <a:r>
              <a:rPr lang="ru-RU" sz="2400" dirty="0" smtClean="0"/>
              <a:t>целями</a:t>
            </a:r>
            <a:r>
              <a:rPr lang="en-US" sz="2400" dirty="0" smtClean="0"/>
              <a:t> &lt;90%</a:t>
            </a:r>
            <a:r>
              <a:rPr lang="ru-RU" sz="2400" dirty="0" smtClean="0"/>
              <a:t> </a:t>
            </a:r>
            <a:r>
              <a:rPr lang="ru-RU" sz="2400" dirty="0"/>
              <a:t>у </a:t>
            </a:r>
            <a:r>
              <a:rPr lang="ru-RU" sz="2400" dirty="0" smtClean="0">
                <a:solidFill>
                  <a:srgbClr val="FF0000"/>
                </a:solidFill>
              </a:rPr>
              <a:t>30 (30%)</a:t>
            </a:r>
            <a:r>
              <a:rPr lang="ru-RU" sz="2400" dirty="0" smtClean="0"/>
              <a:t> </a:t>
            </a:r>
            <a:r>
              <a:rPr lang="ru-RU" sz="2400" dirty="0"/>
              <a:t>из </a:t>
            </a:r>
            <a:r>
              <a:rPr lang="ru-RU" sz="2400" dirty="0" smtClean="0"/>
              <a:t>101 </a:t>
            </a:r>
            <a:r>
              <a:rPr lang="ru-RU" sz="2400" dirty="0"/>
              <a:t>медицинских </a:t>
            </a:r>
            <a:r>
              <a:rPr lang="ru-RU" sz="2400" dirty="0" smtClean="0"/>
              <a:t>организаций.</a:t>
            </a:r>
            <a:endParaRPr lang="ru-RU" sz="2400" dirty="0"/>
          </a:p>
          <a:p>
            <a:pPr marL="13716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277071"/>
              </p:ext>
            </p:extLst>
          </p:nvPr>
        </p:nvGraphicFramePr>
        <p:xfrm>
          <a:off x="251521" y="1412774"/>
          <a:ext cx="8712967" cy="5326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3"/>
                <a:gridCol w="6624736"/>
                <a:gridCol w="1512168"/>
              </a:tblGrid>
              <a:tr h="93610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№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Наименование медицинской организации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Посещения</a:t>
                      </a:r>
                      <a:r>
                        <a:rPr lang="ru-RU" sz="1400" baseline="0" dirty="0" smtClean="0"/>
                        <a:t> с профилактическими и иными целями</a:t>
                      </a:r>
                      <a:endParaRPr lang="ru-RU" sz="1400" dirty="0"/>
                    </a:p>
                  </a:txBody>
                  <a:tcPr/>
                </a:tc>
              </a:tr>
              <a:tr h="605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НУЗ «УЗЛОВАЯ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ПОЛИКЛИНИКА НА СТАНЦИИ ЛЕНА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«РЖД»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</a:tr>
              <a:tr h="739203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«РУСАЛ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МЕДИЦИНСКИЙ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ЦЕНТР»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(ФИЛИАЛ ООО "РУСАЛ МЕДИЦИНСКИЙ ЦЕНТР" В Г. ШЕЛЕХОВЕ)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</a:tr>
              <a:tr h="605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НУЗ «УЗЛОВАЯ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ПОЛИКЛИНИКА НА СТАНЦИИ КОРШУНИХА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«РЖД»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</a:tr>
              <a:tr h="613143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«КУЙТУНСКАЯ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</a:tr>
              <a:tr h="605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ЧАСТНОЕ УЧРЕЖДЕНИЕ "МЕДИКО-САНИТАРНАЯ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ЧАСТЬ № 36"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</a:tr>
              <a:tr h="605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НУЗ «УЗЛОВАЯ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ПОЛИКЛИНИКА НА СТАНЦИИ ВИХОРЕВКА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«РЖД»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</a:tr>
              <a:tr h="605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ОГАУЗ «БРАТСКИЙ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ПЕРИНАТАЛЬНЫЙ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75356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9377113"/>
              </p:ext>
            </p:extLst>
          </p:nvPr>
        </p:nvGraphicFramePr>
        <p:xfrm>
          <a:off x="467544" y="188640"/>
          <a:ext cx="8229600" cy="6657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6336704"/>
                <a:gridCol w="1460848"/>
              </a:tblGrid>
              <a:tr h="73983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№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Наименование медицинской организации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Посещения</a:t>
                      </a:r>
                      <a:r>
                        <a:rPr lang="ru-RU" sz="1400" baseline="0" dirty="0" smtClean="0"/>
                        <a:t> с профилактическими и иными целями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639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НУЗ «УЗЛОВАЯ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ПОЛИКЛИНИКА НА СТАНЦИИ ЗИМА ОТКРЫТОГО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«РЖД»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5201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«РУСАЛ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МЕДИЦИНСКИЙ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80639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«УСТЬ-ИЛИМСКАЯ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БОЛЬНИЦА«»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</a:tr>
              <a:tr h="480639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«ЧУНСКАЯ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</a:tr>
              <a:tr h="480639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«БОЛЬНИЦА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СВИРСКА»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</a:tr>
              <a:tr h="480639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НУЗ «ОТДЕЛЕНЧЕСКАЯ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ПОЛИКЛИНИКА НА СТАНЦИИ ТАЙШЕТ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«РЖД»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</a:tr>
              <a:tr h="480639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«ТАЙШЕТСКИЙ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ОБЛАСТНОЙ КОЖНО-ВЕНЕРОЛОГИЧЕСКИЙ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ДИСПАНСЕР»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</a:tr>
              <a:tr h="480639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«РАЙОННАЯ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 Г.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БОДАЙБО»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</a:tr>
              <a:tr h="480639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«УСТЬ-УДИНСКАЯ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</a:tr>
              <a:tr h="598027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</a:t>
                      </a:r>
                      <a:r>
                        <a:rPr lang="ru-RU" sz="15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НИЖНЕУДИНСКАЯ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ОГАУЗ «БРАТСКАЯ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ГОРОДСКАЯ БОЛЬНИЦА №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61303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3197323"/>
              </p:ext>
            </p:extLst>
          </p:nvPr>
        </p:nvGraphicFramePr>
        <p:xfrm>
          <a:off x="251520" y="188640"/>
          <a:ext cx="8640960" cy="6599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6675043"/>
                <a:gridCol w="1533869"/>
              </a:tblGrid>
              <a:tr h="73983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№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Наименование медицинской организации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Посещения</a:t>
                      </a:r>
                      <a:r>
                        <a:rPr lang="ru-RU" sz="1400" baseline="0" dirty="0" smtClean="0"/>
                        <a:t> с профилактическими и иными целями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639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НУЗ «ДОРОЖНАЯ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КЛИНИЧЕСКАЯ БОЛЬНИЦА НА СТАНЦИИ ИРКУТСК-ПАССАЖИРСКИЙ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«РЖД»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719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«РАЙОННАЯ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 П.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МАМА»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«ИРКУТСКАЯ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МЕДИКО-САНИТАРНАЯ ЧАСТЬ №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</a:p>
                  </a:txBody>
                  <a:tcPr marL="9525" marR="9525" marT="9525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НУЗ «УЗЛОВАЯ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ПОЛИКЛИНИКА НА СТАНЦИИ СЛЮДЯНКА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«РЖД»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</a:p>
                  </a:txBody>
                  <a:tcPr marL="9525" marR="9525" marT="9525" marB="0" anchor="b"/>
                </a:tc>
              </a:tr>
              <a:tr h="480639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«ИРКУТСКАЯ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ГОРОДСКАЯ ДЕТСКАЯ ПОЛИКЛИНИКА №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</a:tr>
              <a:tr h="383457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</a:t>
                      </a:r>
                      <a:r>
                        <a:rPr lang="ru-RU" sz="15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ИРКУТСКАЯ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ОБЛАСТНАЯ СТОМАТОЛОГИЧЕСКАЯ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ПОЛИКЛИНИКА»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</a:tr>
              <a:tr h="480639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ОГАУЗ «ИРКУТСКАЯ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ГОРОДСКАЯ КЛИНИЧЕСКАЯ БОЛЬНИЦА №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marL="9525" marR="9525" marT="9525" marB="0" anchor="b"/>
                </a:tc>
              </a:tr>
              <a:tr h="383457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АКЦИОНЕРНОЕ ОБЩЕСТВО "МЕЖДУНАРОДНЫЙ АЭРОПОРТ ИРКУТСК"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marL="9525" marR="9525" marT="9525" marB="0" anchor="b"/>
                </a:tc>
              </a:tr>
              <a:tr h="480639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</a:t>
                      </a:r>
                      <a:r>
                        <a:rPr lang="ru-RU" sz="15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ИРКУТСКАЯ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ГОРОДСКАЯ ПОЛИКЛИНИКА №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</a:p>
                  </a:txBody>
                  <a:tcPr marL="9525" marR="9525" marT="9525" marB="0" anchor="b"/>
                </a:tc>
              </a:tr>
              <a:tr h="502299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«НУКУТСКАЯ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</a:p>
                  </a:txBody>
                  <a:tcPr marL="9525" marR="9525" marT="9525" marB="0" anchor="b"/>
                </a:tc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ОГАУЗ «ИРКУТСКИЙ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ГОРОДСКОЙ ПЕРИНАТАЛЬНЫЙ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</a:p>
                  </a:txBody>
                  <a:tcPr marL="9525" marR="9525" marT="9525" marB="0" anchor="b"/>
                </a:tc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«ИРКУТСКАЯ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ГОРОДСКАЯ КЛИНИЧЕСКАЯ БОЛЬНИЦА №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5208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192728"/>
          </a:xfrm>
        </p:spPr>
        <p:txBody>
          <a:bodyPr/>
          <a:lstStyle/>
          <a:p>
            <a:pPr marL="137160" indent="0" algn="ctr">
              <a:buNone/>
            </a:pPr>
            <a:r>
              <a:rPr lang="ru-RU" sz="2500" dirty="0"/>
              <a:t>Неисполнение </a:t>
            </a:r>
            <a:r>
              <a:rPr lang="ru-RU" sz="2400" dirty="0"/>
              <a:t>плановых показателей натуральных объемов </a:t>
            </a:r>
            <a:r>
              <a:rPr lang="ru-RU" sz="2500" dirty="0" smtClean="0"/>
              <a:t>посещений </a:t>
            </a:r>
            <a:r>
              <a:rPr lang="ru-RU" sz="2500" dirty="0"/>
              <a:t>с профилактическими и иными </a:t>
            </a:r>
            <a:r>
              <a:rPr lang="ru-RU" sz="2500" dirty="0" smtClean="0"/>
              <a:t>целями</a:t>
            </a:r>
            <a:r>
              <a:rPr lang="en-US" sz="2500" dirty="0" smtClean="0"/>
              <a:t> &gt;110%</a:t>
            </a:r>
            <a:r>
              <a:rPr lang="ru-RU" sz="2500" dirty="0" smtClean="0"/>
              <a:t> </a:t>
            </a:r>
            <a:r>
              <a:rPr lang="ru-RU" sz="2500" dirty="0"/>
              <a:t>у </a:t>
            </a:r>
            <a:r>
              <a:rPr lang="ru-RU" sz="2500" dirty="0" smtClean="0">
                <a:solidFill>
                  <a:srgbClr val="FF0000"/>
                </a:solidFill>
              </a:rPr>
              <a:t>28 (28%)</a:t>
            </a:r>
            <a:r>
              <a:rPr lang="ru-RU" sz="2500" dirty="0" smtClean="0"/>
              <a:t> </a:t>
            </a:r>
            <a:r>
              <a:rPr lang="ru-RU" sz="2500" dirty="0"/>
              <a:t>из </a:t>
            </a:r>
            <a:r>
              <a:rPr lang="ru-RU" sz="2500" dirty="0" smtClean="0"/>
              <a:t>101 </a:t>
            </a:r>
            <a:r>
              <a:rPr lang="ru-RU" sz="2500" dirty="0"/>
              <a:t>медицинских </a:t>
            </a:r>
            <a:r>
              <a:rPr lang="ru-RU" sz="2500" dirty="0" smtClean="0"/>
              <a:t>организаций.</a:t>
            </a:r>
            <a:endParaRPr lang="ru-RU" sz="2500" dirty="0"/>
          </a:p>
          <a:p>
            <a:pPr marL="13716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646318"/>
              </p:ext>
            </p:extLst>
          </p:nvPr>
        </p:nvGraphicFramePr>
        <p:xfrm>
          <a:off x="179512" y="1412774"/>
          <a:ext cx="8784976" cy="5467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2295"/>
                <a:gridCol w="6632521"/>
                <a:gridCol w="1440160"/>
              </a:tblGrid>
              <a:tr h="78475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№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Наименование медицинской организации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Посещения</a:t>
                      </a:r>
                      <a:r>
                        <a:rPr lang="ru-RU" sz="1400" baseline="0" dirty="0" smtClean="0"/>
                        <a:t> с профилактическими и иными целями</a:t>
                      </a:r>
                      <a:endParaRPr lang="ru-RU" sz="1400" dirty="0"/>
                    </a:p>
                  </a:txBody>
                  <a:tcPr/>
                </a:tc>
              </a:tr>
              <a:tr h="451219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ОГАУЗ «ИРКУТСКАЯ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ГОРОДСКАЯ ДЕТСКАЯ ПОЛИКЛИНИКА №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259</a:t>
                      </a:r>
                    </a:p>
                  </a:txBody>
                  <a:tcPr marL="9525" marR="9525" marT="9525" marB="0" anchor="b"/>
                </a:tc>
              </a:tr>
              <a:tr h="645764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«ОБЛАСТНОЙ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ГЕРИАТРИЧЕСКИЙ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</a:t>
                      </a:r>
                    </a:p>
                  </a:txBody>
                  <a:tcPr marL="9525" marR="9525" marT="9525" marB="0" anchor="b"/>
                </a:tc>
              </a:tr>
              <a:tr h="606858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ФГБУЗ «ЦЕНТРАЛЬНАЯ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МЕДИКО-САНИТАРНАЯ ЧАСТЬ № 28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ФМБА»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</a:tr>
              <a:tr h="534488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ОГАУЗ «ИРКУТСКАЯ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ГОРОДСКАЯ ДЕТСКАЯ СТОМАТОЛОГИЧЕСКАЯ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ПОЛИКЛИНИКА»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</a:tr>
              <a:tr h="463492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«БАЛАГАНСКАЯ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</a:t>
                      </a:r>
                    </a:p>
                  </a:txBody>
                  <a:tcPr marL="9525" marR="9525" marT="9525" marB="0" anchor="b"/>
                </a:tc>
              </a:tr>
              <a:tr h="606858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«БОХАНСКАЯ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</a:t>
                      </a:r>
                    </a:p>
                  </a:txBody>
                  <a:tcPr marL="9525" marR="9525" marT="9525" marB="0" anchor="b"/>
                </a:tc>
              </a:tr>
              <a:tr h="606858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«ТУЛУНСКАЯ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</a:p>
                  </a:txBody>
                  <a:tcPr marL="9525" marR="9525" marT="9525" marB="0" anchor="b"/>
                </a:tc>
              </a:tr>
              <a:tr h="606858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</a:t>
                      </a:r>
                      <a:r>
                        <a:rPr lang="ru-RU" sz="15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ИРКУТСКАЯ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ГОРОДСКАЯ ПОЛИКЛИНИКА №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57425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6339076"/>
              </p:ext>
            </p:extLst>
          </p:nvPr>
        </p:nvGraphicFramePr>
        <p:xfrm>
          <a:off x="179513" y="116632"/>
          <a:ext cx="8784975" cy="6741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674"/>
                <a:gridCol w="6687470"/>
                <a:gridCol w="1328831"/>
              </a:tblGrid>
              <a:tr h="121929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№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Наименование медицинской организации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Посещения</a:t>
                      </a:r>
                      <a:r>
                        <a:rPr lang="ru-RU" sz="1400" baseline="0" dirty="0" smtClean="0"/>
                        <a:t> с профилактическими и иными целями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359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ОГАУЗ «УСТЬ-ИЛИМСКАЯ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ГОРОДСКАЯ ПОЛИКЛИНИКА №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197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</a:t>
                      </a:r>
                      <a:r>
                        <a:rPr lang="ru-RU" sz="15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ИРКУТСКАЯ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28200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 «БРАТСКАЯ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ДЕТСКАЯ ГОРОДСКАЯ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</a:t>
                      </a:r>
                    </a:p>
                  </a:txBody>
                  <a:tcPr marL="9525" marR="9525" marT="9525" marB="0" anchor="b"/>
                </a:tc>
              </a:tr>
              <a:tr h="428200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«КАЧУГСКАЯ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</a:t>
                      </a:r>
                    </a:p>
                  </a:txBody>
                  <a:tcPr marL="9525" marR="9525" marT="9525" marB="0" anchor="b"/>
                </a:tc>
              </a:tr>
              <a:tr h="476359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«ЗАЛАРИНСКАЯ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</a:t>
                      </a:r>
                    </a:p>
                  </a:txBody>
                  <a:tcPr marL="9525" marR="9525" marT="9525" marB="0" anchor="b"/>
                </a:tc>
              </a:tr>
              <a:tr h="380042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«ЖЕЛЕЗНОГОРСКАЯ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</a:t>
                      </a:r>
                    </a:p>
                  </a:txBody>
                  <a:tcPr marL="9525" marR="9525" marT="9525" marB="0" anchor="b"/>
                </a:tc>
              </a:tr>
              <a:tr h="476359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ФГБУЗ БОЛЬНИЦА ИНЦСОРАН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</a:t>
                      </a:r>
                    </a:p>
                  </a:txBody>
                  <a:tcPr marL="9525" marR="9525" marT="9525" marB="0" anchor="b"/>
                </a:tc>
              </a:tr>
              <a:tr h="380042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«ЖИГАЛОВСКАЯ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</a:tr>
              <a:tr h="476359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«ИРКУТСКАЯ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ГОРОДСКАЯ ПОЛИКЛИНИКА №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</a:tr>
              <a:tr h="497826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ОГАУЗ «ИРКУТСКАЯ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СТОМАТОЛОГИЧЕСКАЯ ПОЛИКЛИНИКА №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9525" marR="9525" marT="9525" marB="0" anchor="b"/>
                </a:tc>
              </a:tr>
              <a:tr h="499567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«ОБЛАСТНОЙ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ОНКОЛОГИЧЕСКИЙ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ДИСПАНСЕР»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9525" marR="9525" marT="9525" marB="0" anchor="b"/>
                </a:tc>
              </a:tr>
              <a:tr h="499567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ОГАУЗ «УСТЬ-ИЛИМСКАЯ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ГОРОДСКАЯ ПОЛИКЛИНИКА №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82034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7071913"/>
              </p:ext>
            </p:extLst>
          </p:nvPr>
        </p:nvGraphicFramePr>
        <p:xfrm>
          <a:off x="467544" y="188640"/>
          <a:ext cx="8229600" cy="6031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6264696"/>
                <a:gridCol w="1244824"/>
              </a:tblGrid>
              <a:tr h="88769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№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Наименование медицинской организации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Посещения</a:t>
                      </a:r>
                      <a:r>
                        <a:rPr lang="ru-RU" sz="1400" baseline="0" dirty="0" smtClean="0"/>
                        <a:t> с профилактическими и иными целями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696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+mn-lt"/>
                        </a:rPr>
                        <a:t>ОГБУЗ «ОБЛАСТНАЯ </a:t>
                      </a:r>
                      <a:r>
                        <a:rPr lang="ru-RU" sz="1500" b="0" i="0" u="none" strike="noStrike" dirty="0">
                          <a:effectLst/>
                          <a:latin typeface="+mn-lt"/>
                        </a:rPr>
                        <a:t>БОЛЬНИЦА № </a:t>
                      </a:r>
                      <a:r>
                        <a:rPr lang="ru-RU" sz="1500" b="0" i="0" u="none" strike="noStrike" dirty="0" smtClean="0">
                          <a:effectLst/>
                          <a:latin typeface="+mn-lt"/>
                        </a:rPr>
                        <a:t>2»</a:t>
                      </a:r>
                      <a:endParaRPr lang="ru-RU" sz="15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189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+mn-lt"/>
                        </a:rPr>
                        <a:t>ОГБУЗ «ЧЕРЕМХОВСКАЯ </a:t>
                      </a:r>
                      <a:r>
                        <a:rPr lang="ru-RU" sz="1500" b="0" i="0" u="none" strike="noStrike" dirty="0">
                          <a:effectLst/>
                          <a:latin typeface="+mn-lt"/>
                        </a:rPr>
                        <a:t>ГОРОДСКАЯ БОЛЬНИЦА № </a:t>
                      </a:r>
                      <a:r>
                        <a:rPr lang="ru-RU" sz="1500" b="0" i="0" u="none" strike="noStrike" dirty="0" smtClean="0">
                          <a:effectLst/>
                          <a:latin typeface="+mn-lt"/>
                        </a:rPr>
                        <a:t>1»</a:t>
                      </a:r>
                      <a:endParaRPr lang="ru-RU" sz="15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117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18395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+mn-lt"/>
                        </a:rPr>
                        <a:t>ОГБУЗ «УСТЬ-КУТСКАЯ </a:t>
                      </a:r>
                      <a:r>
                        <a:rPr lang="ru-RU" sz="1500" b="0" i="0" u="none" strike="noStrike" dirty="0">
                          <a:effectLst/>
                          <a:latin typeface="+mn-lt"/>
                        </a:rPr>
                        <a:t>РАЙОННАЯ </a:t>
                      </a:r>
                      <a:r>
                        <a:rPr lang="ru-RU" sz="1500" b="0" i="0" u="none" strike="noStrike" dirty="0" smtClean="0">
                          <a:effectLst/>
                          <a:latin typeface="+mn-lt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117</a:t>
                      </a:r>
                    </a:p>
                  </a:txBody>
                  <a:tcPr marL="9525" marR="9525" marT="9525" marB="0" anchor="b"/>
                </a:tc>
              </a:tr>
              <a:tr h="518395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+mn-lt"/>
                        </a:rPr>
                        <a:t>ОГБУЗ «ИРКУТСКАЯ </a:t>
                      </a:r>
                      <a:r>
                        <a:rPr lang="ru-RU" sz="1500" b="0" i="0" u="none" strike="noStrike" dirty="0">
                          <a:effectLst/>
                          <a:latin typeface="+mn-lt"/>
                        </a:rPr>
                        <a:t>ГОРОДСКАЯ ДЕТСКАЯ ПОЛИКЛИНИКА № </a:t>
                      </a:r>
                      <a:r>
                        <a:rPr lang="ru-RU" sz="1500" b="0" i="0" u="none" strike="noStrike" dirty="0" smtClean="0">
                          <a:effectLst/>
                          <a:latin typeface="+mn-lt"/>
                        </a:rPr>
                        <a:t>6»</a:t>
                      </a:r>
                      <a:endParaRPr lang="ru-RU" sz="15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116</a:t>
                      </a:r>
                    </a:p>
                  </a:txBody>
                  <a:tcPr marL="9525" marR="9525" marT="9525" marB="0" anchor="b"/>
                </a:tc>
              </a:tr>
              <a:tr h="576696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+mn-lt"/>
                        </a:rPr>
                        <a:t>ОГБУЗ «АЛАРСКАЯ </a:t>
                      </a:r>
                      <a:r>
                        <a:rPr lang="ru-RU" sz="1500" b="0" i="0" u="none" strike="noStrike" dirty="0">
                          <a:effectLst/>
                          <a:latin typeface="+mn-lt"/>
                        </a:rPr>
                        <a:t>РАЙОННАЯ </a:t>
                      </a:r>
                      <a:r>
                        <a:rPr lang="ru-RU" sz="1500" b="0" i="0" u="none" strike="noStrike" dirty="0" smtClean="0">
                          <a:effectLst/>
                          <a:latin typeface="+mn-lt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114</a:t>
                      </a:r>
                    </a:p>
                  </a:txBody>
                  <a:tcPr marL="9525" marR="9525" marT="9525" marB="0" anchor="b"/>
                </a:tc>
              </a:tr>
              <a:tr h="460092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+mn-lt"/>
                        </a:rPr>
                        <a:t>ОГБУЗ «КАТАНГСКАЯ </a:t>
                      </a:r>
                      <a:r>
                        <a:rPr lang="ru-RU" sz="1500" b="0" i="0" u="none" strike="noStrike" dirty="0">
                          <a:effectLst/>
                          <a:latin typeface="+mn-lt"/>
                        </a:rPr>
                        <a:t>РАЙОННАЯ </a:t>
                      </a:r>
                      <a:r>
                        <a:rPr lang="ru-RU" sz="1500" b="0" i="0" u="none" strike="noStrike" dirty="0" smtClean="0">
                          <a:effectLst/>
                          <a:latin typeface="+mn-lt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114</a:t>
                      </a:r>
                    </a:p>
                  </a:txBody>
                  <a:tcPr marL="9525" marR="9525" marT="9525" marB="0" anchor="b"/>
                </a:tc>
              </a:tr>
              <a:tr h="576696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+mn-lt"/>
                        </a:rPr>
                        <a:t>ОГБУЗ «ИРКУТСКАЯ </a:t>
                      </a:r>
                      <a:r>
                        <a:rPr lang="ru-RU" sz="1500" b="0" i="0" u="none" strike="noStrike" dirty="0">
                          <a:effectLst/>
                          <a:latin typeface="+mn-lt"/>
                        </a:rPr>
                        <a:t>ГОРОДСКАЯ ПОЛИКЛИНИКА № </a:t>
                      </a:r>
                      <a:r>
                        <a:rPr lang="ru-RU" sz="1500" b="0" i="0" u="none" strike="noStrike" dirty="0" smtClean="0">
                          <a:effectLst/>
                          <a:latin typeface="+mn-lt"/>
                        </a:rPr>
                        <a:t>15»</a:t>
                      </a:r>
                      <a:endParaRPr lang="ru-RU" sz="15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112</a:t>
                      </a:r>
                    </a:p>
                  </a:txBody>
                  <a:tcPr marL="9525" marR="9525" marT="9525" marB="0" anchor="b"/>
                </a:tc>
              </a:tr>
              <a:tr h="460092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+mn-lt"/>
                        </a:rPr>
                        <a:t>ОГБУЗ «ОЛЬХОНСКАЯ </a:t>
                      </a:r>
                      <a:r>
                        <a:rPr lang="ru-RU" sz="1500" b="0" i="0" u="none" strike="noStrike" dirty="0">
                          <a:effectLst/>
                          <a:latin typeface="+mn-lt"/>
                        </a:rPr>
                        <a:t>РАЙОННАЯ </a:t>
                      </a:r>
                      <a:r>
                        <a:rPr lang="ru-RU" sz="1500" b="0" i="0" u="none" strike="noStrike" dirty="0" smtClean="0">
                          <a:effectLst/>
                          <a:latin typeface="+mn-lt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111</a:t>
                      </a:r>
                    </a:p>
                  </a:txBody>
                  <a:tcPr marL="9525" marR="9525" marT="9525" marB="0" anchor="b"/>
                </a:tc>
              </a:tr>
              <a:tr h="576696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+mn-lt"/>
                        </a:rPr>
                        <a:t>ОГБУЗ «БАЯНДАЕВСКАЯ </a:t>
                      </a:r>
                      <a:r>
                        <a:rPr lang="ru-RU" sz="1500" b="0" i="0" u="none" strike="noStrike" dirty="0">
                          <a:effectLst/>
                          <a:latin typeface="+mn-lt"/>
                        </a:rPr>
                        <a:t>РАЙОННАЯ </a:t>
                      </a:r>
                      <a:r>
                        <a:rPr lang="ru-RU" sz="1500" b="0" i="0" u="none" strike="noStrike" dirty="0" smtClean="0">
                          <a:effectLst/>
                          <a:latin typeface="+mn-lt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111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4400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836712"/>
            <a:ext cx="7848872" cy="4752528"/>
          </a:xfrm>
        </p:spPr>
        <p:txBody>
          <a:bodyPr>
            <a:normAutofit lnSpcReduction="10000"/>
          </a:bodyPr>
          <a:lstStyle/>
          <a:p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реализации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территориальной программы государственных 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гарантий бесплатного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оказания 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гражданам медицинской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помощи 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Иркутской области </a:t>
            </a:r>
            <a:b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10 месяцев 2017 года</a:t>
            </a:r>
            <a:endParaRPr lang="ru-RU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pPr algn="r"/>
            <a:r>
              <a:rPr lang="ru-RU" sz="2400" dirty="0" smtClean="0"/>
              <a:t>Начальник управления </a:t>
            </a:r>
            <a:br>
              <a:rPr lang="ru-RU" sz="2400" dirty="0" smtClean="0"/>
            </a:br>
            <a:r>
              <a:rPr lang="ru-RU" sz="2400" dirty="0" smtClean="0"/>
              <a:t>развития системы здравоохранения </a:t>
            </a:r>
            <a:br>
              <a:rPr lang="ru-RU" sz="2400" dirty="0" smtClean="0"/>
            </a:br>
            <a:r>
              <a:rPr lang="ru-RU" sz="2400" dirty="0" smtClean="0"/>
              <a:t>министерства здравоохранения Иркутской области </a:t>
            </a:r>
            <a:br>
              <a:rPr lang="ru-RU" sz="2400" dirty="0" smtClean="0"/>
            </a:br>
            <a:r>
              <a:rPr lang="ru-RU" sz="2400" dirty="0" smtClean="0"/>
              <a:t>В.И. Погорелов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675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20720"/>
          </a:xfrm>
        </p:spPr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ru-RU" sz="2400" dirty="0"/>
              <a:t>Неисполнение плановых показателей натуральных </a:t>
            </a:r>
            <a:r>
              <a:rPr lang="ru-RU" sz="2400" dirty="0" smtClean="0"/>
              <a:t>объемов</a:t>
            </a:r>
            <a:r>
              <a:rPr lang="ru-RU" sz="2400" b="1" dirty="0" smtClean="0"/>
              <a:t> </a:t>
            </a:r>
            <a:r>
              <a:rPr lang="ru-RU" sz="2400" dirty="0" smtClean="0"/>
              <a:t>посещений, </a:t>
            </a:r>
            <a:r>
              <a:rPr lang="ru-RU" sz="2400" dirty="0"/>
              <a:t>оказываемые в неотложной </a:t>
            </a:r>
            <a:r>
              <a:rPr lang="ru-RU" sz="2400" dirty="0" smtClean="0"/>
              <a:t>форме </a:t>
            </a:r>
            <a:r>
              <a:rPr lang="en-US" sz="2400" dirty="0" smtClean="0"/>
              <a:t>&lt;70%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/>
              <a:t>у </a:t>
            </a:r>
            <a:r>
              <a:rPr lang="ru-RU" sz="2400" dirty="0" smtClean="0">
                <a:solidFill>
                  <a:srgbClr val="FF0000"/>
                </a:solidFill>
              </a:rPr>
              <a:t>26 (29%)</a:t>
            </a:r>
            <a:r>
              <a:rPr lang="ru-RU" sz="2400" dirty="0" smtClean="0"/>
              <a:t> </a:t>
            </a:r>
            <a:r>
              <a:rPr lang="ru-RU" sz="2400" dirty="0"/>
              <a:t>из </a:t>
            </a:r>
            <a:r>
              <a:rPr lang="ru-RU" sz="2400" dirty="0" smtClean="0"/>
              <a:t>88 </a:t>
            </a:r>
            <a:r>
              <a:rPr lang="ru-RU" sz="2400" dirty="0"/>
              <a:t>медицинских </a:t>
            </a:r>
            <a:r>
              <a:rPr lang="ru-RU" sz="2400" dirty="0" smtClean="0"/>
              <a:t>организаций.</a:t>
            </a:r>
            <a:endParaRPr lang="ru-RU" sz="2400" dirty="0"/>
          </a:p>
          <a:p>
            <a:pPr marL="137160" indent="0" algn="ctr">
              <a:buNone/>
            </a:pP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901227"/>
              </p:ext>
            </p:extLst>
          </p:nvPr>
        </p:nvGraphicFramePr>
        <p:xfrm>
          <a:off x="179512" y="1340768"/>
          <a:ext cx="8784977" cy="5302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9"/>
                <a:gridCol w="7027982"/>
                <a:gridCol w="1317746"/>
              </a:tblGrid>
              <a:tr h="108012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№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Наименование медицинской организации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Посещения</a:t>
                      </a:r>
                      <a:r>
                        <a:rPr lang="ru-RU" sz="1400" baseline="0" dirty="0" smtClean="0"/>
                        <a:t> с оказываемые в неотложной форме</a:t>
                      </a:r>
                      <a:endParaRPr lang="ru-RU" sz="1400" dirty="0"/>
                    </a:p>
                  </a:txBody>
                  <a:tcPr/>
                </a:tc>
              </a:tr>
              <a:tr h="420608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НУЗ «УЗЛОВАЯ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ПОЛИКЛИНИКА НА СТАНЦИИ СЛЮДЯНКА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«РЖД»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</a:tr>
              <a:tr h="601955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«ИРКУТСКАЯ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ГОРОДСКАЯ ПОЛИКЛИНИКА №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</a:tr>
              <a:tr h="565688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«РАЙОННАЯ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 Г.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БОДАЙБО»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</a:tr>
              <a:tr h="498228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НУЗ «ДОРОЖНАЯ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КЛИНИЧЕСКАЯ БОЛЬНИЦА НА СТАНЦИИ ИРКУТСК-ПАССАЖИРСКИЙ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«РЖД»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</a:tr>
              <a:tr h="664276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НУЗ «УЗЛОВАЯ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ПОЛИКЛИНИКА НА СТАНЦИИ ЛЕНА ОТКРЫТОГО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«РЖД»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«КАТАНГСКАЯ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</a:tr>
              <a:tr h="514432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ФКУЗ «МЕДИКО-САНИТАРНАЯ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ЧАСТЬ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МВД РФ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ИРКУТСКОЙ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ОБЛАСТИ»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</a:tr>
              <a:tr h="452800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«БОЛЬНИЦА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СВИРСКА»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96119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4071929"/>
              </p:ext>
            </p:extLst>
          </p:nvPr>
        </p:nvGraphicFramePr>
        <p:xfrm>
          <a:off x="467544" y="188640"/>
          <a:ext cx="8229600" cy="6516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6408712"/>
                <a:gridCol w="1388840"/>
              </a:tblGrid>
              <a:tr h="73983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№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Наименование медицинской организации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Посещения</a:t>
                      </a:r>
                      <a:r>
                        <a:rPr lang="ru-RU" sz="1400" baseline="0" dirty="0" smtClean="0"/>
                        <a:t> с оказываемые в неотложной форме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639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«УСТЬ-ОРДЫНСКАЯ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ОБЛАСТНАЯ СТОМАТОЛОГИЧЕСКАЯ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ПОЛИКЛИНИКА»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719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«УСТЬ-УДИНСКАЯ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«РАЙОННАЯ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 П.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МАМА»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 «ЖИГАЛОВСКАЯ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</a:tr>
              <a:tr h="480639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«ИРКУТСКАЯ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ГОРОДСКАЯ БОЛЬНИЦА №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</a:tr>
              <a:tr h="383457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«КУЙТУНСКАЯ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</a:tr>
              <a:tr h="480639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«КАЧУГСКАЯ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</a:tr>
              <a:tr h="383457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ФГБУЗ БОЛЬНИЦА ИНЦСОРАН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</a:tr>
              <a:tr h="480639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 «МЕЖДУНАРОДНЫЙ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АЭРОПОРТ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ИРКУТСК»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</a:tr>
              <a:tr h="502299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«САЯНСКАЯ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ЧАСТНОЕ УЧРЕЖДЕНИЕ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«МЕДИКО-САНИТАРНАЯ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ЧАСТЬ №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«УСТЬ-ОРДЫНСКАЯ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ОБЛАСТНАЯ СТОМАТОЛОГИЧЕСКАЯ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ПОЛИКЛИНИКА»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25169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0635772"/>
              </p:ext>
            </p:extLst>
          </p:nvPr>
        </p:nvGraphicFramePr>
        <p:xfrm>
          <a:off x="467544" y="116633"/>
          <a:ext cx="8229600" cy="6741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6552728"/>
                <a:gridCol w="1244824"/>
              </a:tblGrid>
              <a:tr h="122484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№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Наименование медицинской организации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Посещения</a:t>
                      </a:r>
                      <a:r>
                        <a:rPr lang="ru-RU" sz="1400" baseline="0" dirty="0" smtClean="0"/>
                        <a:t> с оказываемые в неотложной форме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755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«УСТЬ-ОРДЫНСКАЯ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ОБЛАСТНАЯ СТОМАТОЛОГИЧЕСКАЯ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ПОЛИКЛИНИКА»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757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«УСТЬ-УДИНСКАЯ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62715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«РАЙОННАЯ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 П.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МАМА»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</a:tr>
              <a:tr h="462715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«ЖИГАЛОВСКАЯ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</a:tr>
              <a:tr h="514755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«ИРКУТСКАЯ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ГОРОДСКАЯ БОЛЬНИЦА №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</a:tr>
              <a:tr h="410675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«КУЙТУНСКАЯ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</a:tr>
              <a:tr h="514755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«КАЧУГСКАЯ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</a:tr>
              <a:tr h="499854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ФГБУЗ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ИНЦСОРАН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</a:tr>
              <a:tr h="514755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 «МЕЖДУНАРОДНЫЙ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АЭРОПОРТ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ИРКУТСК»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</a:tr>
              <a:tr h="537953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«САЯНСКАЯ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</a:tr>
              <a:tr h="539834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ЧАСТНОЕ УЧРЕЖДЕНИЕ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«МЕДИКО-САНИТАРНАЯ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ЧАСТЬ №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66736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6798726"/>
              </p:ext>
            </p:extLst>
          </p:nvPr>
        </p:nvGraphicFramePr>
        <p:xfrm>
          <a:off x="467544" y="188640"/>
          <a:ext cx="8229600" cy="5184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6408712"/>
                <a:gridCol w="1388840"/>
              </a:tblGrid>
              <a:tr h="97381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№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Наименование медицинской организации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Посещения</a:t>
                      </a:r>
                      <a:r>
                        <a:rPr lang="ru-RU" sz="1400" baseline="0" dirty="0" smtClean="0"/>
                        <a:t> с оказываемые в неотложной форме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2648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«ИРКУТСКАЯ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ГОРОДСКАЯ ДЕТСКАЯ ПОЛИКЛИНИКА №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293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ОГЮУЗ</a:t>
                      </a:r>
                      <a:r>
                        <a:rPr lang="ru-RU" sz="15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СЛЮДЯНСКАЯ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68689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«НИЖНЕУДИНСКАЯ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</a:tr>
              <a:tr h="571099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НУЗ «УЗЛОВАЯ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ПОЛИКЛИНИКА НА СТАНЦИИ ВИХОРЕВКА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«РЖД»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</a:tr>
              <a:tr h="632648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«ЧУНСКАЯ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</a:tr>
              <a:tr h="504732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«ЗАЛАРИНСКАЯ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</a:tr>
              <a:tr h="632648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«ЖЕЛЕЗНОГОРСКАЯ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63029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20720"/>
          </a:xfrm>
        </p:spPr>
        <p:txBody>
          <a:bodyPr/>
          <a:lstStyle/>
          <a:p>
            <a:pPr marL="137160" indent="0" algn="ctr">
              <a:buNone/>
            </a:pPr>
            <a:r>
              <a:rPr lang="ru-RU" sz="2400" dirty="0"/>
              <a:t>Неисполнение плановых показателей натуральных объемов оказания </a:t>
            </a:r>
            <a:r>
              <a:rPr lang="ru-RU" sz="2400" dirty="0" smtClean="0"/>
              <a:t>скорой медицинской помощи у </a:t>
            </a:r>
            <a:r>
              <a:rPr lang="ru-RU" sz="2400" dirty="0" smtClean="0">
                <a:solidFill>
                  <a:srgbClr val="FF0000"/>
                </a:solidFill>
              </a:rPr>
              <a:t>6 (16%)</a:t>
            </a:r>
            <a:r>
              <a:rPr lang="ru-RU" sz="2400" dirty="0" smtClean="0"/>
              <a:t> </a:t>
            </a:r>
            <a:r>
              <a:rPr lang="ru-RU" sz="2400" dirty="0"/>
              <a:t>из </a:t>
            </a:r>
            <a:r>
              <a:rPr lang="ru-RU" sz="2400" dirty="0" smtClean="0"/>
              <a:t>38 </a:t>
            </a:r>
            <a:r>
              <a:rPr lang="ru-RU" sz="2400" dirty="0"/>
              <a:t>медицинских </a:t>
            </a:r>
            <a:r>
              <a:rPr lang="ru-RU" sz="2400" dirty="0" smtClean="0"/>
              <a:t>организаций.</a:t>
            </a:r>
            <a:endParaRPr lang="ru-RU" sz="2400" dirty="0"/>
          </a:p>
          <a:p>
            <a:pPr marL="137160" indent="0" algn="ctr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947053"/>
              </p:ext>
            </p:extLst>
          </p:nvPr>
        </p:nvGraphicFramePr>
        <p:xfrm>
          <a:off x="611560" y="1484784"/>
          <a:ext cx="8208911" cy="4764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6408712"/>
                <a:gridCol w="1440159"/>
              </a:tblGrid>
              <a:tr h="43204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№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Наименование медицинской организации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Скорая медицинская</a:t>
                      </a:r>
                      <a:r>
                        <a:rPr lang="ru-RU" sz="1400" baseline="0" dirty="0" smtClean="0"/>
                        <a:t> помощь</a:t>
                      </a:r>
                      <a:endParaRPr lang="ru-RU" sz="1400" dirty="0"/>
                    </a:p>
                  </a:txBody>
                  <a:tcPr/>
                </a:tc>
              </a:tr>
              <a:tr h="57020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l" fontAlgn="b"/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«ИРКУТСКИЙ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ОБЛАСТНОЙ ЦЕНТР МЕДИЦИНЫ 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КАТАСТРОФ»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</a:t>
                      </a:r>
                    </a:p>
                  </a:txBody>
                  <a:tcPr marL="9525" marR="9525" marT="9525" marB="0" anchor="b"/>
                </a:tc>
              </a:tr>
              <a:tr h="73541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l" fontAlgn="b"/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«ОБЛАСТНАЯ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 №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</a:t>
                      </a:r>
                    </a:p>
                  </a:txBody>
                  <a:tcPr marL="9525" marR="9525" marT="9525" marB="0" anchor="b"/>
                </a:tc>
              </a:tr>
              <a:tr h="69110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algn="l" fontAlgn="b"/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</a:t>
                      </a:r>
                      <a:r>
                        <a:rPr lang="ru-RU" sz="15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УСТЬ-УДИНСКАЯ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</a:t>
                      </a:r>
                    </a:p>
                  </a:txBody>
                  <a:tcPr marL="9525" marR="9525" marT="9525" marB="0" anchor="b"/>
                </a:tc>
              </a:tr>
              <a:tr h="60869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algn="l" fontAlgn="b"/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«БАЯНДАЕВСКАЯ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</a:tr>
              <a:tr h="81155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«КАЧУГСКАЯ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</a:tr>
              <a:tr h="61581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  <a:p>
                      <a:pPr algn="l" fontAlgn="b"/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</a:t>
                      </a:r>
                      <a:r>
                        <a:rPr lang="ru-RU" sz="15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УСТЬ-ИЛИМСКАЯ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04927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/>
          <a:lstStyle/>
          <a:p>
            <a:pPr marL="137160" indent="0" algn="ctr">
              <a:buNone/>
            </a:pPr>
            <a:r>
              <a:rPr lang="ru-RU" sz="2400" dirty="0" smtClean="0"/>
              <a:t>Неисполнение более 3 </a:t>
            </a:r>
            <a:r>
              <a:rPr lang="ru-RU" sz="2400" dirty="0"/>
              <a:t>плановых показателей натуральных объемов  </a:t>
            </a:r>
            <a:r>
              <a:rPr lang="ru-RU" sz="2400" dirty="0" smtClean="0"/>
              <a:t>оказания </a:t>
            </a:r>
            <a:r>
              <a:rPr lang="ru-RU" sz="2400" dirty="0" smtClean="0"/>
              <a:t>медицинской </a:t>
            </a:r>
            <a:r>
              <a:rPr lang="ru-RU" sz="2400" dirty="0" smtClean="0"/>
              <a:t>помощи у </a:t>
            </a:r>
            <a:r>
              <a:rPr lang="ru-RU" sz="2400" dirty="0" smtClean="0">
                <a:solidFill>
                  <a:srgbClr val="FF0000"/>
                </a:solidFill>
              </a:rPr>
              <a:t>28 (19%)</a:t>
            </a:r>
            <a:r>
              <a:rPr lang="ru-RU" sz="2400" dirty="0" smtClean="0"/>
              <a:t> </a:t>
            </a:r>
            <a:r>
              <a:rPr lang="ru-RU" sz="2400" dirty="0"/>
              <a:t>из </a:t>
            </a:r>
            <a:r>
              <a:rPr lang="ru-RU" sz="2400" dirty="0" smtClean="0"/>
              <a:t>149 </a:t>
            </a:r>
            <a:r>
              <a:rPr lang="ru-RU" sz="2400" dirty="0"/>
              <a:t>медицинских </a:t>
            </a:r>
            <a:r>
              <a:rPr lang="ru-RU" sz="2400" dirty="0" smtClean="0"/>
              <a:t>организаций.</a:t>
            </a:r>
            <a:endParaRPr lang="ru-RU" sz="2400" dirty="0"/>
          </a:p>
          <a:p>
            <a:pPr marL="13716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580598"/>
              </p:ext>
            </p:extLst>
          </p:nvPr>
        </p:nvGraphicFramePr>
        <p:xfrm>
          <a:off x="611560" y="1772816"/>
          <a:ext cx="8208915" cy="501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769"/>
                <a:gridCol w="3490647"/>
                <a:gridCol w="864096"/>
                <a:gridCol w="792088"/>
                <a:gridCol w="720080"/>
                <a:gridCol w="720080"/>
                <a:gridCol w="720080"/>
                <a:gridCol w="648075"/>
              </a:tblGrid>
              <a:tr h="165618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№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Наименование медицинской организации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Случаи госпитализации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Дневные стационары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Обращения по поводу заболевания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Посещения с профилактической и иными целями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Посещения, оказываемые в неотложной форме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Вызовы скорой медицинской помощи</a:t>
                      </a:r>
                      <a:endParaRPr lang="ru-RU" sz="1200" dirty="0"/>
                    </a:p>
                  </a:txBody>
                  <a:tcPr/>
                </a:tc>
              </a:tr>
              <a:tr h="570203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l" fontAlgn="b"/>
                      <a:endParaRPr lang="ru-RU" sz="15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 «МЕЖДУНАРОДНЫЙ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АЭРОПОРТ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ИРКУТСК»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644765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l" fontAlgn="b"/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ИРКУТСКАЯ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ОБЛАСТНАЯ ДЕТСКАЯ КЛИНИЧЕСКАЯ БОЛЬНИЦА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629430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algn="l" fontAlgn="b"/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НУЗ «ДОРОЖНАЯ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КЛИНИЧЕСКАЯ БОЛЬНИЦА НА СТАНЦИИ ИРКУТСК-ПАССАЖИРСКИЙ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«РЖД»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586395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algn="l" fontAlgn="b"/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«ИРКУТСКАЯ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ГОРОДСКАЯ ПОЛИКЛИНИКА №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730312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  <a:p>
                      <a:pPr algn="l" fontAlgn="b"/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ОГАУЗ «ИРКУТСКАЯ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ГОРОДСКАЯ ДЕТСКАЯ ПОЛИКЛИНИКА №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29343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47267"/>
              </p:ext>
            </p:extLst>
          </p:nvPr>
        </p:nvGraphicFramePr>
        <p:xfrm>
          <a:off x="467544" y="332656"/>
          <a:ext cx="8208915" cy="6231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769"/>
                <a:gridCol w="3490647"/>
                <a:gridCol w="936104"/>
                <a:gridCol w="720080"/>
                <a:gridCol w="720080"/>
                <a:gridCol w="720080"/>
                <a:gridCol w="720080"/>
                <a:gridCol w="648075"/>
              </a:tblGrid>
              <a:tr h="165618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№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Наименование медицинской организации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Случаи </a:t>
                      </a:r>
                      <a:r>
                        <a:rPr lang="ru-RU" sz="1200" dirty="0" err="1" smtClean="0"/>
                        <a:t>госпитализацци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Дневные стационары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Обращения по поводу заболевания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Посещения с профилактической и иными целями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Посещения, оказываемые в неотложной форме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Вызовы скорой медицинской помощи</a:t>
                      </a:r>
                      <a:endParaRPr lang="ru-RU" sz="1200" dirty="0"/>
                    </a:p>
                  </a:txBody>
                  <a:tcPr/>
                </a:tc>
              </a:tr>
              <a:tr h="570203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effectLst/>
                          <a:latin typeface="+mn-lt"/>
                        </a:rPr>
                        <a:t>6</a:t>
                      </a:r>
                    </a:p>
                    <a:p>
                      <a:pPr algn="l" fontAlgn="b"/>
                      <a:endParaRPr lang="ru-RU" sz="15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+mn-lt"/>
                        </a:rPr>
                        <a:t>ГБУЗ «ОБЛАСТНОЙ </a:t>
                      </a:r>
                      <a:r>
                        <a:rPr lang="ru-RU" sz="1500" b="0" i="0" u="none" strike="noStrike" dirty="0">
                          <a:effectLst/>
                          <a:latin typeface="+mn-lt"/>
                        </a:rPr>
                        <a:t>ОНКОЛОГИЧЕСКИЙ </a:t>
                      </a:r>
                      <a:r>
                        <a:rPr lang="ru-RU" sz="1500" b="0" i="0" u="none" strike="noStrike" dirty="0" smtClean="0">
                          <a:effectLst/>
                          <a:latin typeface="+mn-lt"/>
                        </a:rPr>
                        <a:t>ДИСПАНСЕР»</a:t>
                      </a:r>
                      <a:endParaRPr lang="ru-RU" sz="15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107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644765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effectLst/>
                          <a:latin typeface="+mn-lt"/>
                        </a:rPr>
                        <a:t>7</a:t>
                      </a:r>
                    </a:p>
                    <a:p>
                      <a:pPr algn="l" fontAlgn="b"/>
                      <a:endParaRPr lang="ru-RU" sz="15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+mn-lt"/>
                        </a:rPr>
                        <a:t>ФКУЗ «МЕДИКО-САНИТАРНАЯ </a:t>
                      </a:r>
                      <a:r>
                        <a:rPr lang="ru-RU" sz="1500" b="0" i="0" u="none" strike="noStrike" dirty="0">
                          <a:effectLst/>
                          <a:latin typeface="+mn-lt"/>
                        </a:rPr>
                        <a:t>ЧАСТЬ </a:t>
                      </a:r>
                      <a:r>
                        <a:rPr lang="ru-RU" sz="1500" b="0" i="0" u="none" strike="noStrike" dirty="0" smtClean="0">
                          <a:effectLst/>
                          <a:latin typeface="+mn-lt"/>
                        </a:rPr>
                        <a:t>МВД РФ ПО </a:t>
                      </a:r>
                      <a:r>
                        <a:rPr lang="ru-RU" sz="1500" b="0" i="0" u="none" strike="noStrike" dirty="0">
                          <a:effectLst/>
                          <a:latin typeface="+mn-lt"/>
                        </a:rPr>
                        <a:t>ИРКУТСКОЙ </a:t>
                      </a:r>
                      <a:r>
                        <a:rPr lang="ru-RU" sz="1500" b="0" i="0" u="none" strike="noStrike" dirty="0" smtClean="0">
                          <a:effectLst/>
                          <a:latin typeface="+mn-lt"/>
                        </a:rPr>
                        <a:t>ОБЛАСТИ»</a:t>
                      </a:r>
                      <a:endParaRPr lang="ru-RU" sz="15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644765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effectLst/>
                          <a:latin typeface="+mn-lt"/>
                        </a:rPr>
                        <a:t>8</a:t>
                      </a:r>
                    </a:p>
                    <a:p>
                      <a:pPr algn="l" fontAlgn="b"/>
                      <a:endParaRPr lang="ru-RU" sz="15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+mn-lt"/>
                        </a:rPr>
                        <a:t>ФГБУЗ «ЦЕНТРАЛЬНАЯ </a:t>
                      </a:r>
                      <a:r>
                        <a:rPr lang="ru-RU" sz="1500" b="0" i="0" u="none" strike="noStrike" dirty="0">
                          <a:effectLst/>
                          <a:latin typeface="+mn-lt"/>
                        </a:rPr>
                        <a:t>МЕДИКО-САНИТАРНАЯ ЧАСТЬ № 28 </a:t>
                      </a:r>
                      <a:r>
                        <a:rPr lang="ru-RU" sz="1500" b="0" i="0" u="none" strike="noStrike" dirty="0" smtClean="0">
                          <a:effectLst/>
                          <a:latin typeface="+mn-lt"/>
                        </a:rPr>
                        <a:t>ФМБА»</a:t>
                      </a:r>
                      <a:endParaRPr lang="ru-RU" sz="15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629430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effectLst/>
                          <a:latin typeface="+mn-lt"/>
                        </a:rPr>
                        <a:t>9</a:t>
                      </a:r>
                    </a:p>
                    <a:p>
                      <a:pPr algn="l" fontAlgn="b"/>
                      <a:endParaRPr lang="ru-RU" sz="15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+mn-lt"/>
                        </a:rPr>
                        <a:t>ОГАУЗ «БРАТСКАЯ </a:t>
                      </a:r>
                      <a:r>
                        <a:rPr lang="ru-RU" sz="1500" b="0" i="0" u="none" strike="noStrike" dirty="0">
                          <a:effectLst/>
                          <a:latin typeface="+mn-lt"/>
                        </a:rPr>
                        <a:t>ГОРОДСКАЯ БОЛЬНИЦА № </a:t>
                      </a:r>
                      <a:r>
                        <a:rPr lang="ru-RU" sz="1500" b="0" i="0" u="none" strike="noStrike" dirty="0" smtClean="0">
                          <a:effectLst/>
                          <a:latin typeface="+mn-lt"/>
                        </a:rPr>
                        <a:t>3»</a:t>
                      </a:r>
                      <a:endParaRPr lang="ru-RU" sz="15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586395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effectLst/>
                          <a:latin typeface="+mn-lt"/>
                        </a:rPr>
                        <a:t>10</a:t>
                      </a:r>
                    </a:p>
                    <a:p>
                      <a:pPr algn="l" fontAlgn="b"/>
                      <a:endParaRPr lang="ru-RU" sz="15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+mn-lt"/>
                        </a:rPr>
                        <a:t>НУЗ "УЗЛОВАЯ </a:t>
                      </a:r>
                      <a:r>
                        <a:rPr lang="ru-RU" sz="1500" b="0" i="0" u="none" strike="noStrike" dirty="0">
                          <a:effectLst/>
                          <a:latin typeface="+mn-lt"/>
                        </a:rPr>
                        <a:t>ПОЛИКЛИНИКА НА СТАНЦИИ ВИХОРЕВКА </a:t>
                      </a:r>
                      <a:r>
                        <a:rPr lang="ru-RU" sz="1500" b="0" i="0" u="none" strike="noStrike" dirty="0" smtClean="0">
                          <a:effectLst/>
                          <a:latin typeface="+mn-lt"/>
                        </a:rPr>
                        <a:t>ОАО «РЖД»</a:t>
                      </a:r>
                      <a:endParaRPr lang="ru-RU" sz="15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730312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effectLst/>
                          <a:latin typeface="+mn-lt"/>
                        </a:rPr>
                        <a:t>11</a:t>
                      </a:r>
                    </a:p>
                    <a:p>
                      <a:pPr algn="l" fontAlgn="b"/>
                      <a:endParaRPr lang="ru-RU" sz="15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+mn-lt"/>
                        </a:rPr>
                        <a:t>ОГБУЗ «ЗАЛАРИНСКАЯ </a:t>
                      </a:r>
                      <a:r>
                        <a:rPr lang="ru-RU" sz="1500" b="0" i="0" u="none" strike="noStrike" dirty="0">
                          <a:effectLst/>
                          <a:latin typeface="+mn-lt"/>
                        </a:rPr>
                        <a:t>РАЙОННАЯ </a:t>
                      </a:r>
                      <a:r>
                        <a:rPr lang="ru-RU" sz="1500" b="0" i="0" u="none" strike="noStrike" dirty="0" smtClean="0">
                          <a:effectLst/>
                          <a:latin typeface="+mn-lt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96</a:t>
                      </a:r>
                    </a:p>
                  </a:txBody>
                  <a:tcPr marL="9525" marR="9525" marT="9525" marB="0" anchor="b"/>
                </a:tc>
              </a:tr>
              <a:tr h="688736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effectLst/>
                          <a:latin typeface="+mn-lt"/>
                        </a:rPr>
                        <a:t>12</a:t>
                      </a:r>
                    </a:p>
                    <a:p>
                      <a:pPr algn="l" fontAlgn="b"/>
                      <a:endParaRPr lang="ru-RU" sz="15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+mn-lt"/>
                        </a:rPr>
                        <a:t>ОГБУЗ «НИЖНЕУДИНСКАЯ </a:t>
                      </a:r>
                      <a:r>
                        <a:rPr lang="ru-RU" sz="1500" b="0" i="0" u="none" strike="noStrike" dirty="0">
                          <a:effectLst/>
                          <a:latin typeface="+mn-lt"/>
                        </a:rPr>
                        <a:t>РАЙОННАЯ </a:t>
                      </a:r>
                      <a:r>
                        <a:rPr lang="ru-RU" sz="1500" b="0" i="0" u="none" strike="noStrike" dirty="0" smtClean="0">
                          <a:effectLst/>
                          <a:latin typeface="+mn-lt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effectLst/>
                          <a:latin typeface="+mn-lt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+mn-lt"/>
                        </a:rPr>
                        <a:t>94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0349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376634"/>
              </p:ext>
            </p:extLst>
          </p:nvPr>
        </p:nvGraphicFramePr>
        <p:xfrm>
          <a:off x="467544" y="332656"/>
          <a:ext cx="8208915" cy="6231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"/>
                <a:gridCol w="3456384"/>
                <a:gridCol w="936104"/>
                <a:gridCol w="720080"/>
                <a:gridCol w="720080"/>
                <a:gridCol w="720080"/>
                <a:gridCol w="720080"/>
                <a:gridCol w="648075"/>
              </a:tblGrid>
              <a:tr h="165618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№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Наименование медицинской организации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Случаи </a:t>
                      </a:r>
                      <a:r>
                        <a:rPr lang="ru-RU" sz="1200" dirty="0" err="1" smtClean="0"/>
                        <a:t>госпитализацци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Дневные стационары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Обращения по поводу заболевания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Посещения с профилактической и иными целями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Посещения, оказываемые в неотложной форме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Вызовы скорой медицинской помощи</a:t>
                      </a:r>
                      <a:endParaRPr lang="ru-RU" sz="1200" dirty="0"/>
                    </a:p>
                  </a:txBody>
                  <a:tcPr/>
                </a:tc>
              </a:tr>
              <a:tr h="570203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  <a:p>
                      <a:pPr algn="l" fontAlgn="b"/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«ЧУНСКАЯ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</a:p>
                  </a:txBody>
                  <a:tcPr marL="9525" marR="9525" marT="9525" marB="0" anchor="b"/>
                </a:tc>
              </a:tr>
              <a:tr h="644765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  <a:p>
                      <a:pPr algn="l" fontAlgn="b"/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</a:t>
                      </a:r>
                      <a:r>
                        <a:rPr lang="ru-RU" sz="15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КУЙТУНСКАЯ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</a:p>
                  </a:txBody>
                  <a:tcPr marL="9525" marR="9525" marT="9525" marB="0" anchor="b"/>
                </a:tc>
              </a:tr>
              <a:tr h="644765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  <a:p>
                      <a:pPr algn="l" fontAlgn="b"/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«УСТЬ-ИЛИМСКАЯ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</a:tr>
              <a:tr h="629430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  <a:p>
                      <a:pPr algn="l" fontAlgn="b"/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НУЗ «УЗЛОВАЯ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ПОЛИКЛИНИКА НА СТАНЦИИ ЛЕНА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«РЖД»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586395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  <a:p>
                      <a:pPr algn="l" fontAlgn="b"/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«ЖЕЛЕЗНОГОРСКАЯ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</a:p>
                  </a:txBody>
                  <a:tcPr marL="9525" marR="9525" marT="9525" marB="0" anchor="b"/>
                </a:tc>
              </a:tr>
              <a:tr h="730312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  <a:p>
                      <a:pPr algn="l" fontAlgn="b"/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НУЗ «УЗЛОВАЯ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ПОЛИКЛИНИКА НА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СТАНЦИИ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КОРШУНИХА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«РЖД»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688736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  <a:p>
                      <a:pPr algn="l" fontAlgn="b"/>
                      <a:endParaRPr lang="ru-RU" sz="15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«ОБЛАСТНАЯ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 №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41513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255932"/>
              </p:ext>
            </p:extLst>
          </p:nvPr>
        </p:nvGraphicFramePr>
        <p:xfrm>
          <a:off x="395536" y="116632"/>
          <a:ext cx="8424936" cy="6384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769"/>
                <a:gridCol w="3490647"/>
                <a:gridCol w="936104"/>
                <a:gridCol w="720080"/>
                <a:gridCol w="720080"/>
                <a:gridCol w="720080"/>
                <a:gridCol w="792088"/>
                <a:gridCol w="792088"/>
              </a:tblGrid>
              <a:tr h="136815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№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Наименование медицинской организации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Случаи </a:t>
                      </a:r>
                      <a:r>
                        <a:rPr lang="ru-RU" sz="1200" dirty="0" err="1" smtClean="0"/>
                        <a:t>госпитализацци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Дневные стационары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Обращения по поводу заболевания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Посещения с профилактической и иными целями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Посещения, оказываемые в неотложной форме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Вызовы скорой медицинской помощи</a:t>
                      </a:r>
                      <a:endParaRPr lang="ru-RU" sz="1200" dirty="0"/>
                    </a:p>
                  </a:txBody>
                  <a:tcPr/>
                </a:tc>
              </a:tr>
              <a:tr h="428600"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«БАЯНДАЕВСКАЯ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</a:tr>
              <a:tr h="504056"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«ЖИГАЛОВСКАЯ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</a:p>
                  </a:txBody>
                  <a:tcPr marL="9525" marR="9525" marT="9525" marB="0" anchor="b"/>
                </a:tc>
              </a:tr>
              <a:tr h="504056"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«КАЧУГСКАЯ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</a:tr>
              <a:tr h="504056"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«УСТЬ-УДИНСКАЯ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</a:t>
                      </a:r>
                    </a:p>
                  </a:txBody>
                  <a:tcPr marL="9525" marR="9525" marT="9525" marB="0" anchor="b"/>
                </a:tc>
              </a:tr>
              <a:tr h="504056"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</a:t>
                      </a:r>
                      <a:r>
                        <a:rPr lang="ru-RU" sz="15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ЧЕРЕМХОВСКАЯ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ГОРОДСКАЯ БОЛЬНИЦА №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</a:p>
                  </a:txBody>
                  <a:tcPr marL="9525" marR="9525" marT="9525" marB="0" anchor="b"/>
                </a:tc>
              </a:tr>
              <a:tr h="648072"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  <a:p>
                      <a:pPr algn="r" fontAlgn="b"/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</a:t>
                      </a:r>
                      <a:r>
                        <a:rPr lang="ru-RU" sz="15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СВИРСКА»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marL="9525" marR="9525" marT="9525" marB="0" anchor="b"/>
                </a:tc>
              </a:tr>
              <a:tr h="504056"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«АЛАРСКАЯ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</a:txBody>
                  <a:tcPr marL="9525" marR="9525" marT="9525" marB="0" anchor="b"/>
                </a:tc>
              </a:tr>
              <a:tr h="688736"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  <a:p>
                      <a:pPr algn="r" fontAlgn="b"/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НУЗ «УЗЛОВАЯ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ПОЛИКЛИНИКА НА СТАНЦИИ СЛЮДЯНКА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«РЖД»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688736"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  <a:p>
                      <a:pPr algn="r" fontAlgn="b"/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«РАЙОННАЯ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 П.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МАМА»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2160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08712"/>
          </a:xfrm>
        </p:spPr>
        <p:txBody>
          <a:bodyPr/>
          <a:lstStyle/>
          <a:p>
            <a:pPr marL="137160" indent="0" algn="ctr">
              <a:buNone/>
            </a:pPr>
            <a:r>
              <a:rPr lang="ru-RU" dirty="0" smtClean="0"/>
              <a:t>	</a:t>
            </a:r>
            <a:r>
              <a:rPr lang="ru-RU" sz="2400" dirty="0" smtClean="0"/>
              <a:t>Итоги анализа исполнения </a:t>
            </a:r>
            <a:r>
              <a:rPr lang="ru-RU" sz="2400" dirty="0">
                <a:cs typeface="Times New Roman" panose="02020603050405020304" pitchFamily="18" charset="0"/>
              </a:rPr>
              <a:t>территориальной программы государственных гарантий бесплатного оказания гражданам медицинской </a:t>
            </a:r>
            <a:r>
              <a:rPr lang="ru-RU" sz="2400" dirty="0" smtClean="0">
                <a:cs typeface="Times New Roman" panose="02020603050405020304" pitchFamily="18" charset="0"/>
              </a:rPr>
              <a:t>помощи (далее-ТПГГ) за </a:t>
            </a:r>
            <a:r>
              <a:rPr lang="ru-RU" sz="2400" dirty="0">
                <a:cs typeface="Times New Roman" panose="02020603050405020304" pitchFamily="18" charset="0"/>
              </a:rPr>
              <a:t>10 месяцев 2017 </a:t>
            </a:r>
            <a:r>
              <a:rPr lang="ru-RU" sz="2400" dirty="0" smtClean="0">
                <a:cs typeface="Times New Roman" panose="02020603050405020304" pitchFamily="18" charset="0"/>
              </a:rPr>
              <a:t>года в Иркутской области.</a:t>
            </a:r>
          </a:p>
          <a:p>
            <a:pPr marL="13716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1081032"/>
              </p:ext>
            </p:extLst>
          </p:nvPr>
        </p:nvGraphicFramePr>
        <p:xfrm>
          <a:off x="251520" y="1916832"/>
          <a:ext cx="8640959" cy="4799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2500"/>
                <a:gridCol w="1319231"/>
                <a:gridCol w="1253269"/>
                <a:gridCol w="1253269"/>
                <a:gridCol w="1121345"/>
                <a:gridCol w="1121345"/>
              </a:tblGrid>
              <a:tr h="871383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Плановые объемы на 2017 год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План за отчетный период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Факт за отчетный период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% исполнения 10 мес.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%</a:t>
                      </a:r>
                      <a:r>
                        <a:rPr lang="ru-RU" sz="1500" dirty="0" smtClean="0"/>
                        <a:t> исполнения 2016 г.</a:t>
                      </a:r>
                      <a:endParaRPr lang="ru-RU" sz="1500" dirty="0"/>
                    </a:p>
                  </a:txBody>
                  <a:tcPr/>
                </a:tc>
              </a:tr>
              <a:tr h="518156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Случаи госпитализации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444 417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363 399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350 088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103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117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58197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Пролеченные больных в</a:t>
                      </a:r>
                      <a:r>
                        <a:rPr lang="ru-RU" sz="1500" baseline="0" dirty="0" smtClean="0"/>
                        <a:t> дневном стационаре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150 428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122 859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123 016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107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58197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Обращения</a:t>
                      </a:r>
                      <a:r>
                        <a:rPr lang="ru-RU" sz="1500" baseline="0" dirty="0" smtClean="0"/>
                        <a:t> по поводу заболеваний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4 611 975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3 839 003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3 371 834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88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87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58197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Посещение с профилактической и иными целями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5 923 317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4 932 055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5 033 962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102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91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58197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Посещения,</a:t>
                      </a:r>
                      <a:r>
                        <a:rPr lang="ru-RU" sz="1500" baseline="0" dirty="0" smtClean="0"/>
                        <a:t> оказываемые в неотложной форме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1 412 705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1 176 383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1 016 669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86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65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58193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Вызовы скорой медицинской помощи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748 856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624 981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565 860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91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93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764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192728"/>
          </a:xfrm>
        </p:spPr>
        <p:txBody>
          <a:bodyPr/>
          <a:lstStyle/>
          <a:p>
            <a:pPr marL="137160" indent="0" algn="ctr">
              <a:buNone/>
            </a:pPr>
            <a:r>
              <a:rPr lang="ru-RU" sz="2300" dirty="0" smtClean="0"/>
              <a:t>Превышение плановых показателей натуральных объемов по круглосуточной медицинской помощи (</a:t>
            </a:r>
            <a:r>
              <a:rPr lang="en-US" sz="2300" dirty="0" smtClean="0"/>
              <a:t>&gt;103%</a:t>
            </a:r>
            <a:r>
              <a:rPr lang="ru-RU" sz="2300" dirty="0" smtClean="0"/>
              <a:t>)  у </a:t>
            </a:r>
            <a:r>
              <a:rPr lang="ru-RU" sz="2300" dirty="0" smtClean="0">
                <a:solidFill>
                  <a:srgbClr val="FF0000"/>
                </a:solidFill>
              </a:rPr>
              <a:t>17 (23%)</a:t>
            </a:r>
            <a:r>
              <a:rPr lang="ru-RU" sz="2300" dirty="0" smtClean="0"/>
              <a:t> из 75 медицинских организаций, оказывающих круглосуточную медицинскую помощь.</a:t>
            </a:r>
          </a:p>
          <a:p>
            <a:pPr marL="137160" indent="0">
              <a:buNone/>
            </a:pPr>
            <a:endParaRPr lang="ru-RU" dirty="0" smtClean="0"/>
          </a:p>
          <a:p>
            <a:pPr marL="13716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415687"/>
              </p:ext>
            </p:extLst>
          </p:nvPr>
        </p:nvGraphicFramePr>
        <p:xfrm>
          <a:off x="611560" y="1628798"/>
          <a:ext cx="8208911" cy="4824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6048672"/>
                <a:gridCol w="1800199"/>
              </a:tblGrid>
              <a:tr h="60853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Наименование медицинской организации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Случаи госпитализации</a:t>
                      </a:r>
                      <a:endParaRPr lang="ru-RU" sz="1600" dirty="0"/>
                    </a:p>
                  </a:txBody>
                  <a:tcPr/>
                </a:tc>
              </a:tr>
              <a:tr h="669906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l" fontAlgn="b"/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ОГАУЗ «САНАТОРИЙ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ЮБИЛЕЙНЫЙ»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</a:t>
                      </a:r>
                    </a:p>
                  </a:txBody>
                  <a:tcPr marL="9525" marR="9525" marT="9525" marB="0" anchor="b"/>
                </a:tc>
              </a:tr>
              <a:tr h="858439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l" fontAlgn="b"/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НУЗ «БОЛЬНИЦА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ВОССТАНОВИТЕЛЬНОГО ЛЕЧЕНИЯ НА СТАНЦИИ ИРКУТСК-ПАССАЖИРСКИЙ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«РЖД»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</a:t>
                      </a:r>
                    </a:p>
                  </a:txBody>
                  <a:tcPr marL="9525" marR="9525" marT="9525" marB="0" anchor="b"/>
                </a:tc>
              </a:tr>
              <a:tr h="669906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algn="l" fontAlgn="b"/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ИРКУТСКАЯ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ОРДЕНА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«ЗНАК ПОЧЕТА» 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ОБЛАСТНАЯ КЛИНИЧЕСКАЯ БОЛЬНИЦА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</a:tr>
              <a:tr h="677936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algn="l" fontAlgn="b"/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ФКУЗ «МЕДИКО-САНИТАРНАЯ </a:t>
                      </a:r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ЧАСТЬ </a:t>
                      </a:r>
                      <a:r>
                        <a:rPr lang="ru-RU" sz="1500" b="0" i="0" u="none" strike="noStrike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МВД РФ </a:t>
                      </a:r>
                    </a:p>
                    <a:p>
                      <a:pPr algn="l" fontAlgn="ctr"/>
                      <a:r>
                        <a:rPr lang="ru-RU" sz="1500" b="0" i="0" u="none" strike="noStrike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</a:t>
                      </a:r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ИРКУТСКОЙ </a:t>
                      </a:r>
                      <a:r>
                        <a:rPr lang="ru-RU" sz="1500" b="0" i="0" u="none" strike="noStrike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ОБЛАСТИ»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</a:t>
                      </a:r>
                    </a:p>
                  </a:txBody>
                  <a:tcPr marL="9525" marR="9525" marT="9525" marB="0" anchor="b"/>
                </a:tc>
              </a:tr>
              <a:tr h="669906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  <a:p>
                      <a:pPr algn="l" fontAlgn="b"/>
                      <a:endParaRPr lang="ru-RU" sz="15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ОГАУЗ «АНГАРСКАЯ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ГОРОДСКАЯ ДЕТСКАЯ БОЛЬНИЦА №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</a:t>
                      </a:r>
                    </a:p>
                  </a:txBody>
                  <a:tcPr marL="9525" marR="9525" marT="9525" marB="0" anchor="b"/>
                </a:tc>
              </a:tr>
              <a:tr h="669906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  <a:p>
                      <a:pPr algn="l" fontAlgn="b"/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ИРКУТСКАЯ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ОБЛАСТНАЯ ДЕТСКАЯ КЛИНИЧЕСКАЯ БОЛЬНИЦА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407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6202690"/>
              </p:ext>
            </p:extLst>
          </p:nvPr>
        </p:nvGraphicFramePr>
        <p:xfrm>
          <a:off x="179512" y="188640"/>
          <a:ext cx="8712968" cy="6452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6624736"/>
                <a:gridCol w="1728192"/>
              </a:tblGrid>
              <a:tr h="73983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Наименование медицинской организации</a:t>
                      </a:r>
                      <a:endParaRPr lang="ru-RU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Случаи госпитализации </a:t>
                      </a:r>
                      <a:endParaRPr lang="ru-RU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63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  <a:p>
                      <a:pPr algn="l" fontAlgn="b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ОГАУЗ «ГОРОДСКАЯ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ИВАНО-МАТРЕНИНСКАЯ ДЕТСКАЯ КЛИНИЧЕСКАЯ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520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  <a:p>
                      <a:pPr algn="l" fontAlgn="b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ИФ ФГАУ «МЕЖОТРАСЛЕВОЙ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НАУЧНО-ТЕХНИЧЕСКИЙ КОМПЛЕКС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«МИКРОХИРУРГИЯ ГЛАЗА» 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ИМЕНИ АКАДЕМИКА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С.Н.ФЕДОРОВА» МЗРФ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</a:p>
                    <a:p>
                      <a:pPr algn="l" fontAlgn="b"/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8063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  <a:p>
                      <a:pPr algn="l" fontAlgn="b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ОГАУЗ «АНГАРСКАЯ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ГОРОДСКАЯ БОЛЬНИЦА СКОРОЙ МЕДИЦИНСКОЙ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ПОМОЩИ»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8063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  <a:p>
                      <a:pPr algn="l" fontAlgn="b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ОГАУЗ «ИРКУТСКАЯ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ГОРОДСКАЯ КЛИНИЧЕСКАЯ БОЛЬНИЦА №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8063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  <a:p>
                      <a:pPr algn="l" fontAlgn="b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ОГАУЗ «МЕДСАНЧАСТЬ ИАПО»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8063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  <a:p>
                      <a:pPr algn="l" fontAlgn="b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«КУЙТУНСКАЯ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8063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  <a:p>
                      <a:pPr algn="l" fontAlgn="b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«ОБЛАСТНОЙ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ОНКОЛОГИЧЕСКИЙ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ДИСПАНСЕР»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 anchor="b"/>
                </a:tc>
              </a:tr>
              <a:tr h="48063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  <a:p>
                      <a:pPr algn="l" fontAlgn="b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«КИРЕНСКАЯ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 anchor="b"/>
                </a:tc>
              </a:tr>
              <a:tr h="48063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  <a:p>
                      <a:pPr algn="l" fontAlgn="b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«ЧЕРЕМХОВСКАЯ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ГОРОДСКАЯ БОЛЬНИЦА №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 anchor="b"/>
                </a:tc>
              </a:tr>
              <a:tr h="59802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  <a:p>
                      <a:pPr algn="l" fontAlgn="b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«ИРКУТСКАЯ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ОБЛАСТНАЯ ИНФЕКЦИОННАЯ КЛИНИЧЕСКАЯ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9525" marR="9525" marT="9525" marB="0" anchor="b"/>
                </a:tc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  <a:p>
                      <a:pPr algn="l" fontAlgn="b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«БРАТСКАЯ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ДЕТСКАЯ ГОРОДСКАЯ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7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20720"/>
          </a:xfrm>
        </p:spPr>
        <p:txBody>
          <a:bodyPr/>
          <a:lstStyle/>
          <a:p>
            <a:pPr marL="137160" indent="0" algn="ctr">
              <a:buNone/>
            </a:pPr>
            <a:r>
              <a:rPr lang="ru-RU" sz="2400" dirty="0"/>
              <a:t>Превышение плановых показателей натуральных объемов по </a:t>
            </a:r>
            <a:r>
              <a:rPr lang="ru-RU" sz="2400" dirty="0" smtClean="0"/>
              <a:t>дневному стационару (</a:t>
            </a:r>
            <a:r>
              <a:rPr lang="en-US" sz="2400" dirty="0" smtClean="0"/>
              <a:t>&gt;103%</a:t>
            </a:r>
            <a:r>
              <a:rPr lang="ru-RU" sz="2400" dirty="0" smtClean="0"/>
              <a:t>)</a:t>
            </a:r>
            <a:r>
              <a:rPr lang="en-US" sz="2400" dirty="0" smtClean="0"/>
              <a:t> </a:t>
            </a:r>
            <a:r>
              <a:rPr lang="ru-RU" sz="2400" dirty="0" smtClean="0"/>
              <a:t>у </a:t>
            </a:r>
            <a:r>
              <a:rPr lang="ru-RU" sz="2400" dirty="0" smtClean="0">
                <a:solidFill>
                  <a:srgbClr val="FF0000"/>
                </a:solidFill>
              </a:rPr>
              <a:t>37 (39%)</a:t>
            </a:r>
            <a:r>
              <a:rPr lang="ru-RU" sz="2400" dirty="0" smtClean="0"/>
              <a:t> </a:t>
            </a:r>
            <a:r>
              <a:rPr lang="ru-RU" sz="2400" dirty="0"/>
              <a:t>из </a:t>
            </a:r>
            <a:r>
              <a:rPr lang="ru-RU" sz="2400" dirty="0" smtClean="0"/>
              <a:t>96 </a:t>
            </a:r>
            <a:r>
              <a:rPr lang="ru-RU" sz="2400" dirty="0"/>
              <a:t>медицинских организаций, оказывающих </a:t>
            </a:r>
            <a:r>
              <a:rPr lang="ru-RU" sz="2400" dirty="0" smtClean="0"/>
              <a:t>медицинскую помощь в условиях дневного стационара.</a:t>
            </a:r>
          </a:p>
          <a:p>
            <a:pPr marL="137160" indent="0" algn="just">
              <a:buNone/>
            </a:pPr>
            <a:endParaRPr lang="ru-RU" dirty="0"/>
          </a:p>
          <a:p>
            <a:pPr marL="13716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357584"/>
              </p:ext>
            </p:extLst>
          </p:nvPr>
        </p:nvGraphicFramePr>
        <p:xfrm>
          <a:off x="179512" y="1772818"/>
          <a:ext cx="8784976" cy="4325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6552728"/>
                <a:gridCol w="1872208"/>
              </a:tblGrid>
              <a:tr h="72007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№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Наименование медицинской организации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Пролеченные больные в дневном стационаре</a:t>
                      </a:r>
                      <a:endParaRPr lang="ru-RU" sz="1400" dirty="0"/>
                    </a:p>
                  </a:txBody>
                  <a:tcPr/>
                </a:tc>
              </a:tr>
              <a:tr h="673454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1</a:t>
                      </a:r>
                      <a:endParaRPr lang="ru-RU" sz="15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НУЗ «УЗЛОВАЯ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ПОЛИКЛИНИКА НА СТАНЦИИ КОРШУНИХА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«РЖД»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</a:t>
                      </a:r>
                    </a:p>
                  </a:txBody>
                  <a:tcPr marL="9525" marR="9525" marT="9525" marB="0" anchor="b"/>
                </a:tc>
              </a:tr>
              <a:tr h="673454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</a:t>
                      </a:r>
                      <a:endParaRPr lang="ru-RU" sz="15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ФГБНУ «НАУЧНЫЙ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 ПРОБЛЕМ ЗДОРОВЬЯ СЕМЬИ И РЕПРОДУКЦИИ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</a:t>
                      </a:r>
                    </a:p>
                  </a:txBody>
                  <a:tcPr marL="9525" marR="9525" marT="9525" marB="0" anchor="b"/>
                </a:tc>
              </a:tr>
              <a:tr h="673454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3</a:t>
                      </a:r>
                      <a:endParaRPr lang="ru-RU" sz="15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НУЗ «УЗЛОВАЯ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ПОЛИКЛИНИКА НА СТАНЦИИ </a:t>
                      </a:r>
                      <a:r>
                        <a:rPr lang="ru-RU" sz="15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ЗИМА </a:t>
                      </a:r>
                      <a:r>
                        <a:rPr lang="ru-RU" sz="1500" b="0" i="0" u="none" strike="noStrike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«РЖД»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</a:tr>
              <a:tr h="466343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4</a:t>
                      </a:r>
                      <a:endParaRPr lang="ru-RU" sz="15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«ЖЕЛЕЗНОГОРСКАЯ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</a:t>
                      </a:r>
                    </a:p>
                  </a:txBody>
                  <a:tcPr marL="9525" marR="9525" marT="9525" marB="0" anchor="b"/>
                </a:tc>
              </a:tr>
              <a:tr h="673454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5</a:t>
                      </a:r>
                      <a:endParaRPr lang="ru-RU" sz="15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НУЗ «УЗЛОВАЯ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ПОЛИКЛИНИКА НА СТАНЦИИ НИЖНЕУДИНСК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«РЖД»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</a:t>
                      </a:r>
                    </a:p>
                  </a:txBody>
                  <a:tcPr marL="9525" marR="9525" marT="9525" marB="0" anchor="b"/>
                </a:tc>
              </a:tr>
              <a:tr h="433535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6</a:t>
                      </a:r>
                      <a:endParaRPr lang="ru-RU" sz="15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«ЧУНСКАЯ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272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5860646"/>
              </p:ext>
            </p:extLst>
          </p:nvPr>
        </p:nvGraphicFramePr>
        <p:xfrm>
          <a:off x="467544" y="44622"/>
          <a:ext cx="8229600" cy="6801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6264696"/>
                <a:gridCol w="1532856"/>
              </a:tblGrid>
              <a:tr h="96532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№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Наименование медицинской организации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Пролеченные больные в дневном стационаре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037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7</a:t>
                      </a:r>
                      <a:endParaRPr lang="ru-RU" sz="1500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«БОХАНСКАЯ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1754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8</a:t>
                      </a:r>
                      <a:endParaRPr lang="ru-RU" sz="1500" dirty="0"/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НУЗ «УЗЛОВАЯ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ПОЛИКЛИНИКА НА СТАНЦИИ ЛЕНА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«РЖД»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91037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9</a:t>
                      </a:r>
                      <a:endParaRPr lang="ru-RU" sz="15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«ИРКУТСКАЯ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ОБЛАСТНАЯ ИНФЕКЦИОННАЯ КЛИНИЧЕСКАЯ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</a:p>
                  </a:txBody>
                  <a:tcPr marL="9525" marR="9525" marT="9525" marB="0" anchor="b"/>
                </a:tc>
              </a:tr>
              <a:tr h="491037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10</a:t>
                      </a:r>
                      <a:endParaRPr lang="ru-RU" sz="15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«ЧЕРЕМХОВСКАЯ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ГОРОДСКАЯ БОЛЬНИЦА №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</a:p>
                  </a:txBody>
                  <a:tcPr marL="9525" marR="9525" marT="9525" marB="0" anchor="b"/>
                </a:tc>
              </a:tr>
              <a:tr h="491037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11</a:t>
                      </a:r>
                      <a:endParaRPr lang="ru-RU" sz="15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ОГАУЗ «САНАТОРИЙ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ЮБИЛЕЙНЫЙ»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</a:t>
                      </a:r>
                    </a:p>
                  </a:txBody>
                  <a:tcPr marL="9525" marR="9525" marT="9525" marB="0" anchor="b"/>
                </a:tc>
              </a:tr>
              <a:tr h="491037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12</a:t>
                      </a:r>
                      <a:endParaRPr lang="ru-RU" sz="15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НУЗ «ОТДЕЛЕНЧЕСКАЯ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ПОЛИКЛИНИКА НА СТАНЦИИ ТАЙШЕТ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«РЖД»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</a:p>
                  </a:txBody>
                  <a:tcPr marL="9525" marR="9525" marT="9525" marB="0" anchor="b"/>
                </a:tc>
              </a:tr>
              <a:tr h="491037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13</a:t>
                      </a:r>
                      <a:endParaRPr lang="ru-RU" sz="15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«ЖИГАЛОВСКАЯ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</a:p>
                  </a:txBody>
                  <a:tcPr marL="9525" marR="9525" marT="9525" marB="0" anchor="b"/>
                </a:tc>
              </a:tr>
              <a:tr h="491037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14</a:t>
                      </a:r>
                      <a:endParaRPr lang="ru-RU" sz="15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«ИРКУТСКАЯ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</a:p>
                  </a:txBody>
                  <a:tcPr marL="9525" marR="9525" marT="9525" marB="0" anchor="b"/>
                </a:tc>
              </a:tr>
              <a:tr h="491037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15</a:t>
                      </a:r>
                      <a:endParaRPr lang="ru-RU" sz="15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ОГАУЗ «УСТЬ-ИЛИМСКАЯ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ГОРОДСКАЯ ПОЛИКЛИНИКА №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</a:p>
                  </a:txBody>
                  <a:tcPr marL="9525" marR="9525" marT="9525" marB="0" anchor="b"/>
                </a:tc>
              </a:tr>
              <a:tr h="610964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16</a:t>
                      </a:r>
                      <a:endParaRPr lang="ru-RU" sz="15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ОГАУЗ «АНГАРСКИЙ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ПЕРИНАТАЛЬНЫЙ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</a:t>
                      </a:r>
                    </a:p>
                  </a:txBody>
                  <a:tcPr marL="9525" marR="9525" marT="9525" marB="0" anchor="b"/>
                </a:tc>
              </a:tr>
              <a:tr h="51496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17</a:t>
                      </a:r>
                      <a:endParaRPr lang="ru-RU" sz="15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ФГБНУ "ВОСТОЧНО-СИБИРСКИЙ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ИНСТИТУТ МЕДИКО-ЭКОЛОГИЧЕСКИХ ИССЛЕДОВАНИЙ"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612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6882518"/>
              </p:ext>
            </p:extLst>
          </p:nvPr>
        </p:nvGraphicFramePr>
        <p:xfrm>
          <a:off x="251519" y="-11844"/>
          <a:ext cx="8640961" cy="6869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0"/>
                <a:gridCol w="6754355"/>
                <a:gridCol w="1584176"/>
              </a:tblGrid>
              <a:tr h="127791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№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Наименование медицинской организации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Пролеченные больные в дневном стационаре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299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18</a:t>
                      </a:r>
                      <a:endParaRPr lang="ru-RU" sz="1500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ИРКУТСКАЯ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ОРДЕНА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«ЗНАК ПОЧЕТА»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ОБЛАСТНАЯ КЛИНИЧЕСКАЯ БОЛЬНИЦА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059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19</a:t>
                      </a:r>
                      <a:endParaRPr lang="ru-RU" sz="1500" dirty="0"/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</a:t>
                      </a:r>
                      <a:r>
                        <a:rPr lang="ru-RU" sz="15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ОБЛАСТНОЙ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ОНКОЛОГИЧЕСКИЙ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ДИСПАНСЕР»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30299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20</a:t>
                      </a:r>
                      <a:endParaRPr lang="ru-RU" sz="15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«БОЛЬНИЦА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СВИРСКА»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</a:p>
                  </a:txBody>
                  <a:tcPr marL="9525" marR="9525" marT="9525" marB="0" anchor="b"/>
                </a:tc>
              </a:tr>
              <a:tr h="530299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21</a:t>
                      </a:r>
                      <a:endParaRPr lang="ru-RU" sz="15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«УСОЛЬСКАЯ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 anchor="b"/>
                </a:tc>
              </a:tr>
              <a:tr h="530299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22</a:t>
                      </a:r>
                      <a:endParaRPr lang="ru-RU" sz="15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ОГАУЗ «ИРКУТСКАЯ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ГОРОДСКАЯ КЛИНИЧЕСКАЯ БОЛЬНИЦА №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 anchor="b"/>
                </a:tc>
              </a:tr>
              <a:tr h="530299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23</a:t>
                      </a:r>
                      <a:endParaRPr lang="ru-RU" sz="15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ИРКУТСКАЯ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ОБЛАСТНАЯ ДЕТСКАЯ КЛИНИЧЕСКАЯ БОЛЬНИЦА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 anchor="b"/>
                </a:tc>
              </a:tr>
              <a:tr h="530299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24</a:t>
                      </a:r>
                      <a:endParaRPr lang="ru-RU" sz="15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«ОБЛАСТНАЯ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 №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 anchor="b"/>
                </a:tc>
              </a:tr>
              <a:tr h="530299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25</a:t>
                      </a:r>
                      <a:endParaRPr lang="ru-RU" sz="15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«ЗАЛАРИНСКАЯ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 anchor="b"/>
                </a:tc>
              </a:tr>
              <a:tr h="530299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26</a:t>
                      </a:r>
                      <a:endParaRPr lang="ru-RU" sz="15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«ИРКУТСКАЯ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ГОРОДСКАЯ ПОЛИКЛИНИКА №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9525" marR="9525" marT="9525" marB="0" anchor="b"/>
                </a:tc>
              </a:tr>
              <a:tr h="502675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27</a:t>
                      </a:r>
                      <a:endParaRPr lang="ru-RU" sz="15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«ИРКУТСКИЙ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ГОРОДСКОЙ ПЕРИНАТАЛЬНЫЙ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9525" marR="9525" marT="9525" marB="0" anchor="b"/>
                </a:tc>
              </a:tr>
              <a:tr h="304804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28</a:t>
                      </a:r>
                      <a:endParaRPr lang="ru-RU" sz="15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ОГАУЗ "БРАТСКАЯ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ГОРОДСКАЯ БОЛЬНИЦА № 1"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14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6964981"/>
              </p:ext>
            </p:extLst>
          </p:nvPr>
        </p:nvGraphicFramePr>
        <p:xfrm>
          <a:off x="467544" y="188640"/>
          <a:ext cx="8229600" cy="60486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6192688"/>
                <a:gridCol w="1532856"/>
              </a:tblGrid>
              <a:tr h="102881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№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Наименование медицинской организации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Пролеченные больные в дневном стационаре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335">
                <a:tc>
                  <a:txBody>
                    <a:bodyPr/>
                    <a:lstStyle/>
                    <a:p>
                      <a:r>
                        <a:rPr lang="ru-RU" dirty="0" smtClean="0"/>
                        <a:t>29</a:t>
                      </a:r>
                      <a:endParaRPr lang="ru-RU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«ТАЙШЕТСКАЯ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175">
                <a:tc>
                  <a:txBody>
                    <a:bodyPr/>
                    <a:lstStyle/>
                    <a:p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«ИРКУТСКАЯ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ГОРОДСКАЯ БОЛЬНИЦА №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23335">
                <a:tc>
                  <a:txBody>
                    <a:bodyPr/>
                    <a:lstStyle/>
                    <a:p>
                      <a:r>
                        <a:rPr lang="ru-RU" dirty="0" smtClean="0"/>
                        <a:t>31</a:t>
                      </a:r>
                      <a:endParaRPr lang="ru-RU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«БАЯНДАЕВСКАЯ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9525" marR="9525" marT="9525" marB="0" anchor="b"/>
                </a:tc>
              </a:tr>
              <a:tr h="523335">
                <a:tc>
                  <a:txBody>
                    <a:bodyPr/>
                    <a:lstStyle/>
                    <a:p>
                      <a:r>
                        <a:rPr lang="ru-RU" dirty="0" smtClean="0"/>
                        <a:t>32</a:t>
                      </a:r>
                      <a:endParaRPr lang="ru-RU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</a:t>
                      </a:r>
                      <a:r>
                        <a:rPr lang="ru-RU" sz="15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КУЙТУНСКАЯ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9525" marR="9525" marT="9525" marB="0" anchor="b"/>
                </a:tc>
              </a:tr>
              <a:tr h="523335">
                <a:tc>
                  <a:txBody>
                    <a:bodyPr/>
                    <a:lstStyle/>
                    <a:p>
                      <a:r>
                        <a:rPr lang="ru-RU" dirty="0" smtClean="0"/>
                        <a:t>33</a:t>
                      </a:r>
                      <a:endParaRPr lang="ru-RU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«БРАТСКАЯ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ГОРОДСКАЯ БОЛЬНИЦА №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</a:tr>
              <a:tr h="523335">
                <a:tc>
                  <a:txBody>
                    <a:bodyPr/>
                    <a:lstStyle/>
                    <a:p>
                      <a:r>
                        <a:rPr lang="ru-RU" dirty="0" smtClean="0"/>
                        <a:t>34</a:t>
                      </a:r>
                      <a:endParaRPr lang="ru-RU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«ШЕЛЕХОВСКАЯ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РАЙОННАЯ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БОЛЬНИЦА»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</a:tr>
              <a:tr h="523335">
                <a:tc>
                  <a:txBody>
                    <a:bodyPr/>
                    <a:lstStyle/>
                    <a:p>
                      <a:r>
                        <a:rPr lang="ru-RU" dirty="0" smtClean="0"/>
                        <a:t>35</a:t>
                      </a:r>
                      <a:endParaRPr lang="ru-RU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</a:t>
                      </a:r>
                      <a:r>
                        <a:rPr lang="ru-RU" sz="15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ИРКУТСКАЯ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ГОРОДСКАЯ БОЛЬНИЦА №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</a:tr>
              <a:tr h="523335">
                <a:tc>
                  <a:txBody>
                    <a:bodyPr/>
                    <a:lstStyle/>
                    <a:p>
                      <a:r>
                        <a:rPr lang="ru-RU" dirty="0" smtClean="0"/>
                        <a:t>36</a:t>
                      </a:r>
                      <a:endParaRPr lang="ru-RU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МАНО «ЛЕЧЕБНО-ДИАГНОСТИЧЕСКИЙ ЦЕНТР»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</a:tr>
              <a:tr h="523335">
                <a:tc>
                  <a:txBody>
                    <a:bodyPr/>
                    <a:lstStyle/>
                    <a:p>
                      <a:r>
                        <a:rPr lang="ru-RU" dirty="0" smtClean="0"/>
                        <a:t>37</a:t>
                      </a:r>
                      <a:endParaRPr lang="ru-RU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ОГБУЗ «ИРКУТСКАЯ </a:t>
                      </a:r>
                      <a:r>
                        <a:rPr lang="ru-RU" sz="15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ГОРОДСКАЯ ПОЛИКЛИНИКА № </a:t>
                      </a:r>
                      <a:r>
                        <a:rPr lang="ru-RU" sz="15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6»</a:t>
                      </a:r>
                      <a:endParaRPr lang="ru-RU" sz="15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896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821</TotalTime>
  <Words>2849</Words>
  <Application>Microsoft Office PowerPoint</Application>
  <PresentationFormat>Экран (4:3)</PresentationFormat>
  <Paragraphs>943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Василий А. Бахлуев</dc:creator>
  <cp:lastModifiedBy>Василий А. Бахлуев</cp:lastModifiedBy>
  <cp:revision>36</cp:revision>
  <dcterms:created xsi:type="dcterms:W3CDTF">2017-11-22T03:44:11Z</dcterms:created>
  <dcterms:modified xsi:type="dcterms:W3CDTF">2017-11-28T06:31:23Z</dcterms:modified>
</cp:coreProperties>
</file>