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0" r:id="rId1"/>
  </p:sldMasterIdLst>
  <p:notesMasterIdLst>
    <p:notesMasterId r:id="rId16"/>
  </p:notesMasterIdLst>
  <p:handoutMasterIdLst>
    <p:handoutMasterId r:id="rId17"/>
  </p:handoutMasterIdLst>
  <p:sldIdLst>
    <p:sldId id="264" r:id="rId2"/>
    <p:sldId id="280" r:id="rId3"/>
    <p:sldId id="298" r:id="rId4"/>
    <p:sldId id="299" r:id="rId5"/>
    <p:sldId id="281" r:id="rId6"/>
    <p:sldId id="283" r:id="rId7"/>
    <p:sldId id="284" r:id="rId8"/>
    <p:sldId id="285" r:id="rId9"/>
    <p:sldId id="286" r:id="rId10"/>
    <p:sldId id="301" r:id="rId11"/>
    <p:sldId id="300" r:id="rId12"/>
    <p:sldId id="294" r:id="rId13"/>
    <p:sldId id="295" r:id="rId14"/>
    <p:sldId id="296" r:id="rId15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52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AFC3"/>
    <a:srgbClr val="48B1E0"/>
    <a:srgbClr val="FFFFFF"/>
    <a:srgbClr val="10A5D4"/>
    <a:srgbClr val="2AA4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46F890A9-2807-4EBB-B81D-B2AA78EC7F39}" styleName="Темный стиль 2 —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3192" autoAdjust="0"/>
  </p:normalViewPr>
  <p:slideViewPr>
    <p:cSldViewPr snapToGrid="0">
      <p:cViewPr varScale="1">
        <p:scale>
          <a:sx n="96" d="100"/>
          <a:sy n="96" d="100"/>
        </p:scale>
        <p:origin x="1152" y="84"/>
      </p:cViewPr>
      <p:guideLst>
        <p:guide orient="horz" pos="175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016-47E4-8763-F55569060806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A07-4C80-93DD-533781B6C1C1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A07-4C80-93DD-533781B6C1C1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A07-4C80-93DD-533781B6C1C1}"/>
              </c:ext>
            </c:extLst>
          </c:dPt>
          <c:cat>
            <c:strRef>
              <c:f>Лист1!$A$2:$A$5</c:f>
              <c:strCache>
                <c:ptCount val="3"/>
                <c:pt idx="0">
                  <c:v>2021(37)</c:v>
                </c:pt>
                <c:pt idx="1">
                  <c:v>2022(47)</c:v>
                </c:pt>
                <c:pt idx="2">
                  <c:v>2023(60)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37</c:v>
                </c:pt>
                <c:pt idx="1">
                  <c:v>47</c:v>
                </c:pt>
                <c:pt idx="2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16-47E4-8763-F555690608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layout>
        <c:manualLayout>
          <c:xMode val="edge"/>
          <c:yMode val="edge"/>
          <c:x val="7.7470654709827946E-2"/>
          <c:y val="0.89626048726455487"/>
          <c:w val="0.84638670166229224"/>
          <c:h val="8.60150499762394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8754D9-8CD6-426F-A6F4-AD577A72830B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DDB9E68-1588-4D84-8131-AA7095EAEFE3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dirty="0" smtClean="0"/>
            <a:t>Проверки соблюдения требований о предотвращении или урегулировании конфликта интересов  </a:t>
          </a:r>
        </a:p>
        <a:p>
          <a:pPr marL="171450" indent="0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1500" dirty="0"/>
        </a:p>
      </dgm:t>
    </dgm:pt>
    <dgm:pt modelId="{4C333B51-EDF9-4CAD-BA20-3B826BADD341}" type="parTrans" cxnId="{2CAC9D6F-D187-4FF7-8C33-E92786C732BA}">
      <dgm:prSet/>
      <dgm:spPr/>
      <dgm:t>
        <a:bodyPr/>
        <a:lstStyle/>
        <a:p>
          <a:endParaRPr lang="ru-RU"/>
        </a:p>
      </dgm:t>
    </dgm:pt>
    <dgm:pt modelId="{ADEFEE2C-DA4A-437F-BF94-D0D835666EBA}" type="sibTrans" cxnId="{2CAC9D6F-D187-4FF7-8C33-E92786C732BA}">
      <dgm:prSet/>
      <dgm:spPr/>
      <dgm:t>
        <a:bodyPr/>
        <a:lstStyle/>
        <a:p>
          <a:endParaRPr lang="ru-RU"/>
        </a:p>
      </dgm:t>
    </dgm:pt>
    <dgm:pt modelId="{10872BB8-9115-4970-BF46-176AA19B68F2}">
      <dgm:prSet phldrT="[Текст]"/>
      <dgm:spPr/>
      <dgm:t>
        <a:bodyPr/>
        <a:lstStyle/>
        <a:p>
          <a:r>
            <a:rPr lang="ru-RU" b="1" dirty="0" smtClean="0"/>
            <a:t>2</a:t>
          </a:r>
          <a:endParaRPr lang="ru-RU" b="1" dirty="0"/>
        </a:p>
      </dgm:t>
    </dgm:pt>
    <dgm:pt modelId="{8BAABF28-0F4F-4281-82A4-D65AB58D0311}" type="parTrans" cxnId="{824A29EE-3BE9-41DE-AFE5-D7DAC01E5C64}">
      <dgm:prSet/>
      <dgm:spPr/>
      <dgm:t>
        <a:bodyPr/>
        <a:lstStyle/>
        <a:p>
          <a:endParaRPr lang="ru-RU"/>
        </a:p>
      </dgm:t>
    </dgm:pt>
    <dgm:pt modelId="{2FF44E10-412A-49AA-B181-9F22AF0AB62E}" type="sibTrans" cxnId="{824A29EE-3BE9-41DE-AFE5-D7DAC01E5C64}">
      <dgm:prSet/>
      <dgm:spPr/>
      <dgm:t>
        <a:bodyPr/>
        <a:lstStyle/>
        <a:p>
          <a:endParaRPr lang="ru-RU"/>
        </a:p>
      </dgm:t>
    </dgm:pt>
    <dgm:pt modelId="{162C77C5-11C7-48E2-A779-9B7B2BAAF1EB}">
      <dgm:prSet phldrT="[Текст]" custT="1"/>
      <dgm:spPr/>
      <dgm:t>
        <a:bodyPr/>
        <a:lstStyle/>
        <a:p>
          <a:r>
            <a:rPr lang="ru-RU" sz="1800" b="1" dirty="0" smtClean="0"/>
            <a:t>Проверки соблюдения ограничений и запретов, требований о предотвращении или урегулировании конфликта интересов, исполнения иных обязанностей, установленных Федеральным законом от 25 декабря 2008 года № 273-ФЗ «О противодействии коррупции» и другими федеральными законами</a:t>
          </a:r>
          <a:endParaRPr lang="ru-RU" sz="1800" b="1" dirty="0"/>
        </a:p>
      </dgm:t>
    </dgm:pt>
    <dgm:pt modelId="{7FBF7ACA-5A20-4E96-B5BF-F3A42A5E4649}" type="parTrans" cxnId="{51C3CD0A-5611-4A42-96AE-F8AFA40185F3}">
      <dgm:prSet/>
      <dgm:spPr/>
      <dgm:t>
        <a:bodyPr/>
        <a:lstStyle/>
        <a:p>
          <a:endParaRPr lang="ru-RU"/>
        </a:p>
      </dgm:t>
    </dgm:pt>
    <dgm:pt modelId="{3F3BC7C7-BC74-42A8-9E54-EC30EA3B9CB5}" type="sibTrans" cxnId="{51C3CD0A-5611-4A42-96AE-F8AFA40185F3}">
      <dgm:prSet/>
      <dgm:spPr/>
      <dgm:t>
        <a:bodyPr/>
        <a:lstStyle/>
        <a:p>
          <a:endParaRPr lang="ru-RU"/>
        </a:p>
      </dgm:t>
    </dgm:pt>
    <dgm:pt modelId="{FAE30633-FDBB-4BEF-8CA9-4062209F5EF3}">
      <dgm:prSet/>
      <dgm:spPr/>
      <dgm:t>
        <a:bodyPr/>
        <a:lstStyle/>
        <a:p>
          <a:endParaRPr lang="ru-RU" sz="1500" dirty="0"/>
        </a:p>
      </dgm:t>
    </dgm:pt>
    <dgm:pt modelId="{44838490-9279-41D5-BB49-87D356805E10}" type="parTrans" cxnId="{0A83A102-5933-488A-9C8D-608857A8B68A}">
      <dgm:prSet/>
      <dgm:spPr/>
      <dgm:t>
        <a:bodyPr/>
        <a:lstStyle/>
        <a:p>
          <a:endParaRPr lang="ru-RU"/>
        </a:p>
      </dgm:t>
    </dgm:pt>
    <dgm:pt modelId="{248A6439-1C12-4F40-B767-E63C792C4D38}" type="sibTrans" cxnId="{0A83A102-5933-488A-9C8D-608857A8B68A}">
      <dgm:prSet/>
      <dgm:spPr/>
      <dgm:t>
        <a:bodyPr/>
        <a:lstStyle/>
        <a:p>
          <a:endParaRPr lang="ru-RU"/>
        </a:p>
      </dgm:t>
    </dgm:pt>
    <dgm:pt modelId="{189353C9-3844-42DD-9402-D7E7D05F9105}">
      <dgm:prSet phldrT="[Текст]"/>
      <dgm:spPr/>
      <dgm:t>
        <a:bodyPr/>
        <a:lstStyle/>
        <a:p>
          <a:pPr marL="171450" indent="0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1500" dirty="0"/>
        </a:p>
      </dgm:t>
    </dgm:pt>
    <dgm:pt modelId="{6E6F8A7D-825D-4DAF-AB59-730119321A7D}" type="sibTrans" cxnId="{ACDF1A36-1424-45FB-B1C3-9D6F00B4ED16}">
      <dgm:prSet/>
      <dgm:spPr/>
      <dgm:t>
        <a:bodyPr/>
        <a:lstStyle/>
        <a:p>
          <a:endParaRPr lang="ru-RU"/>
        </a:p>
      </dgm:t>
    </dgm:pt>
    <dgm:pt modelId="{D9A86C4F-FD85-455A-AEF7-BBE4EC36D821}" type="parTrans" cxnId="{ACDF1A36-1424-45FB-B1C3-9D6F00B4ED16}">
      <dgm:prSet/>
      <dgm:spPr/>
      <dgm:t>
        <a:bodyPr/>
        <a:lstStyle/>
        <a:p>
          <a:endParaRPr lang="ru-RU"/>
        </a:p>
      </dgm:t>
    </dgm:pt>
    <dgm:pt modelId="{D6C08027-C118-45A1-A001-EBB103C663B7}">
      <dgm:prSet phldrT="[Текст]"/>
      <dgm:spPr/>
      <dgm:t>
        <a:bodyPr/>
        <a:lstStyle/>
        <a:p>
          <a:r>
            <a:rPr lang="ru-RU" b="1" dirty="0" smtClean="0"/>
            <a:t>3</a:t>
          </a:r>
          <a:endParaRPr lang="ru-RU" b="1" dirty="0"/>
        </a:p>
      </dgm:t>
    </dgm:pt>
    <dgm:pt modelId="{ECD0C0F4-2414-47F1-BBC6-A36F40E9BC10}" type="sibTrans" cxnId="{BF6D1582-91A8-4F75-8FA8-04707CEA1B29}">
      <dgm:prSet/>
      <dgm:spPr/>
      <dgm:t>
        <a:bodyPr/>
        <a:lstStyle/>
        <a:p>
          <a:endParaRPr lang="ru-RU"/>
        </a:p>
      </dgm:t>
    </dgm:pt>
    <dgm:pt modelId="{91C7D455-8A72-4776-B4AB-F1ECB264A83F}" type="parTrans" cxnId="{BF6D1582-91A8-4F75-8FA8-04707CEA1B29}">
      <dgm:prSet/>
      <dgm:spPr/>
      <dgm:t>
        <a:bodyPr/>
        <a:lstStyle/>
        <a:p>
          <a:endParaRPr lang="ru-RU"/>
        </a:p>
      </dgm:t>
    </dgm:pt>
    <dgm:pt modelId="{6784C508-47BA-45E8-92A4-56D314DE4B13}">
      <dgm:prSet custT="1"/>
      <dgm:spPr/>
      <dgm:t>
        <a:bodyPr/>
        <a:lstStyle/>
        <a:p>
          <a:pPr marL="171450" indent="0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1800" b="1" dirty="0"/>
        </a:p>
      </dgm:t>
    </dgm:pt>
    <dgm:pt modelId="{E1E7602D-7CBB-4EA5-85A1-0BF15A1F457D}" type="sibTrans" cxnId="{B09F1766-0E11-474C-871D-DD92D3B03608}">
      <dgm:prSet/>
      <dgm:spPr/>
      <dgm:t>
        <a:bodyPr/>
        <a:lstStyle/>
        <a:p>
          <a:endParaRPr lang="ru-RU"/>
        </a:p>
      </dgm:t>
    </dgm:pt>
    <dgm:pt modelId="{81BF005C-44C6-4368-B285-9AB20EE40D05}" type="parTrans" cxnId="{B09F1766-0E11-474C-871D-DD92D3B03608}">
      <dgm:prSet/>
      <dgm:spPr/>
      <dgm:t>
        <a:bodyPr/>
        <a:lstStyle/>
        <a:p>
          <a:endParaRPr lang="ru-RU"/>
        </a:p>
      </dgm:t>
    </dgm:pt>
    <dgm:pt modelId="{7D9FF55C-B282-47B8-8894-93ACC97B5FE7}">
      <dgm:prSet phldrT="[Текст]"/>
      <dgm:spPr/>
      <dgm:t>
        <a:bodyPr/>
        <a:lstStyle/>
        <a:p>
          <a:r>
            <a:rPr lang="ru-RU" b="1" dirty="0" smtClean="0"/>
            <a:t>17</a:t>
          </a:r>
          <a:endParaRPr lang="ru-RU" b="1" dirty="0"/>
        </a:p>
      </dgm:t>
    </dgm:pt>
    <dgm:pt modelId="{69F9E599-9757-45D0-ABA0-009791D31218}" type="sibTrans" cxnId="{F82D5F3B-C977-4D07-97D7-4BFAB7F18EDA}">
      <dgm:prSet/>
      <dgm:spPr/>
      <dgm:t>
        <a:bodyPr/>
        <a:lstStyle/>
        <a:p>
          <a:endParaRPr lang="ru-RU"/>
        </a:p>
      </dgm:t>
    </dgm:pt>
    <dgm:pt modelId="{2B97FAF4-983A-4B6C-AFE1-102E9929FDDD}" type="parTrans" cxnId="{F82D5F3B-C977-4D07-97D7-4BFAB7F18EDA}">
      <dgm:prSet/>
      <dgm:spPr/>
      <dgm:t>
        <a:bodyPr/>
        <a:lstStyle/>
        <a:p>
          <a:endParaRPr lang="ru-RU"/>
        </a:p>
      </dgm:t>
    </dgm:pt>
    <dgm:pt modelId="{A40619A9-3313-4220-9FB2-DD2235B1F685}">
      <dgm:prSet phldrT="[Текст]" custT="1"/>
      <dgm:spPr/>
      <dgm:t>
        <a:bodyPr/>
        <a:lstStyle/>
        <a:p>
          <a:r>
            <a:rPr lang="ru-RU" sz="1800" b="1" dirty="0" smtClean="0"/>
            <a:t>Проверки достоверности и полноты сведений о доходах, об имуществе и обязательствах имущественного характера </a:t>
          </a:r>
          <a:endParaRPr lang="ru-RU" sz="1800" b="1" dirty="0"/>
        </a:p>
      </dgm:t>
    </dgm:pt>
    <dgm:pt modelId="{9D3292A7-8F59-4121-957E-031037E287E7}" type="sibTrans" cxnId="{B44C1C93-C334-4FBB-8F37-38B15521061B}">
      <dgm:prSet/>
      <dgm:spPr/>
      <dgm:t>
        <a:bodyPr/>
        <a:lstStyle/>
        <a:p>
          <a:endParaRPr lang="ru-RU"/>
        </a:p>
      </dgm:t>
    </dgm:pt>
    <dgm:pt modelId="{6AC8289A-1D62-4BFF-A75E-CD9FA5B4FD95}" type="parTrans" cxnId="{B44C1C93-C334-4FBB-8F37-38B15521061B}">
      <dgm:prSet/>
      <dgm:spPr/>
      <dgm:t>
        <a:bodyPr/>
        <a:lstStyle/>
        <a:p>
          <a:endParaRPr lang="ru-RU"/>
        </a:p>
      </dgm:t>
    </dgm:pt>
    <dgm:pt modelId="{41734091-8297-41DF-A51A-E7E23B133493}" type="pres">
      <dgm:prSet presAssocID="{5B8754D9-8CD6-426F-A6F4-AD577A72830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2BF3A65-1D50-4D41-90A2-9A26B5649702}" type="pres">
      <dgm:prSet presAssocID="{D6C08027-C118-45A1-A001-EBB103C663B7}" presName="composite" presStyleCnt="0"/>
      <dgm:spPr/>
    </dgm:pt>
    <dgm:pt modelId="{B0208C81-08EF-4E1A-8C5C-90F972E1CA1B}" type="pres">
      <dgm:prSet presAssocID="{D6C08027-C118-45A1-A001-EBB103C663B7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442F3A-2381-42A7-8BDE-E7498D4B4C24}" type="pres">
      <dgm:prSet presAssocID="{D6C08027-C118-45A1-A001-EBB103C663B7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6A206C-BAFC-49B3-8B94-EFB3B576C04A}" type="pres">
      <dgm:prSet presAssocID="{ECD0C0F4-2414-47F1-BBC6-A36F40E9BC10}" presName="sp" presStyleCnt="0"/>
      <dgm:spPr/>
    </dgm:pt>
    <dgm:pt modelId="{14B60B73-FD5B-411E-8FE7-DA6F830F7992}" type="pres">
      <dgm:prSet presAssocID="{7D9FF55C-B282-47B8-8894-93ACC97B5FE7}" presName="composite" presStyleCnt="0"/>
      <dgm:spPr/>
    </dgm:pt>
    <dgm:pt modelId="{87E2D289-D944-48D4-AA00-2FE921F2C472}" type="pres">
      <dgm:prSet presAssocID="{7D9FF55C-B282-47B8-8894-93ACC97B5FE7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A878FF-08EF-48E9-A13D-443A5E74C1EA}" type="pres">
      <dgm:prSet presAssocID="{7D9FF55C-B282-47B8-8894-93ACC97B5FE7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A90E55-75E6-4425-B977-FB9685CE821F}" type="pres">
      <dgm:prSet presAssocID="{69F9E599-9757-45D0-ABA0-009791D31218}" presName="sp" presStyleCnt="0"/>
      <dgm:spPr/>
    </dgm:pt>
    <dgm:pt modelId="{72DEACAD-D5BE-4BED-AB38-34DA05805BD9}" type="pres">
      <dgm:prSet presAssocID="{10872BB8-9115-4970-BF46-176AA19B68F2}" presName="composite" presStyleCnt="0"/>
      <dgm:spPr/>
    </dgm:pt>
    <dgm:pt modelId="{DAFDD306-A4F4-4837-AE67-E4A859A41A9A}" type="pres">
      <dgm:prSet presAssocID="{10872BB8-9115-4970-BF46-176AA19B68F2}" presName="parentText" presStyleLbl="alignNode1" presStyleIdx="2" presStyleCnt="3" custLinFactNeighborX="24" custLinFactNeighborY="-198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2AD782-C35A-4169-B78C-67EDE14939F7}" type="pres">
      <dgm:prSet presAssocID="{10872BB8-9115-4970-BF46-176AA19B68F2}" presName="descendantText" presStyleLbl="alignAcc1" presStyleIdx="2" presStyleCnt="3" custScaleY="129678" custLinFactNeighborX="402" custLinFactNeighborY="-94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82D5F3B-C977-4D07-97D7-4BFAB7F18EDA}" srcId="{5B8754D9-8CD6-426F-A6F4-AD577A72830B}" destId="{7D9FF55C-B282-47B8-8894-93ACC97B5FE7}" srcOrd="1" destOrd="0" parTransId="{2B97FAF4-983A-4B6C-AFE1-102E9929FDDD}" sibTransId="{69F9E599-9757-45D0-ABA0-009791D31218}"/>
    <dgm:cxn modelId="{9C1F8B1D-A9FE-4AF0-B567-F2B3F353BFA3}" type="presOf" srcId="{10872BB8-9115-4970-BF46-176AA19B68F2}" destId="{DAFDD306-A4F4-4837-AE67-E4A859A41A9A}" srcOrd="0" destOrd="0" presId="urn:microsoft.com/office/officeart/2005/8/layout/chevron2"/>
    <dgm:cxn modelId="{2CAC9D6F-D187-4FF7-8C33-E92786C732BA}" srcId="{D6C08027-C118-45A1-A001-EBB103C663B7}" destId="{BDDB9E68-1588-4D84-8131-AA7095EAEFE3}" srcOrd="1" destOrd="0" parTransId="{4C333B51-EDF9-4CAD-BA20-3B826BADD341}" sibTransId="{ADEFEE2C-DA4A-437F-BF94-D0D835666EBA}"/>
    <dgm:cxn modelId="{66CCB926-31EF-43B0-A1E9-38960B285BE5}" type="presOf" srcId="{7D9FF55C-B282-47B8-8894-93ACC97B5FE7}" destId="{87E2D289-D944-48D4-AA00-2FE921F2C472}" srcOrd="0" destOrd="0" presId="urn:microsoft.com/office/officeart/2005/8/layout/chevron2"/>
    <dgm:cxn modelId="{9900CE91-9A1B-41AA-9515-9C44E2791D05}" type="presOf" srcId="{FAE30633-FDBB-4BEF-8CA9-4062209F5EF3}" destId="{A12AD782-C35A-4169-B78C-67EDE14939F7}" srcOrd="0" destOrd="1" presId="urn:microsoft.com/office/officeart/2005/8/layout/chevron2"/>
    <dgm:cxn modelId="{824A29EE-3BE9-41DE-AFE5-D7DAC01E5C64}" srcId="{5B8754D9-8CD6-426F-A6F4-AD577A72830B}" destId="{10872BB8-9115-4970-BF46-176AA19B68F2}" srcOrd="2" destOrd="0" parTransId="{8BAABF28-0F4F-4281-82A4-D65AB58D0311}" sibTransId="{2FF44E10-412A-49AA-B181-9F22AF0AB62E}"/>
    <dgm:cxn modelId="{B09F1766-0E11-474C-871D-DD92D3B03608}" srcId="{D6C08027-C118-45A1-A001-EBB103C663B7}" destId="{6784C508-47BA-45E8-92A4-56D314DE4B13}" srcOrd="2" destOrd="0" parTransId="{81BF005C-44C6-4368-B285-9AB20EE40D05}" sibTransId="{E1E7602D-7CBB-4EA5-85A1-0BF15A1F457D}"/>
    <dgm:cxn modelId="{9AE63C3C-B210-4B0A-ACB9-0E9FB6B09310}" type="presOf" srcId="{5B8754D9-8CD6-426F-A6F4-AD577A72830B}" destId="{41734091-8297-41DF-A51A-E7E23B133493}" srcOrd="0" destOrd="0" presId="urn:microsoft.com/office/officeart/2005/8/layout/chevron2"/>
    <dgm:cxn modelId="{598F4880-02EE-4660-AB53-BA4F2D8C393D}" type="presOf" srcId="{6784C508-47BA-45E8-92A4-56D314DE4B13}" destId="{24442F3A-2381-42A7-8BDE-E7498D4B4C24}" srcOrd="0" destOrd="2" presId="urn:microsoft.com/office/officeart/2005/8/layout/chevron2"/>
    <dgm:cxn modelId="{F899A027-06FB-4ED9-9A23-DBCF7284B02A}" type="presOf" srcId="{A40619A9-3313-4220-9FB2-DD2235B1F685}" destId="{62A878FF-08EF-48E9-A13D-443A5E74C1EA}" srcOrd="0" destOrd="0" presId="urn:microsoft.com/office/officeart/2005/8/layout/chevron2"/>
    <dgm:cxn modelId="{BF6D1582-91A8-4F75-8FA8-04707CEA1B29}" srcId="{5B8754D9-8CD6-426F-A6F4-AD577A72830B}" destId="{D6C08027-C118-45A1-A001-EBB103C663B7}" srcOrd="0" destOrd="0" parTransId="{91C7D455-8A72-4776-B4AB-F1ECB264A83F}" sibTransId="{ECD0C0F4-2414-47F1-BBC6-A36F40E9BC10}"/>
    <dgm:cxn modelId="{C923D49F-3058-44A1-8679-CAED06C6DFCF}" type="presOf" srcId="{189353C9-3844-42DD-9402-D7E7D05F9105}" destId="{24442F3A-2381-42A7-8BDE-E7498D4B4C24}" srcOrd="0" destOrd="0" presId="urn:microsoft.com/office/officeart/2005/8/layout/chevron2"/>
    <dgm:cxn modelId="{B44C1C93-C334-4FBB-8F37-38B15521061B}" srcId="{7D9FF55C-B282-47B8-8894-93ACC97B5FE7}" destId="{A40619A9-3313-4220-9FB2-DD2235B1F685}" srcOrd="0" destOrd="0" parTransId="{6AC8289A-1D62-4BFF-A75E-CD9FA5B4FD95}" sibTransId="{9D3292A7-8F59-4121-957E-031037E287E7}"/>
    <dgm:cxn modelId="{AABD9371-0040-4FAE-8F53-377BAF8AF1A4}" type="presOf" srcId="{162C77C5-11C7-48E2-A779-9B7B2BAAF1EB}" destId="{A12AD782-C35A-4169-B78C-67EDE14939F7}" srcOrd="0" destOrd="0" presId="urn:microsoft.com/office/officeart/2005/8/layout/chevron2"/>
    <dgm:cxn modelId="{43659E33-BEB2-42E7-9094-020C0BC9E324}" type="presOf" srcId="{BDDB9E68-1588-4D84-8131-AA7095EAEFE3}" destId="{24442F3A-2381-42A7-8BDE-E7498D4B4C24}" srcOrd="0" destOrd="1" presId="urn:microsoft.com/office/officeart/2005/8/layout/chevron2"/>
    <dgm:cxn modelId="{51C3CD0A-5611-4A42-96AE-F8AFA40185F3}" srcId="{10872BB8-9115-4970-BF46-176AA19B68F2}" destId="{162C77C5-11C7-48E2-A779-9B7B2BAAF1EB}" srcOrd="0" destOrd="0" parTransId="{7FBF7ACA-5A20-4E96-B5BF-F3A42A5E4649}" sibTransId="{3F3BC7C7-BC74-42A8-9E54-EC30EA3B9CB5}"/>
    <dgm:cxn modelId="{ACDF1A36-1424-45FB-B1C3-9D6F00B4ED16}" srcId="{D6C08027-C118-45A1-A001-EBB103C663B7}" destId="{189353C9-3844-42DD-9402-D7E7D05F9105}" srcOrd="0" destOrd="0" parTransId="{D9A86C4F-FD85-455A-AEF7-BBE4EC36D821}" sibTransId="{6E6F8A7D-825D-4DAF-AB59-730119321A7D}"/>
    <dgm:cxn modelId="{E3CD4205-B196-4005-9EEB-41B274B13615}" type="presOf" srcId="{D6C08027-C118-45A1-A001-EBB103C663B7}" destId="{B0208C81-08EF-4E1A-8C5C-90F972E1CA1B}" srcOrd="0" destOrd="0" presId="urn:microsoft.com/office/officeart/2005/8/layout/chevron2"/>
    <dgm:cxn modelId="{0A83A102-5933-488A-9C8D-608857A8B68A}" srcId="{10872BB8-9115-4970-BF46-176AA19B68F2}" destId="{FAE30633-FDBB-4BEF-8CA9-4062209F5EF3}" srcOrd="1" destOrd="0" parTransId="{44838490-9279-41D5-BB49-87D356805E10}" sibTransId="{248A6439-1C12-4F40-B767-E63C792C4D38}"/>
    <dgm:cxn modelId="{362940CE-7F09-4B0E-BBF3-4906CAB329E3}" type="presParOf" srcId="{41734091-8297-41DF-A51A-E7E23B133493}" destId="{42BF3A65-1D50-4D41-90A2-9A26B5649702}" srcOrd="0" destOrd="0" presId="urn:microsoft.com/office/officeart/2005/8/layout/chevron2"/>
    <dgm:cxn modelId="{B88524DD-60E1-4890-9796-48762F8D7AE0}" type="presParOf" srcId="{42BF3A65-1D50-4D41-90A2-9A26B5649702}" destId="{B0208C81-08EF-4E1A-8C5C-90F972E1CA1B}" srcOrd="0" destOrd="0" presId="urn:microsoft.com/office/officeart/2005/8/layout/chevron2"/>
    <dgm:cxn modelId="{0CC1E1A3-A358-41CD-BF91-09513359F018}" type="presParOf" srcId="{42BF3A65-1D50-4D41-90A2-9A26B5649702}" destId="{24442F3A-2381-42A7-8BDE-E7498D4B4C24}" srcOrd="1" destOrd="0" presId="urn:microsoft.com/office/officeart/2005/8/layout/chevron2"/>
    <dgm:cxn modelId="{78F2BAE0-567D-4BE7-BCF1-86895449BB63}" type="presParOf" srcId="{41734091-8297-41DF-A51A-E7E23B133493}" destId="{516A206C-BAFC-49B3-8B94-EFB3B576C04A}" srcOrd="1" destOrd="0" presId="urn:microsoft.com/office/officeart/2005/8/layout/chevron2"/>
    <dgm:cxn modelId="{8D92D609-98BB-44EE-B39C-D8E771ACB6A8}" type="presParOf" srcId="{41734091-8297-41DF-A51A-E7E23B133493}" destId="{14B60B73-FD5B-411E-8FE7-DA6F830F7992}" srcOrd="2" destOrd="0" presId="urn:microsoft.com/office/officeart/2005/8/layout/chevron2"/>
    <dgm:cxn modelId="{C5DACDFD-812F-42A2-A5BA-C014BB8B541D}" type="presParOf" srcId="{14B60B73-FD5B-411E-8FE7-DA6F830F7992}" destId="{87E2D289-D944-48D4-AA00-2FE921F2C472}" srcOrd="0" destOrd="0" presId="urn:microsoft.com/office/officeart/2005/8/layout/chevron2"/>
    <dgm:cxn modelId="{07CC7D17-1697-4DE3-B829-7E383E7DE75D}" type="presParOf" srcId="{14B60B73-FD5B-411E-8FE7-DA6F830F7992}" destId="{62A878FF-08EF-48E9-A13D-443A5E74C1EA}" srcOrd="1" destOrd="0" presId="urn:microsoft.com/office/officeart/2005/8/layout/chevron2"/>
    <dgm:cxn modelId="{0D87E9BD-BEF6-4201-B773-67CD91AF9EEA}" type="presParOf" srcId="{41734091-8297-41DF-A51A-E7E23B133493}" destId="{F8A90E55-75E6-4425-B977-FB9685CE821F}" srcOrd="3" destOrd="0" presId="urn:microsoft.com/office/officeart/2005/8/layout/chevron2"/>
    <dgm:cxn modelId="{23BA1656-B3A1-4AAE-BDF9-C1A52E356A6F}" type="presParOf" srcId="{41734091-8297-41DF-A51A-E7E23B133493}" destId="{72DEACAD-D5BE-4BED-AB38-34DA05805BD9}" srcOrd="4" destOrd="0" presId="urn:microsoft.com/office/officeart/2005/8/layout/chevron2"/>
    <dgm:cxn modelId="{120C1CB0-E932-4F11-847B-2021F6FC464C}" type="presParOf" srcId="{72DEACAD-D5BE-4BED-AB38-34DA05805BD9}" destId="{DAFDD306-A4F4-4837-AE67-E4A859A41A9A}" srcOrd="0" destOrd="0" presId="urn:microsoft.com/office/officeart/2005/8/layout/chevron2"/>
    <dgm:cxn modelId="{23777182-6363-470F-9216-7548050FB396}" type="presParOf" srcId="{72DEACAD-D5BE-4BED-AB38-34DA05805BD9}" destId="{A12AD782-C35A-4169-B78C-67EDE14939F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A3D131A-17B3-4296-821F-6470F63F4DE7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3E1D7C8-08FE-409D-9BFE-42B42B628029}">
      <dgm:prSet phldrT="[Текст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/>
            <a:t>14</a:t>
          </a:r>
          <a:endParaRPr lang="ru-RU" dirty="0"/>
        </a:p>
      </dgm:t>
    </dgm:pt>
    <dgm:pt modelId="{5411312F-2CE7-4B33-AAE4-41D0A36F63EA}" type="parTrans" cxnId="{956581B2-509F-4149-8B2D-7BD908D4F7A7}">
      <dgm:prSet/>
      <dgm:spPr/>
      <dgm:t>
        <a:bodyPr/>
        <a:lstStyle/>
        <a:p>
          <a:endParaRPr lang="ru-RU"/>
        </a:p>
      </dgm:t>
    </dgm:pt>
    <dgm:pt modelId="{352C4377-0026-427B-9F22-696CAA400842}" type="sibTrans" cxnId="{956581B2-509F-4149-8B2D-7BD908D4F7A7}">
      <dgm:prSet/>
      <dgm:spPr/>
      <dgm:t>
        <a:bodyPr/>
        <a:lstStyle/>
        <a:p>
          <a:endParaRPr lang="ru-RU"/>
        </a:p>
      </dgm:t>
    </dgm:pt>
    <dgm:pt modelId="{2E5E9922-4820-419B-9D3D-F352961D6770}">
      <dgm:prSet phldrT="[Текст]"/>
      <dgm:spPr/>
      <dgm:t>
        <a:bodyPr/>
        <a:lstStyle/>
        <a:p>
          <a:r>
            <a:rPr lang="ru-RU" b="1" dirty="0" smtClean="0"/>
            <a:t>Замечание</a:t>
          </a:r>
          <a:endParaRPr lang="ru-RU" b="1" dirty="0"/>
        </a:p>
      </dgm:t>
    </dgm:pt>
    <dgm:pt modelId="{012E9AB8-2A30-4710-A121-372BDD7C25FE}" type="parTrans" cxnId="{878DCBDE-18FB-439C-B2DA-79C19F6F1444}">
      <dgm:prSet/>
      <dgm:spPr/>
      <dgm:t>
        <a:bodyPr/>
        <a:lstStyle/>
        <a:p>
          <a:endParaRPr lang="ru-RU"/>
        </a:p>
      </dgm:t>
    </dgm:pt>
    <dgm:pt modelId="{C78E4CD9-EA66-46A8-8D9C-018F31B8198F}" type="sibTrans" cxnId="{878DCBDE-18FB-439C-B2DA-79C19F6F1444}">
      <dgm:prSet/>
      <dgm:spPr/>
      <dgm:t>
        <a:bodyPr/>
        <a:lstStyle/>
        <a:p>
          <a:endParaRPr lang="ru-RU"/>
        </a:p>
      </dgm:t>
    </dgm:pt>
    <dgm:pt modelId="{85A1DBB0-D87A-437A-941E-FAEAE163BF10}">
      <dgm:prSet phldrT="[Текст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F2401AAF-9FB8-433B-8FC6-2327810281C6}" type="parTrans" cxnId="{D404F50F-DDF1-427F-8C8F-BCD6F712E4CD}">
      <dgm:prSet/>
      <dgm:spPr/>
      <dgm:t>
        <a:bodyPr/>
        <a:lstStyle/>
        <a:p>
          <a:endParaRPr lang="ru-RU"/>
        </a:p>
      </dgm:t>
    </dgm:pt>
    <dgm:pt modelId="{A8D8BA80-3E97-4578-B0E4-2B97044AA48C}" type="sibTrans" cxnId="{D404F50F-DDF1-427F-8C8F-BCD6F712E4CD}">
      <dgm:prSet/>
      <dgm:spPr/>
      <dgm:t>
        <a:bodyPr/>
        <a:lstStyle/>
        <a:p>
          <a:endParaRPr lang="ru-RU"/>
        </a:p>
      </dgm:t>
    </dgm:pt>
    <dgm:pt modelId="{37A81447-E1A9-45FD-B64A-A6A40AB037E1}">
      <dgm:prSet phldrT="[Текст]"/>
      <dgm:spPr/>
      <dgm:t>
        <a:bodyPr/>
        <a:lstStyle/>
        <a:p>
          <a:r>
            <a:rPr lang="ru-RU" b="1" dirty="0" smtClean="0"/>
            <a:t>Выговор</a:t>
          </a:r>
          <a:endParaRPr lang="ru-RU" b="1" dirty="0"/>
        </a:p>
      </dgm:t>
    </dgm:pt>
    <dgm:pt modelId="{A5442C12-086D-41D8-9CEB-987E29CBDA53}" type="parTrans" cxnId="{BB76D5CF-FFF4-419A-A3A2-848099E78674}">
      <dgm:prSet/>
      <dgm:spPr/>
      <dgm:t>
        <a:bodyPr/>
        <a:lstStyle/>
        <a:p>
          <a:endParaRPr lang="ru-RU"/>
        </a:p>
      </dgm:t>
    </dgm:pt>
    <dgm:pt modelId="{A8F81FC3-8FC3-493C-8FE4-C177F8173AC2}" type="sibTrans" cxnId="{BB76D5CF-FFF4-419A-A3A2-848099E78674}">
      <dgm:prSet/>
      <dgm:spPr/>
      <dgm:t>
        <a:bodyPr/>
        <a:lstStyle/>
        <a:p>
          <a:endParaRPr lang="ru-RU"/>
        </a:p>
      </dgm:t>
    </dgm:pt>
    <dgm:pt modelId="{E076B069-1DA6-4CD9-BE53-287C8CD54C00}">
      <dgm:prSet phldrT="[Текст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/>
            <a:t>0</a:t>
          </a:r>
          <a:endParaRPr lang="ru-RU" dirty="0"/>
        </a:p>
      </dgm:t>
    </dgm:pt>
    <dgm:pt modelId="{74F1513E-F2F2-4EDA-AAD1-46689190E061}" type="parTrans" cxnId="{5F2D8196-78C8-4550-9D8D-62F79C9BA244}">
      <dgm:prSet/>
      <dgm:spPr/>
      <dgm:t>
        <a:bodyPr/>
        <a:lstStyle/>
        <a:p>
          <a:endParaRPr lang="ru-RU"/>
        </a:p>
      </dgm:t>
    </dgm:pt>
    <dgm:pt modelId="{335AA050-9F22-4546-90EF-DE7BA08F6E3C}" type="sibTrans" cxnId="{5F2D8196-78C8-4550-9D8D-62F79C9BA244}">
      <dgm:prSet/>
      <dgm:spPr/>
      <dgm:t>
        <a:bodyPr/>
        <a:lstStyle/>
        <a:p>
          <a:endParaRPr lang="ru-RU"/>
        </a:p>
      </dgm:t>
    </dgm:pt>
    <dgm:pt modelId="{906A00EF-4F50-4424-AF76-472F21693007}">
      <dgm:prSet phldrT="[Текст]"/>
      <dgm:spPr/>
      <dgm:t>
        <a:bodyPr/>
        <a:lstStyle/>
        <a:p>
          <a:pPr algn="ctr"/>
          <a:r>
            <a:rPr lang="ru-RU" b="1" dirty="0" smtClean="0"/>
            <a:t>Увольнение в связи с утратой доверия</a:t>
          </a:r>
          <a:endParaRPr lang="ru-RU" b="1" dirty="0"/>
        </a:p>
      </dgm:t>
    </dgm:pt>
    <dgm:pt modelId="{8C044671-4DD6-400F-9A6F-7269660A73C7}" type="parTrans" cxnId="{56A493CF-BA3A-4AD2-80EC-7524E68EF49E}">
      <dgm:prSet/>
      <dgm:spPr/>
      <dgm:t>
        <a:bodyPr/>
        <a:lstStyle/>
        <a:p>
          <a:endParaRPr lang="ru-RU"/>
        </a:p>
      </dgm:t>
    </dgm:pt>
    <dgm:pt modelId="{7E0C6F07-95C9-4587-BA17-BCE1D250ECAE}" type="sibTrans" cxnId="{56A493CF-BA3A-4AD2-80EC-7524E68EF49E}">
      <dgm:prSet/>
      <dgm:spPr/>
      <dgm:t>
        <a:bodyPr/>
        <a:lstStyle/>
        <a:p>
          <a:endParaRPr lang="ru-RU"/>
        </a:p>
      </dgm:t>
    </dgm:pt>
    <dgm:pt modelId="{01351CD5-A70E-46D3-8572-BBB469907BDD}" type="pres">
      <dgm:prSet presAssocID="{FA3D131A-17B3-4296-821F-6470F63F4DE7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3270E914-537F-45C6-BB45-9AB63CF35263}" type="pres">
      <dgm:prSet presAssocID="{73E1D7C8-08FE-409D-9BFE-42B42B628029}" presName="posSpace" presStyleCnt="0"/>
      <dgm:spPr/>
    </dgm:pt>
    <dgm:pt modelId="{C81ED21E-C7E8-4001-9508-04CDAB5C99F4}" type="pres">
      <dgm:prSet presAssocID="{73E1D7C8-08FE-409D-9BFE-42B42B628029}" presName="vertFlow" presStyleCnt="0"/>
      <dgm:spPr/>
    </dgm:pt>
    <dgm:pt modelId="{C7C444DD-9775-4951-8B86-B6203497D495}" type="pres">
      <dgm:prSet presAssocID="{73E1D7C8-08FE-409D-9BFE-42B42B628029}" presName="topSpace" presStyleCnt="0"/>
      <dgm:spPr/>
    </dgm:pt>
    <dgm:pt modelId="{2805312E-BFB8-42AF-9CC0-81F8E587B259}" type="pres">
      <dgm:prSet presAssocID="{73E1D7C8-08FE-409D-9BFE-42B42B628029}" presName="firstComp" presStyleCnt="0"/>
      <dgm:spPr/>
    </dgm:pt>
    <dgm:pt modelId="{F585C6AC-20EC-44D0-83D7-94CCCE34E9A4}" type="pres">
      <dgm:prSet presAssocID="{73E1D7C8-08FE-409D-9BFE-42B42B628029}" presName="firstChild" presStyleLbl="bgAccFollowNode1" presStyleIdx="0" presStyleCnt="3"/>
      <dgm:spPr/>
      <dgm:t>
        <a:bodyPr/>
        <a:lstStyle/>
        <a:p>
          <a:endParaRPr lang="ru-RU"/>
        </a:p>
      </dgm:t>
    </dgm:pt>
    <dgm:pt modelId="{5D9C0DAB-F8EF-438E-BCEE-CCD67A10D087}" type="pres">
      <dgm:prSet presAssocID="{73E1D7C8-08FE-409D-9BFE-42B42B628029}" presName="firstChildTx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D05775-59BD-466A-BE39-AEAE550E3425}" type="pres">
      <dgm:prSet presAssocID="{73E1D7C8-08FE-409D-9BFE-42B42B628029}" presName="negSpace" presStyleCnt="0"/>
      <dgm:spPr/>
    </dgm:pt>
    <dgm:pt modelId="{3EC8B4E0-1012-4AB1-BDC8-76E47848D5B9}" type="pres">
      <dgm:prSet presAssocID="{73E1D7C8-08FE-409D-9BFE-42B42B628029}" presName="circle" presStyleLbl="node1" presStyleIdx="0" presStyleCnt="3"/>
      <dgm:spPr/>
      <dgm:t>
        <a:bodyPr/>
        <a:lstStyle/>
        <a:p>
          <a:endParaRPr lang="ru-RU"/>
        </a:p>
      </dgm:t>
    </dgm:pt>
    <dgm:pt modelId="{EEAF9E4C-E476-417F-B942-24ECCF9A4E02}" type="pres">
      <dgm:prSet presAssocID="{352C4377-0026-427B-9F22-696CAA400842}" presName="transSpace" presStyleCnt="0"/>
      <dgm:spPr/>
    </dgm:pt>
    <dgm:pt modelId="{C8472B4D-E510-4408-A279-A8FABBAC8058}" type="pres">
      <dgm:prSet presAssocID="{85A1DBB0-D87A-437A-941E-FAEAE163BF10}" presName="posSpace" presStyleCnt="0"/>
      <dgm:spPr/>
    </dgm:pt>
    <dgm:pt modelId="{A327D779-E6BC-42C3-B5F2-C18682101C6C}" type="pres">
      <dgm:prSet presAssocID="{85A1DBB0-D87A-437A-941E-FAEAE163BF10}" presName="vertFlow" presStyleCnt="0"/>
      <dgm:spPr/>
    </dgm:pt>
    <dgm:pt modelId="{461F5B7E-2255-4B38-AC1B-3F0F2D75A3E4}" type="pres">
      <dgm:prSet presAssocID="{85A1DBB0-D87A-437A-941E-FAEAE163BF10}" presName="topSpace" presStyleCnt="0"/>
      <dgm:spPr/>
    </dgm:pt>
    <dgm:pt modelId="{55B35B6D-4560-4901-BE52-7442A61ABA45}" type="pres">
      <dgm:prSet presAssocID="{85A1DBB0-D87A-437A-941E-FAEAE163BF10}" presName="firstComp" presStyleCnt="0"/>
      <dgm:spPr/>
    </dgm:pt>
    <dgm:pt modelId="{6F348EF2-BE23-43EB-BEA8-273E97788F39}" type="pres">
      <dgm:prSet presAssocID="{85A1DBB0-D87A-437A-941E-FAEAE163BF10}" presName="firstChild" presStyleLbl="bgAccFollowNode1" presStyleIdx="1" presStyleCnt="3"/>
      <dgm:spPr/>
      <dgm:t>
        <a:bodyPr/>
        <a:lstStyle/>
        <a:p>
          <a:endParaRPr lang="ru-RU"/>
        </a:p>
      </dgm:t>
    </dgm:pt>
    <dgm:pt modelId="{C49833F9-E53C-48F2-B89C-0D5C420EEDD7}" type="pres">
      <dgm:prSet presAssocID="{85A1DBB0-D87A-437A-941E-FAEAE163BF10}" presName="firstChildTx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492177-AD1E-4E1E-9C4D-5C181CF0BEEA}" type="pres">
      <dgm:prSet presAssocID="{85A1DBB0-D87A-437A-941E-FAEAE163BF10}" presName="negSpace" presStyleCnt="0"/>
      <dgm:spPr/>
    </dgm:pt>
    <dgm:pt modelId="{7D124D9F-1993-4021-95AC-3DC72C5D772A}" type="pres">
      <dgm:prSet presAssocID="{85A1DBB0-D87A-437A-941E-FAEAE163BF10}" presName="circle" presStyleLbl="node1" presStyleIdx="1" presStyleCnt="3"/>
      <dgm:spPr/>
      <dgm:t>
        <a:bodyPr/>
        <a:lstStyle/>
        <a:p>
          <a:endParaRPr lang="ru-RU"/>
        </a:p>
      </dgm:t>
    </dgm:pt>
    <dgm:pt modelId="{F7BA486B-CE7A-469D-8D9B-4FC9809F3E86}" type="pres">
      <dgm:prSet presAssocID="{A8D8BA80-3E97-4578-B0E4-2B97044AA48C}" presName="transSpace" presStyleCnt="0"/>
      <dgm:spPr/>
    </dgm:pt>
    <dgm:pt modelId="{C2FAE81C-CDD5-43AB-9431-A56BE2DBAFC8}" type="pres">
      <dgm:prSet presAssocID="{E076B069-1DA6-4CD9-BE53-287C8CD54C00}" presName="posSpace" presStyleCnt="0"/>
      <dgm:spPr/>
    </dgm:pt>
    <dgm:pt modelId="{D1058220-3287-4D17-9AA5-4A125B5B284B}" type="pres">
      <dgm:prSet presAssocID="{E076B069-1DA6-4CD9-BE53-287C8CD54C00}" presName="vertFlow" presStyleCnt="0"/>
      <dgm:spPr/>
    </dgm:pt>
    <dgm:pt modelId="{4B1B2627-E417-421E-AC16-0C8CEF236A14}" type="pres">
      <dgm:prSet presAssocID="{E076B069-1DA6-4CD9-BE53-287C8CD54C00}" presName="topSpace" presStyleCnt="0"/>
      <dgm:spPr/>
    </dgm:pt>
    <dgm:pt modelId="{1E0934FE-9B79-4568-A409-9A60640DA471}" type="pres">
      <dgm:prSet presAssocID="{E076B069-1DA6-4CD9-BE53-287C8CD54C00}" presName="firstComp" presStyleCnt="0"/>
      <dgm:spPr/>
    </dgm:pt>
    <dgm:pt modelId="{FA9E83FB-6A32-498A-84EE-C989CDBDEE9D}" type="pres">
      <dgm:prSet presAssocID="{E076B069-1DA6-4CD9-BE53-287C8CD54C00}" presName="firstChild" presStyleLbl="bgAccFollowNode1" presStyleIdx="2" presStyleCnt="3"/>
      <dgm:spPr/>
      <dgm:t>
        <a:bodyPr/>
        <a:lstStyle/>
        <a:p>
          <a:endParaRPr lang="ru-RU"/>
        </a:p>
      </dgm:t>
    </dgm:pt>
    <dgm:pt modelId="{365DDFD0-7C8D-41E1-9B84-A4DB944F5EFA}" type="pres">
      <dgm:prSet presAssocID="{E076B069-1DA6-4CD9-BE53-287C8CD54C00}" presName="firstChildTx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CD2408-923F-4156-89B4-8EC230156132}" type="pres">
      <dgm:prSet presAssocID="{E076B069-1DA6-4CD9-BE53-287C8CD54C00}" presName="negSpace" presStyleCnt="0"/>
      <dgm:spPr/>
    </dgm:pt>
    <dgm:pt modelId="{54D39595-B8B4-4789-BBA5-62C92D181538}" type="pres">
      <dgm:prSet presAssocID="{E076B069-1DA6-4CD9-BE53-287C8CD54C00}" presName="circle" presStyleLbl="node1" presStyleIdx="2" presStyleCnt="3"/>
      <dgm:spPr/>
      <dgm:t>
        <a:bodyPr/>
        <a:lstStyle/>
        <a:p>
          <a:endParaRPr lang="ru-RU"/>
        </a:p>
      </dgm:t>
    </dgm:pt>
  </dgm:ptLst>
  <dgm:cxnLst>
    <dgm:cxn modelId="{96ADAC01-E573-4E5E-989C-D06BD8828166}" type="presOf" srcId="{2E5E9922-4820-419B-9D3D-F352961D6770}" destId="{5D9C0DAB-F8EF-438E-BCEE-CCD67A10D087}" srcOrd="1" destOrd="0" presId="urn:microsoft.com/office/officeart/2005/8/layout/hList9"/>
    <dgm:cxn modelId="{56A493CF-BA3A-4AD2-80EC-7524E68EF49E}" srcId="{E076B069-1DA6-4CD9-BE53-287C8CD54C00}" destId="{906A00EF-4F50-4424-AF76-472F21693007}" srcOrd="0" destOrd="0" parTransId="{8C044671-4DD6-400F-9A6F-7269660A73C7}" sibTransId="{7E0C6F07-95C9-4587-BA17-BCE1D250ECAE}"/>
    <dgm:cxn modelId="{B2677456-9A0B-4FDE-B81E-6CB3FB95A65E}" type="presOf" srcId="{85A1DBB0-D87A-437A-941E-FAEAE163BF10}" destId="{7D124D9F-1993-4021-95AC-3DC72C5D772A}" srcOrd="0" destOrd="0" presId="urn:microsoft.com/office/officeart/2005/8/layout/hList9"/>
    <dgm:cxn modelId="{878DCBDE-18FB-439C-B2DA-79C19F6F1444}" srcId="{73E1D7C8-08FE-409D-9BFE-42B42B628029}" destId="{2E5E9922-4820-419B-9D3D-F352961D6770}" srcOrd="0" destOrd="0" parTransId="{012E9AB8-2A30-4710-A121-372BDD7C25FE}" sibTransId="{C78E4CD9-EA66-46A8-8D9C-018F31B8198F}"/>
    <dgm:cxn modelId="{05911A1A-E785-41AA-9AD5-EF81A389AF18}" type="presOf" srcId="{E076B069-1DA6-4CD9-BE53-287C8CD54C00}" destId="{54D39595-B8B4-4789-BBA5-62C92D181538}" srcOrd="0" destOrd="0" presId="urn:microsoft.com/office/officeart/2005/8/layout/hList9"/>
    <dgm:cxn modelId="{A4D59128-A7AF-4260-A1D7-E8E6669E0DBB}" type="presOf" srcId="{73E1D7C8-08FE-409D-9BFE-42B42B628029}" destId="{3EC8B4E0-1012-4AB1-BDC8-76E47848D5B9}" srcOrd="0" destOrd="0" presId="urn:microsoft.com/office/officeart/2005/8/layout/hList9"/>
    <dgm:cxn modelId="{23AAD7F5-6D5F-4F77-8914-C0C943C9BF32}" type="presOf" srcId="{906A00EF-4F50-4424-AF76-472F21693007}" destId="{365DDFD0-7C8D-41E1-9B84-A4DB944F5EFA}" srcOrd="1" destOrd="0" presId="urn:microsoft.com/office/officeart/2005/8/layout/hList9"/>
    <dgm:cxn modelId="{2A0D1091-CEEB-40AD-B297-6FAA4424E2A5}" type="presOf" srcId="{FA3D131A-17B3-4296-821F-6470F63F4DE7}" destId="{01351CD5-A70E-46D3-8572-BBB469907BDD}" srcOrd="0" destOrd="0" presId="urn:microsoft.com/office/officeart/2005/8/layout/hList9"/>
    <dgm:cxn modelId="{956581B2-509F-4149-8B2D-7BD908D4F7A7}" srcId="{FA3D131A-17B3-4296-821F-6470F63F4DE7}" destId="{73E1D7C8-08FE-409D-9BFE-42B42B628029}" srcOrd="0" destOrd="0" parTransId="{5411312F-2CE7-4B33-AAE4-41D0A36F63EA}" sibTransId="{352C4377-0026-427B-9F22-696CAA400842}"/>
    <dgm:cxn modelId="{BB76D5CF-FFF4-419A-A3A2-848099E78674}" srcId="{85A1DBB0-D87A-437A-941E-FAEAE163BF10}" destId="{37A81447-E1A9-45FD-B64A-A6A40AB037E1}" srcOrd="0" destOrd="0" parTransId="{A5442C12-086D-41D8-9CEB-987E29CBDA53}" sibTransId="{A8F81FC3-8FC3-493C-8FE4-C177F8173AC2}"/>
    <dgm:cxn modelId="{5F2D8196-78C8-4550-9D8D-62F79C9BA244}" srcId="{FA3D131A-17B3-4296-821F-6470F63F4DE7}" destId="{E076B069-1DA6-4CD9-BE53-287C8CD54C00}" srcOrd="2" destOrd="0" parTransId="{74F1513E-F2F2-4EDA-AAD1-46689190E061}" sibTransId="{335AA050-9F22-4546-90EF-DE7BA08F6E3C}"/>
    <dgm:cxn modelId="{93E0078B-2B3F-4501-919B-F20508014BC3}" type="presOf" srcId="{906A00EF-4F50-4424-AF76-472F21693007}" destId="{FA9E83FB-6A32-498A-84EE-C989CDBDEE9D}" srcOrd="0" destOrd="0" presId="urn:microsoft.com/office/officeart/2005/8/layout/hList9"/>
    <dgm:cxn modelId="{C3EE16DC-8C77-4341-A008-8AC17D2DC810}" type="presOf" srcId="{37A81447-E1A9-45FD-B64A-A6A40AB037E1}" destId="{6F348EF2-BE23-43EB-BEA8-273E97788F39}" srcOrd="0" destOrd="0" presId="urn:microsoft.com/office/officeart/2005/8/layout/hList9"/>
    <dgm:cxn modelId="{CB68ECC2-DC38-4C90-BD1B-5FBC48BF24B3}" type="presOf" srcId="{2E5E9922-4820-419B-9D3D-F352961D6770}" destId="{F585C6AC-20EC-44D0-83D7-94CCCE34E9A4}" srcOrd="0" destOrd="0" presId="urn:microsoft.com/office/officeart/2005/8/layout/hList9"/>
    <dgm:cxn modelId="{D404F50F-DDF1-427F-8C8F-BCD6F712E4CD}" srcId="{FA3D131A-17B3-4296-821F-6470F63F4DE7}" destId="{85A1DBB0-D87A-437A-941E-FAEAE163BF10}" srcOrd="1" destOrd="0" parTransId="{F2401AAF-9FB8-433B-8FC6-2327810281C6}" sibTransId="{A8D8BA80-3E97-4578-B0E4-2B97044AA48C}"/>
    <dgm:cxn modelId="{C3328781-F7E6-4AD9-947D-FF48C422A660}" type="presOf" srcId="{37A81447-E1A9-45FD-B64A-A6A40AB037E1}" destId="{C49833F9-E53C-48F2-B89C-0D5C420EEDD7}" srcOrd="1" destOrd="0" presId="urn:microsoft.com/office/officeart/2005/8/layout/hList9"/>
    <dgm:cxn modelId="{1E3C5A49-5F10-4CCF-B43D-6665A42EB491}" type="presParOf" srcId="{01351CD5-A70E-46D3-8572-BBB469907BDD}" destId="{3270E914-537F-45C6-BB45-9AB63CF35263}" srcOrd="0" destOrd="0" presId="urn:microsoft.com/office/officeart/2005/8/layout/hList9"/>
    <dgm:cxn modelId="{68461622-22AA-4803-88B3-65CEE18457CF}" type="presParOf" srcId="{01351CD5-A70E-46D3-8572-BBB469907BDD}" destId="{C81ED21E-C7E8-4001-9508-04CDAB5C99F4}" srcOrd="1" destOrd="0" presId="urn:microsoft.com/office/officeart/2005/8/layout/hList9"/>
    <dgm:cxn modelId="{E052E254-D887-4C06-8871-EE446510D57A}" type="presParOf" srcId="{C81ED21E-C7E8-4001-9508-04CDAB5C99F4}" destId="{C7C444DD-9775-4951-8B86-B6203497D495}" srcOrd="0" destOrd="0" presId="urn:microsoft.com/office/officeart/2005/8/layout/hList9"/>
    <dgm:cxn modelId="{7108F08D-7428-4708-9C64-94B85C7120C0}" type="presParOf" srcId="{C81ED21E-C7E8-4001-9508-04CDAB5C99F4}" destId="{2805312E-BFB8-42AF-9CC0-81F8E587B259}" srcOrd="1" destOrd="0" presId="urn:microsoft.com/office/officeart/2005/8/layout/hList9"/>
    <dgm:cxn modelId="{EDCB65A4-1086-4861-BD10-06B2B1059B9F}" type="presParOf" srcId="{2805312E-BFB8-42AF-9CC0-81F8E587B259}" destId="{F585C6AC-20EC-44D0-83D7-94CCCE34E9A4}" srcOrd="0" destOrd="0" presId="urn:microsoft.com/office/officeart/2005/8/layout/hList9"/>
    <dgm:cxn modelId="{6C3B5F0D-B25D-4359-A826-EA84D0CCE002}" type="presParOf" srcId="{2805312E-BFB8-42AF-9CC0-81F8E587B259}" destId="{5D9C0DAB-F8EF-438E-BCEE-CCD67A10D087}" srcOrd="1" destOrd="0" presId="urn:microsoft.com/office/officeart/2005/8/layout/hList9"/>
    <dgm:cxn modelId="{C90BF134-12F6-48BC-B930-352520FB8971}" type="presParOf" srcId="{01351CD5-A70E-46D3-8572-BBB469907BDD}" destId="{92D05775-59BD-466A-BE39-AEAE550E3425}" srcOrd="2" destOrd="0" presId="urn:microsoft.com/office/officeart/2005/8/layout/hList9"/>
    <dgm:cxn modelId="{37A90E5D-379E-4D1C-BA22-E401778579B4}" type="presParOf" srcId="{01351CD5-A70E-46D3-8572-BBB469907BDD}" destId="{3EC8B4E0-1012-4AB1-BDC8-76E47848D5B9}" srcOrd="3" destOrd="0" presId="urn:microsoft.com/office/officeart/2005/8/layout/hList9"/>
    <dgm:cxn modelId="{E255381F-2976-4161-8299-35E27016AA9E}" type="presParOf" srcId="{01351CD5-A70E-46D3-8572-BBB469907BDD}" destId="{EEAF9E4C-E476-417F-B942-24ECCF9A4E02}" srcOrd="4" destOrd="0" presId="urn:microsoft.com/office/officeart/2005/8/layout/hList9"/>
    <dgm:cxn modelId="{D0A36DE2-29C4-4BAA-B0ED-4A54202C6966}" type="presParOf" srcId="{01351CD5-A70E-46D3-8572-BBB469907BDD}" destId="{C8472B4D-E510-4408-A279-A8FABBAC8058}" srcOrd="5" destOrd="0" presId="urn:microsoft.com/office/officeart/2005/8/layout/hList9"/>
    <dgm:cxn modelId="{CE3ADD31-6F90-41BB-BE86-143B371E5909}" type="presParOf" srcId="{01351CD5-A70E-46D3-8572-BBB469907BDD}" destId="{A327D779-E6BC-42C3-B5F2-C18682101C6C}" srcOrd="6" destOrd="0" presId="urn:microsoft.com/office/officeart/2005/8/layout/hList9"/>
    <dgm:cxn modelId="{BF415C8A-B108-4223-90C6-17B36F3B1A6F}" type="presParOf" srcId="{A327D779-E6BC-42C3-B5F2-C18682101C6C}" destId="{461F5B7E-2255-4B38-AC1B-3F0F2D75A3E4}" srcOrd="0" destOrd="0" presId="urn:microsoft.com/office/officeart/2005/8/layout/hList9"/>
    <dgm:cxn modelId="{1A142773-B5AF-43C0-915D-4A1EB5AB567D}" type="presParOf" srcId="{A327D779-E6BC-42C3-B5F2-C18682101C6C}" destId="{55B35B6D-4560-4901-BE52-7442A61ABA45}" srcOrd="1" destOrd="0" presId="urn:microsoft.com/office/officeart/2005/8/layout/hList9"/>
    <dgm:cxn modelId="{9AB70732-1158-4825-A788-CB37D5B4C78A}" type="presParOf" srcId="{55B35B6D-4560-4901-BE52-7442A61ABA45}" destId="{6F348EF2-BE23-43EB-BEA8-273E97788F39}" srcOrd="0" destOrd="0" presId="urn:microsoft.com/office/officeart/2005/8/layout/hList9"/>
    <dgm:cxn modelId="{5C12B956-0514-4632-BFD1-10D343C25E85}" type="presParOf" srcId="{55B35B6D-4560-4901-BE52-7442A61ABA45}" destId="{C49833F9-E53C-48F2-B89C-0D5C420EEDD7}" srcOrd="1" destOrd="0" presId="urn:microsoft.com/office/officeart/2005/8/layout/hList9"/>
    <dgm:cxn modelId="{592AD714-4B41-4F8E-8E58-91EE28BA9885}" type="presParOf" srcId="{01351CD5-A70E-46D3-8572-BBB469907BDD}" destId="{46492177-AD1E-4E1E-9C4D-5C181CF0BEEA}" srcOrd="7" destOrd="0" presId="urn:microsoft.com/office/officeart/2005/8/layout/hList9"/>
    <dgm:cxn modelId="{2B748837-9FEB-41D9-90A3-87E5103BC155}" type="presParOf" srcId="{01351CD5-A70E-46D3-8572-BBB469907BDD}" destId="{7D124D9F-1993-4021-95AC-3DC72C5D772A}" srcOrd="8" destOrd="0" presId="urn:microsoft.com/office/officeart/2005/8/layout/hList9"/>
    <dgm:cxn modelId="{AD68DE38-39FA-4FF0-AC5B-2E7B4338B66D}" type="presParOf" srcId="{01351CD5-A70E-46D3-8572-BBB469907BDD}" destId="{F7BA486B-CE7A-469D-8D9B-4FC9809F3E86}" srcOrd="9" destOrd="0" presId="urn:microsoft.com/office/officeart/2005/8/layout/hList9"/>
    <dgm:cxn modelId="{A8D0B0EC-0B3D-4FBD-A229-4A66F7B02C25}" type="presParOf" srcId="{01351CD5-A70E-46D3-8572-BBB469907BDD}" destId="{C2FAE81C-CDD5-43AB-9431-A56BE2DBAFC8}" srcOrd="10" destOrd="0" presId="urn:microsoft.com/office/officeart/2005/8/layout/hList9"/>
    <dgm:cxn modelId="{212A3336-8C9F-43A7-BC96-A8C94654930D}" type="presParOf" srcId="{01351CD5-A70E-46D3-8572-BBB469907BDD}" destId="{D1058220-3287-4D17-9AA5-4A125B5B284B}" srcOrd="11" destOrd="0" presId="urn:microsoft.com/office/officeart/2005/8/layout/hList9"/>
    <dgm:cxn modelId="{EDEB6E8C-4C87-4BF0-95C4-5922EB3291D1}" type="presParOf" srcId="{D1058220-3287-4D17-9AA5-4A125B5B284B}" destId="{4B1B2627-E417-421E-AC16-0C8CEF236A14}" srcOrd="0" destOrd="0" presId="urn:microsoft.com/office/officeart/2005/8/layout/hList9"/>
    <dgm:cxn modelId="{7BDFDAA0-5AAF-4E0F-9AB8-24E3DBF8703B}" type="presParOf" srcId="{D1058220-3287-4D17-9AA5-4A125B5B284B}" destId="{1E0934FE-9B79-4568-A409-9A60640DA471}" srcOrd="1" destOrd="0" presId="urn:microsoft.com/office/officeart/2005/8/layout/hList9"/>
    <dgm:cxn modelId="{09A0BFEE-CDFB-42E0-AF55-093B1B4C1CD4}" type="presParOf" srcId="{1E0934FE-9B79-4568-A409-9A60640DA471}" destId="{FA9E83FB-6A32-498A-84EE-C989CDBDEE9D}" srcOrd="0" destOrd="0" presId="urn:microsoft.com/office/officeart/2005/8/layout/hList9"/>
    <dgm:cxn modelId="{8D0F9C82-4397-44D8-A4E7-9A46CF1871E8}" type="presParOf" srcId="{1E0934FE-9B79-4568-A409-9A60640DA471}" destId="{365DDFD0-7C8D-41E1-9B84-A4DB944F5EFA}" srcOrd="1" destOrd="0" presId="urn:microsoft.com/office/officeart/2005/8/layout/hList9"/>
    <dgm:cxn modelId="{F9447C1A-7285-4F62-AFFC-D51312B6C73F}" type="presParOf" srcId="{01351CD5-A70E-46D3-8572-BBB469907BDD}" destId="{87CD2408-923F-4156-89B4-8EC230156132}" srcOrd="12" destOrd="0" presId="urn:microsoft.com/office/officeart/2005/8/layout/hList9"/>
    <dgm:cxn modelId="{8AC3D184-E99F-485E-A581-FC021991D205}" type="presParOf" srcId="{01351CD5-A70E-46D3-8572-BBB469907BDD}" destId="{54D39595-B8B4-4789-BBA5-62C92D181538}" srcOrd="1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208C81-08EF-4E1A-8C5C-90F972E1CA1B}">
      <dsp:nvSpPr>
        <dsp:cNvPr id="0" name=""/>
        <dsp:cNvSpPr/>
      </dsp:nvSpPr>
      <dsp:spPr>
        <a:xfrm rot="5400000">
          <a:off x="-242411" y="246931"/>
          <a:ext cx="1616078" cy="113125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1" kern="1200" dirty="0" smtClean="0"/>
            <a:t>3</a:t>
          </a:r>
          <a:endParaRPr lang="ru-RU" sz="3100" b="1" kern="1200" dirty="0"/>
        </a:p>
      </dsp:txBody>
      <dsp:txXfrm rot="-5400000">
        <a:off x="1" y="570146"/>
        <a:ext cx="1131254" cy="484824"/>
      </dsp:txXfrm>
    </dsp:sp>
    <dsp:sp modelId="{24442F3A-2381-42A7-8BDE-E7498D4B4C24}">
      <dsp:nvSpPr>
        <dsp:cNvPr id="0" name=""/>
        <dsp:cNvSpPr/>
      </dsp:nvSpPr>
      <dsp:spPr>
        <a:xfrm rot="5400000">
          <a:off x="5739815" y="-4604041"/>
          <a:ext cx="1050450" cy="1026757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500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600" b="1" kern="1200" dirty="0" smtClean="0"/>
            <a:t>Проверки соблюдения требований о предотвращении или урегулировании конфликта интересов  </a:t>
          </a:r>
        </a:p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500" kern="1200" dirty="0"/>
        </a:p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b="1" kern="1200" dirty="0"/>
        </a:p>
      </dsp:txBody>
      <dsp:txXfrm rot="-5400000">
        <a:off x="1131254" y="55799"/>
        <a:ext cx="10216294" cy="947892"/>
      </dsp:txXfrm>
    </dsp:sp>
    <dsp:sp modelId="{87E2D289-D944-48D4-AA00-2FE921F2C472}">
      <dsp:nvSpPr>
        <dsp:cNvPr id="0" name=""/>
        <dsp:cNvSpPr/>
      </dsp:nvSpPr>
      <dsp:spPr>
        <a:xfrm rot="5400000">
          <a:off x="-242411" y="1676436"/>
          <a:ext cx="1616078" cy="113125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1" kern="1200" dirty="0" smtClean="0"/>
            <a:t>17</a:t>
          </a:r>
          <a:endParaRPr lang="ru-RU" sz="3100" b="1" kern="1200" dirty="0"/>
        </a:p>
      </dsp:txBody>
      <dsp:txXfrm rot="-5400000">
        <a:off x="1" y="1999651"/>
        <a:ext cx="1131254" cy="484824"/>
      </dsp:txXfrm>
    </dsp:sp>
    <dsp:sp modelId="{62A878FF-08EF-48E9-A13D-443A5E74C1EA}">
      <dsp:nvSpPr>
        <dsp:cNvPr id="0" name=""/>
        <dsp:cNvSpPr/>
      </dsp:nvSpPr>
      <dsp:spPr>
        <a:xfrm rot="5400000">
          <a:off x="5739815" y="-3174536"/>
          <a:ext cx="1050450" cy="1026757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Проверки достоверности и полноты сведений о доходах, об имуществе и обязательствах имущественного характера </a:t>
          </a:r>
          <a:endParaRPr lang="ru-RU" sz="1800" b="1" kern="1200" dirty="0"/>
        </a:p>
      </dsp:txBody>
      <dsp:txXfrm rot="-5400000">
        <a:off x="1131254" y="1485304"/>
        <a:ext cx="10216294" cy="947892"/>
      </dsp:txXfrm>
    </dsp:sp>
    <dsp:sp modelId="{DAFDD306-A4F4-4837-AE67-E4A859A41A9A}">
      <dsp:nvSpPr>
        <dsp:cNvPr id="0" name=""/>
        <dsp:cNvSpPr/>
      </dsp:nvSpPr>
      <dsp:spPr>
        <a:xfrm rot="5400000">
          <a:off x="-242140" y="3229723"/>
          <a:ext cx="1616078" cy="113125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1" kern="1200" dirty="0" smtClean="0"/>
            <a:t>2</a:t>
          </a:r>
          <a:endParaRPr lang="ru-RU" sz="3100" b="1" kern="1200" dirty="0"/>
        </a:p>
      </dsp:txBody>
      <dsp:txXfrm rot="-5400000">
        <a:off x="272" y="3552938"/>
        <a:ext cx="1131254" cy="484824"/>
      </dsp:txXfrm>
    </dsp:sp>
    <dsp:sp modelId="{A12AD782-C35A-4169-B78C-67EDE14939F7}">
      <dsp:nvSpPr>
        <dsp:cNvPr id="0" name=""/>
        <dsp:cNvSpPr/>
      </dsp:nvSpPr>
      <dsp:spPr>
        <a:xfrm rot="5400000">
          <a:off x="5583939" y="-1688422"/>
          <a:ext cx="1362203" cy="1026757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Проверки соблюдения ограничений и запретов, требований о предотвращении или урегулировании конфликта интересов, исполнения иных обязанностей, установленных Федеральным законом от 25 декабря 2008 года № 273-ФЗ «О противодействии коррупции» и другими федеральными законами</a:t>
          </a:r>
          <a:endParaRPr lang="ru-RU" sz="1800" b="1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500" kern="1200" dirty="0"/>
        </a:p>
      </dsp:txBody>
      <dsp:txXfrm rot="-5400000">
        <a:off x="1131255" y="2830759"/>
        <a:ext cx="10201076" cy="12292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85C6AC-20EC-44D0-83D7-94CCCE34E9A4}">
      <dsp:nvSpPr>
        <dsp:cNvPr id="0" name=""/>
        <dsp:cNvSpPr/>
      </dsp:nvSpPr>
      <dsp:spPr>
        <a:xfrm>
          <a:off x="1272102" y="1290091"/>
          <a:ext cx="2383333" cy="158968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56464" rIns="156464" bIns="156464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Замечание</a:t>
          </a:r>
          <a:endParaRPr lang="ru-RU" sz="2200" b="1" kern="1200" dirty="0"/>
        </a:p>
      </dsp:txBody>
      <dsp:txXfrm>
        <a:off x="1653436" y="1290091"/>
        <a:ext cx="2002000" cy="1589683"/>
      </dsp:txXfrm>
    </dsp:sp>
    <dsp:sp modelId="{3EC8B4E0-1012-4AB1-BDC8-76E47848D5B9}">
      <dsp:nvSpPr>
        <dsp:cNvPr id="0" name=""/>
        <dsp:cNvSpPr/>
      </dsp:nvSpPr>
      <dsp:spPr>
        <a:xfrm>
          <a:off x="991" y="654535"/>
          <a:ext cx="1588889" cy="1588889"/>
        </a:xfrm>
        <a:prstGeom prst="ellipse">
          <a:avLst/>
        </a:prstGeom>
        <a:solidFill>
          <a:schemeClr val="accent6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/>
            <a:t>14</a:t>
          </a:r>
          <a:endParaRPr lang="ru-RU" sz="6500" kern="1200" dirty="0"/>
        </a:p>
      </dsp:txBody>
      <dsp:txXfrm>
        <a:off x="233678" y="887222"/>
        <a:ext cx="1123515" cy="1123515"/>
      </dsp:txXfrm>
    </dsp:sp>
    <dsp:sp modelId="{6F348EF2-BE23-43EB-BEA8-273E97788F39}">
      <dsp:nvSpPr>
        <dsp:cNvPr id="0" name=""/>
        <dsp:cNvSpPr/>
      </dsp:nvSpPr>
      <dsp:spPr>
        <a:xfrm>
          <a:off x="5244325" y="1290091"/>
          <a:ext cx="2383333" cy="158968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56464" rIns="156464" bIns="156464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Выговор</a:t>
          </a:r>
          <a:endParaRPr lang="ru-RU" sz="2200" b="1" kern="1200" dirty="0"/>
        </a:p>
      </dsp:txBody>
      <dsp:txXfrm>
        <a:off x="5625659" y="1290091"/>
        <a:ext cx="2002000" cy="1589683"/>
      </dsp:txXfrm>
    </dsp:sp>
    <dsp:sp modelId="{7D124D9F-1993-4021-95AC-3DC72C5D772A}">
      <dsp:nvSpPr>
        <dsp:cNvPr id="0" name=""/>
        <dsp:cNvSpPr/>
      </dsp:nvSpPr>
      <dsp:spPr>
        <a:xfrm>
          <a:off x="3973214" y="654535"/>
          <a:ext cx="1588889" cy="1588889"/>
        </a:xfrm>
        <a:prstGeom prst="ellipse">
          <a:avLst/>
        </a:prstGeom>
        <a:solidFill>
          <a:schemeClr val="accent6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/>
            <a:t>3</a:t>
          </a:r>
          <a:endParaRPr lang="ru-RU" sz="6500" kern="1200" dirty="0"/>
        </a:p>
      </dsp:txBody>
      <dsp:txXfrm>
        <a:off x="4205901" y="887222"/>
        <a:ext cx="1123515" cy="1123515"/>
      </dsp:txXfrm>
    </dsp:sp>
    <dsp:sp modelId="{FA9E83FB-6A32-498A-84EE-C989CDBDEE9D}">
      <dsp:nvSpPr>
        <dsp:cNvPr id="0" name=""/>
        <dsp:cNvSpPr/>
      </dsp:nvSpPr>
      <dsp:spPr>
        <a:xfrm>
          <a:off x="9216548" y="1290091"/>
          <a:ext cx="2383333" cy="158968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Увольнение в связи с утратой доверия</a:t>
          </a:r>
          <a:endParaRPr lang="ru-RU" sz="2200" b="1" kern="1200" dirty="0"/>
        </a:p>
      </dsp:txBody>
      <dsp:txXfrm>
        <a:off x="9597882" y="1290091"/>
        <a:ext cx="2002000" cy="1589683"/>
      </dsp:txXfrm>
    </dsp:sp>
    <dsp:sp modelId="{54D39595-B8B4-4789-BBA5-62C92D181538}">
      <dsp:nvSpPr>
        <dsp:cNvPr id="0" name=""/>
        <dsp:cNvSpPr/>
      </dsp:nvSpPr>
      <dsp:spPr>
        <a:xfrm>
          <a:off x="7945437" y="654535"/>
          <a:ext cx="1588889" cy="1588889"/>
        </a:xfrm>
        <a:prstGeom prst="ellipse">
          <a:avLst/>
        </a:prstGeom>
        <a:solidFill>
          <a:schemeClr val="accent6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/>
            <a:t>0</a:t>
          </a:r>
          <a:endParaRPr lang="ru-RU" sz="6500" kern="1200" dirty="0"/>
        </a:p>
      </dsp:txBody>
      <dsp:txXfrm>
        <a:off x="8178124" y="887222"/>
        <a:ext cx="1123515" cy="11235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2DB145-7FCB-40BD-9040-2892CBBCD2FC}" type="datetimeFigureOut">
              <a:rPr lang="ru-RU" smtClean="0"/>
              <a:t>07.08.2024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15AC39-A77F-4B7F-9005-0A61C6CF57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3680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C830E2-F9C4-455B-AA19-85BB96E4B203}" type="datetimeFigureOut">
              <a:rPr lang="ru-RU" smtClean="0"/>
              <a:t>07.08.2024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69F580-6663-4C84-96F0-E36DC39E18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0492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9F580-6663-4C84-96F0-E36DC39E18B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863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9F580-6663-4C84-96F0-E36DC39E18B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38665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9F580-6663-4C84-96F0-E36DC39E18B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7170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9F580-6663-4C84-96F0-E36DC39E18B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3548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9F580-6663-4C84-96F0-E36DC39E18BF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6589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9F580-6663-4C84-96F0-E36DC39E18BF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39414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9F580-6663-4C84-96F0-E36DC39E18BF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7162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9F580-6663-4C84-96F0-E36DC39E18BF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584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62B62-A858-420F-B0C9-014EE6BC77FC}" type="datetimeFigureOut">
              <a:rPr lang="ru-RU" smtClean="0"/>
              <a:t>07.08.2024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CCDD-E183-4837-A478-24062586E888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3240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62B62-A858-420F-B0C9-014EE6BC77FC}" type="datetimeFigureOut">
              <a:rPr lang="ru-RU" smtClean="0"/>
              <a:t>07.08.2024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CCDD-E183-4837-A478-24062586E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9440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62B62-A858-420F-B0C9-014EE6BC77FC}" type="datetimeFigureOut">
              <a:rPr lang="ru-RU" smtClean="0"/>
              <a:t>07.08.2024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CCDD-E183-4837-A478-24062586E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6918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62B62-A858-420F-B0C9-014EE6BC77FC}" type="datetimeFigureOut">
              <a:rPr lang="ru-RU" smtClean="0"/>
              <a:t>07.08.2024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CCDD-E183-4837-A478-24062586E88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44186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62B62-A858-420F-B0C9-014EE6BC77FC}" type="datetimeFigureOut">
              <a:rPr lang="ru-RU" smtClean="0"/>
              <a:t>07.08.2024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CCDD-E183-4837-A478-24062586E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95726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62B62-A858-420F-B0C9-014EE6BC77FC}" type="datetimeFigureOut">
              <a:rPr lang="ru-RU" smtClean="0"/>
              <a:t>07.08.2024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CCDD-E183-4837-A478-24062586E88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397874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62B62-A858-420F-B0C9-014EE6BC77FC}" type="datetimeFigureOut">
              <a:rPr lang="ru-RU" smtClean="0"/>
              <a:t>07.08.2024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CCDD-E183-4837-A478-24062586E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2822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62B62-A858-420F-B0C9-014EE6BC77FC}" type="datetimeFigureOut">
              <a:rPr lang="ru-RU" smtClean="0"/>
              <a:t>07.08.2024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CCDD-E183-4837-A478-24062586E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07404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62B62-A858-420F-B0C9-014EE6BC77FC}" type="datetimeFigureOut">
              <a:rPr lang="ru-RU" smtClean="0"/>
              <a:t>07.08.2024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CCDD-E183-4837-A478-24062586E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36186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62B62-A858-420F-B0C9-014EE6BC77FC}" type="datetimeFigureOut">
              <a:rPr lang="ru-RU" smtClean="0"/>
              <a:t>07.08.2024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CCDD-E183-4837-A478-24062586E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07596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/>
          <a:srcRect r="17619" b="17539"/>
          <a:stretch/>
        </p:blipFill>
        <p:spPr>
          <a:xfrm>
            <a:off x="10629405" y="5971188"/>
            <a:ext cx="1566267" cy="88130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93983" y="243797"/>
            <a:ext cx="2137500" cy="103500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109742" y="-12002785"/>
            <a:ext cx="12383792" cy="13788139"/>
          </a:xfrm>
          <a:prstGeom prst="rect">
            <a:avLst/>
          </a:prstGeom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630467" y="145321"/>
            <a:ext cx="7499981" cy="1325563"/>
          </a:xfrm>
        </p:spPr>
        <p:txBody>
          <a:bodyPr>
            <a:normAutofit/>
          </a:bodyPr>
          <a:lstStyle>
            <a:lvl1pPr>
              <a:defRPr sz="2800" b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630238" y="1785938"/>
            <a:ext cx="7500937" cy="10160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Текст 2"/>
          <p:cNvSpPr>
            <a:spLocks noGrp="1"/>
          </p:cNvSpPr>
          <p:nvPr>
            <p:ph type="body" sz="quarter" idx="11"/>
          </p:nvPr>
        </p:nvSpPr>
        <p:spPr>
          <a:xfrm>
            <a:off x="4398411" y="2954804"/>
            <a:ext cx="3732037" cy="373262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Текст 2"/>
          <p:cNvSpPr>
            <a:spLocks noGrp="1"/>
          </p:cNvSpPr>
          <p:nvPr>
            <p:ph type="body" sz="quarter" idx="12"/>
          </p:nvPr>
        </p:nvSpPr>
        <p:spPr>
          <a:xfrm>
            <a:off x="630238" y="2954804"/>
            <a:ext cx="3438423" cy="373262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Текст 2"/>
          <p:cNvSpPr>
            <a:spLocks noGrp="1"/>
          </p:cNvSpPr>
          <p:nvPr>
            <p:ph type="body" sz="quarter" idx="13"/>
          </p:nvPr>
        </p:nvSpPr>
        <p:spPr>
          <a:xfrm>
            <a:off x="8258745" y="2954804"/>
            <a:ext cx="3732037" cy="291749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9188283" y="6356350"/>
            <a:ext cx="2743200" cy="365125"/>
          </a:xfrm>
        </p:spPr>
        <p:txBody>
          <a:bodyPr/>
          <a:lstStyle/>
          <a:p>
            <a:fld id="{E518CCDD-E183-4837-A478-24062586E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4795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62B62-A858-420F-B0C9-014EE6BC77FC}" type="datetimeFigureOut">
              <a:rPr lang="ru-RU" smtClean="0"/>
              <a:t>07.08.2024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CCDD-E183-4837-A478-24062586E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149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/>
          <a:srcRect r="17619" b="17539"/>
          <a:stretch/>
        </p:blipFill>
        <p:spPr>
          <a:xfrm>
            <a:off x="10629405" y="5971188"/>
            <a:ext cx="1566267" cy="88130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93983" y="243797"/>
            <a:ext cx="2137500" cy="103500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109742" y="-12002785"/>
            <a:ext cx="12383792" cy="13788139"/>
          </a:xfrm>
          <a:prstGeom prst="rect">
            <a:avLst/>
          </a:prstGeom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630467" y="145321"/>
            <a:ext cx="7499981" cy="1325563"/>
          </a:xfrm>
        </p:spPr>
        <p:txBody>
          <a:bodyPr>
            <a:normAutofit/>
          </a:bodyPr>
          <a:lstStyle>
            <a:lvl1pPr>
              <a:defRPr sz="2800" b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630238" y="1785938"/>
            <a:ext cx="7500937" cy="10160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Текст 2"/>
          <p:cNvSpPr>
            <a:spLocks noGrp="1"/>
          </p:cNvSpPr>
          <p:nvPr>
            <p:ph type="body" sz="quarter" idx="11"/>
          </p:nvPr>
        </p:nvSpPr>
        <p:spPr>
          <a:xfrm>
            <a:off x="4398411" y="2954804"/>
            <a:ext cx="3732037" cy="373262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Текст 2"/>
          <p:cNvSpPr>
            <a:spLocks noGrp="1"/>
          </p:cNvSpPr>
          <p:nvPr>
            <p:ph type="body" sz="quarter" idx="12"/>
          </p:nvPr>
        </p:nvSpPr>
        <p:spPr>
          <a:xfrm>
            <a:off x="630238" y="2954804"/>
            <a:ext cx="3438423" cy="373262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Текст 2"/>
          <p:cNvSpPr>
            <a:spLocks noGrp="1"/>
          </p:cNvSpPr>
          <p:nvPr>
            <p:ph type="body" sz="quarter" idx="13"/>
          </p:nvPr>
        </p:nvSpPr>
        <p:spPr>
          <a:xfrm>
            <a:off x="8258745" y="2954804"/>
            <a:ext cx="3732037" cy="291749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9188283" y="6356350"/>
            <a:ext cx="2743200" cy="365125"/>
          </a:xfrm>
        </p:spPr>
        <p:txBody>
          <a:bodyPr/>
          <a:lstStyle/>
          <a:p>
            <a:fld id="{E518CCDD-E183-4837-A478-24062586E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3873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/>
          <a:srcRect r="17619" b="17539"/>
          <a:stretch/>
        </p:blipFill>
        <p:spPr>
          <a:xfrm>
            <a:off x="10629405" y="5971188"/>
            <a:ext cx="1566267" cy="88130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93983" y="243797"/>
            <a:ext cx="2137500" cy="103500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109742" y="-12002785"/>
            <a:ext cx="12383792" cy="13788139"/>
          </a:xfrm>
          <a:prstGeom prst="rect">
            <a:avLst/>
          </a:prstGeom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630467" y="145321"/>
            <a:ext cx="7499981" cy="1325563"/>
          </a:xfrm>
        </p:spPr>
        <p:txBody>
          <a:bodyPr>
            <a:normAutofit/>
          </a:bodyPr>
          <a:lstStyle>
            <a:lvl1pPr>
              <a:defRPr sz="2800" b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630238" y="1785938"/>
            <a:ext cx="7500937" cy="10160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Текст 2"/>
          <p:cNvSpPr>
            <a:spLocks noGrp="1"/>
          </p:cNvSpPr>
          <p:nvPr>
            <p:ph type="body" sz="quarter" idx="11"/>
          </p:nvPr>
        </p:nvSpPr>
        <p:spPr>
          <a:xfrm>
            <a:off x="4398411" y="2954804"/>
            <a:ext cx="3732037" cy="373262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Текст 2"/>
          <p:cNvSpPr>
            <a:spLocks noGrp="1"/>
          </p:cNvSpPr>
          <p:nvPr>
            <p:ph type="body" sz="quarter" idx="12"/>
          </p:nvPr>
        </p:nvSpPr>
        <p:spPr>
          <a:xfrm>
            <a:off x="630238" y="2954804"/>
            <a:ext cx="3438423" cy="373262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Текст 2"/>
          <p:cNvSpPr>
            <a:spLocks noGrp="1"/>
          </p:cNvSpPr>
          <p:nvPr>
            <p:ph type="body" sz="quarter" idx="13"/>
          </p:nvPr>
        </p:nvSpPr>
        <p:spPr>
          <a:xfrm>
            <a:off x="8258745" y="2954804"/>
            <a:ext cx="3732037" cy="291749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9188283" y="6356350"/>
            <a:ext cx="2743200" cy="365125"/>
          </a:xfrm>
        </p:spPr>
        <p:txBody>
          <a:bodyPr/>
          <a:lstStyle/>
          <a:p>
            <a:fld id="{E518CCDD-E183-4837-A478-24062586E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4822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/>
          <a:srcRect r="17619" b="17539"/>
          <a:stretch/>
        </p:blipFill>
        <p:spPr>
          <a:xfrm>
            <a:off x="10629405" y="5971188"/>
            <a:ext cx="1566267" cy="88130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93983" y="243797"/>
            <a:ext cx="2137500" cy="103500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109742" y="-12002785"/>
            <a:ext cx="12383792" cy="13788139"/>
          </a:xfrm>
          <a:prstGeom prst="rect">
            <a:avLst/>
          </a:prstGeom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630467" y="145321"/>
            <a:ext cx="7499981" cy="1325563"/>
          </a:xfrm>
        </p:spPr>
        <p:txBody>
          <a:bodyPr>
            <a:normAutofit/>
          </a:bodyPr>
          <a:lstStyle>
            <a:lvl1pPr>
              <a:defRPr sz="2800" b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630238" y="1785938"/>
            <a:ext cx="7500937" cy="10160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Текст 2"/>
          <p:cNvSpPr>
            <a:spLocks noGrp="1"/>
          </p:cNvSpPr>
          <p:nvPr>
            <p:ph type="body" sz="quarter" idx="11"/>
          </p:nvPr>
        </p:nvSpPr>
        <p:spPr>
          <a:xfrm>
            <a:off x="4398411" y="2954804"/>
            <a:ext cx="3732037" cy="373262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Текст 2"/>
          <p:cNvSpPr>
            <a:spLocks noGrp="1"/>
          </p:cNvSpPr>
          <p:nvPr>
            <p:ph type="body" sz="quarter" idx="12"/>
          </p:nvPr>
        </p:nvSpPr>
        <p:spPr>
          <a:xfrm>
            <a:off x="630238" y="2954804"/>
            <a:ext cx="3438423" cy="373262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Текст 2"/>
          <p:cNvSpPr>
            <a:spLocks noGrp="1"/>
          </p:cNvSpPr>
          <p:nvPr>
            <p:ph type="body" sz="quarter" idx="13"/>
          </p:nvPr>
        </p:nvSpPr>
        <p:spPr>
          <a:xfrm>
            <a:off x="8258745" y="2954804"/>
            <a:ext cx="3732037" cy="291749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9188283" y="6356350"/>
            <a:ext cx="2743200" cy="365125"/>
          </a:xfrm>
        </p:spPr>
        <p:txBody>
          <a:bodyPr/>
          <a:lstStyle/>
          <a:p>
            <a:fld id="{E518CCDD-E183-4837-A478-24062586E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64912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/>
          <a:srcRect r="17619" b="17539"/>
          <a:stretch/>
        </p:blipFill>
        <p:spPr>
          <a:xfrm>
            <a:off x="10629405" y="5971188"/>
            <a:ext cx="1566267" cy="88130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93983" y="243797"/>
            <a:ext cx="2137500" cy="103500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109742" y="-12002785"/>
            <a:ext cx="12383792" cy="13788139"/>
          </a:xfrm>
          <a:prstGeom prst="rect">
            <a:avLst/>
          </a:prstGeom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630467" y="145321"/>
            <a:ext cx="7499981" cy="1325563"/>
          </a:xfrm>
        </p:spPr>
        <p:txBody>
          <a:bodyPr>
            <a:normAutofit/>
          </a:bodyPr>
          <a:lstStyle>
            <a:lvl1pPr>
              <a:defRPr sz="2800" b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630238" y="1785938"/>
            <a:ext cx="7500937" cy="10160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Текст 2"/>
          <p:cNvSpPr>
            <a:spLocks noGrp="1"/>
          </p:cNvSpPr>
          <p:nvPr>
            <p:ph type="body" sz="quarter" idx="11"/>
          </p:nvPr>
        </p:nvSpPr>
        <p:spPr>
          <a:xfrm>
            <a:off x="4398411" y="2954804"/>
            <a:ext cx="3732037" cy="373262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Текст 2"/>
          <p:cNvSpPr>
            <a:spLocks noGrp="1"/>
          </p:cNvSpPr>
          <p:nvPr>
            <p:ph type="body" sz="quarter" idx="12"/>
          </p:nvPr>
        </p:nvSpPr>
        <p:spPr>
          <a:xfrm>
            <a:off x="630238" y="2954804"/>
            <a:ext cx="3438423" cy="373262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Текст 2"/>
          <p:cNvSpPr>
            <a:spLocks noGrp="1"/>
          </p:cNvSpPr>
          <p:nvPr>
            <p:ph type="body" sz="quarter" idx="13"/>
          </p:nvPr>
        </p:nvSpPr>
        <p:spPr>
          <a:xfrm>
            <a:off x="8258745" y="2954804"/>
            <a:ext cx="3732037" cy="291749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9188283" y="6356350"/>
            <a:ext cx="2743200" cy="365125"/>
          </a:xfrm>
        </p:spPr>
        <p:txBody>
          <a:bodyPr/>
          <a:lstStyle/>
          <a:p>
            <a:fld id="{E518CCDD-E183-4837-A478-24062586E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6930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/>
          <a:srcRect r="17619" b="17539"/>
          <a:stretch/>
        </p:blipFill>
        <p:spPr>
          <a:xfrm>
            <a:off x="10629405" y="5971188"/>
            <a:ext cx="1566267" cy="88130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93983" y="243797"/>
            <a:ext cx="2137500" cy="103500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109742" y="-12002785"/>
            <a:ext cx="12383792" cy="13788139"/>
          </a:xfrm>
          <a:prstGeom prst="rect">
            <a:avLst/>
          </a:prstGeom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630467" y="145321"/>
            <a:ext cx="7499981" cy="1325563"/>
          </a:xfrm>
        </p:spPr>
        <p:txBody>
          <a:bodyPr>
            <a:normAutofit/>
          </a:bodyPr>
          <a:lstStyle>
            <a:lvl1pPr>
              <a:defRPr sz="2800" b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630238" y="1785938"/>
            <a:ext cx="7500937" cy="10160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Текст 2"/>
          <p:cNvSpPr>
            <a:spLocks noGrp="1"/>
          </p:cNvSpPr>
          <p:nvPr>
            <p:ph type="body" sz="quarter" idx="11"/>
          </p:nvPr>
        </p:nvSpPr>
        <p:spPr>
          <a:xfrm>
            <a:off x="4398411" y="2954804"/>
            <a:ext cx="3732037" cy="373262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Текст 2"/>
          <p:cNvSpPr>
            <a:spLocks noGrp="1"/>
          </p:cNvSpPr>
          <p:nvPr>
            <p:ph type="body" sz="quarter" idx="12"/>
          </p:nvPr>
        </p:nvSpPr>
        <p:spPr>
          <a:xfrm>
            <a:off x="630238" y="2954804"/>
            <a:ext cx="3438423" cy="373262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Текст 2"/>
          <p:cNvSpPr>
            <a:spLocks noGrp="1"/>
          </p:cNvSpPr>
          <p:nvPr>
            <p:ph type="body" sz="quarter" idx="13"/>
          </p:nvPr>
        </p:nvSpPr>
        <p:spPr>
          <a:xfrm>
            <a:off x="8258745" y="2954804"/>
            <a:ext cx="3732037" cy="291749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9188283" y="6356350"/>
            <a:ext cx="2743200" cy="365125"/>
          </a:xfrm>
        </p:spPr>
        <p:txBody>
          <a:bodyPr/>
          <a:lstStyle/>
          <a:p>
            <a:fld id="{E518CCDD-E183-4837-A478-24062586E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28987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/>
          <a:srcRect r="17619" b="17539"/>
          <a:stretch/>
        </p:blipFill>
        <p:spPr>
          <a:xfrm>
            <a:off x="10629405" y="5971188"/>
            <a:ext cx="1566267" cy="88130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93983" y="243797"/>
            <a:ext cx="2137500" cy="103500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109742" y="-12002785"/>
            <a:ext cx="12383792" cy="13788139"/>
          </a:xfrm>
          <a:prstGeom prst="rect">
            <a:avLst/>
          </a:prstGeom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630467" y="145321"/>
            <a:ext cx="7499981" cy="1325563"/>
          </a:xfrm>
        </p:spPr>
        <p:txBody>
          <a:bodyPr>
            <a:normAutofit/>
          </a:bodyPr>
          <a:lstStyle>
            <a:lvl1pPr>
              <a:defRPr sz="2800" b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630238" y="1785938"/>
            <a:ext cx="7500937" cy="10160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Текст 2"/>
          <p:cNvSpPr>
            <a:spLocks noGrp="1"/>
          </p:cNvSpPr>
          <p:nvPr>
            <p:ph type="body" sz="quarter" idx="11"/>
          </p:nvPr>
        </p:nvSpPr>
        <p:spPr>
          <a:xfrm>
            <a:off x="4398411" y="2954804"/>
            <a:ext cx="3732037" cy="373262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Текст 2"/>
          <p:cNvSpPr>
            <a:spLocks noGrp="1"/>
          </p:cNvSpPr>
          <p:nvPr>
            <p:ph type="body" sz="quarter" idx="12"/>
          </p:nvPr>
        </p:nvSpPr>
        <p:spPr>
          <a:xfrm>
            <a:off x="630238" y="2954804"/>
            <a:ext cx="3438423" cy="373262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Текст 2"/>
          <p:cNvSpPr>
            <a:spLocks noGrp="1"/>
          </p:cNvSpPr>
          <p:nvPr>
            <p:ph type="body" sz="quarter" idx="13"/>
          </p:nvPr>
        </p:nvSpPr>
        <p:spPr>
          <a:xfrm>
            <a:off x="8258745" y="2954804"/>
            <a:ext cx="3732037" cy="291749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9188283" y="6356350"/>
            <a:ext cx="2743200" cy="365125"/>
          </a:xfrm>
        </p:spPr>
        <p:txBody>
          <a:bodyPr/>
          <a:lstStyle/>
          <a:p>
            <a:fld id="{E518CCDD-E183-4837-A478-24062586E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49314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/>
          <a:srcRect r="17619" b="17539"/>
          <a:stretch/>
        </p:blipFill>
        <p:spPr>
          <a:xfrm>
            <a:off x="10629405" y="5971188"/>
            <a:ext cx="1566267" cy="88130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93983" y="243797"/>
            <a:ext cx="2137500" cy="103500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109742" y="-12002785"/>
            <a:ext cx="12383792" cy="13788139"/>
          </a:xfrm>
          <a:prstGeom prst="rect">
            <a:avLst/>
          </a:prstGeom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630467" y="145321"/>
            <a:ext cx="7499981" cy="1325563"/>
          </a:xfrm>
        </p:spPr>
        <p:txBody>
          <a:bodyPr>
            <a:normAutofit/>
          </a:bodyPr>
          <a:lstStyle>
            <a:lvl1pPr>
              <a:defRPr sz="2800" b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630238" y="1785938"/>
            <a:ext cx="7500937" cy="10160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Текст 2"/>
          <p:cNvSpPr>
            <a:spLocks noGrp="1"/>
          </p:cNvSpPr>
          <p:nvPr>
            <p:ph type="body" sz="quarter" idx="11"/>
          </p:nvPr>
        </p:nvSpPr>
        <p:spPr>
          <a:xfrm>
            <a:off x="4398411" y="2954804"/>
            <a:ext cx="3732037" cy="373262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Текст 2"/>
          <p:cNvSpPr>
            <a:spLocks noGrp="1"/>
          </p:cNvSpPr>
          <p:nvPr>
            <p:ph type="body" sz="quarter" idx="12"/>
          </p:nvPr>
        </p:nvSpPr>
        <p:spPr>
          <a:xfrm>
            <a:off x="630238" y="2954804"/>
            <a:ext cx="3438423" cy="373262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Текст 2"/>
          <p:cNvSpPr>
            <a:spLocks noGrp="1"/>
          </p:cNvSpPr>
          <p:nvPr>
            <p:ph type="body" sz="quarter" idx="13"/>
          </p:nvPr>
        </p:nvSpPr>
        <p:spPr>
          <a:xfrm>
            <a:off x="8258745" y="2954804"/>
            <a:ext cx="3732037" cy="291749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9188283" y="6356350"/>
            <a:ext cx="2743200" cy="365125"/>
          </a:xfrm>
        </p:spPr>
        <p:txBody>
          <a:bodyPr/>
          <a:lstStyle/>
          <a:p>
            <a:fld id="{E518CCDD-E183-4837-A478-24062586E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04878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/>
          <a:srcRect r="17619" b="17539"/>
          <a:stretch/>
        </p:blipFill>
        <p:spPr>
          <a:xfrm>
            <a:off x="10629405" y="5971188"/>
            <a:ext cx="1566267" cy="88130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93983" y="243797"/>
            <a:ext cx="2137500" cy="103500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109742" y="-12002785"/>
            <a:ext cx="12383792" cy="13788139"/>
          </a:xfrm>
          <a:prstGeom prst="rect">
            <a:avLst/>
          </a:prstGeom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630467" y="145321"/>
            <a:ext cx="7499981" cy="1325563"/>
          </a:xfrm>
        </p:spPr>
        <p:txBody>
          <a:bodyPr>
            <a:normAutofit/>
          </a:bodyPr>
          <a:lstStyle>
            <a:lvl1pPr>
              <a:defRPr sz="2800" b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630238" y="1785938"/>
            <a:ext cx="7500937" cy="10160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Текст 2"/>
          <p:cNvSpPr>
            <a:spLocks noGrp="1"/>
          </p:cNvSpPr>
          <p:nvPr>
            <p:ph type="body" sz="quarter" idx="11"/>
          </p:nvPr>
        </p:nvSpPr>
        <p:spPr>
          <a:xfrm>
            <a:off x="4398411" y="2954804"/>
            <a:ext cx="3732037" cy="373262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Текст 2"/>
          <p:cNvSpPr>
            <a:spLocks noGrp="1"/>
          </p:cNvSpPr>
          <p:nvPr>
            <p:ph type="body" sz="quarter" idx="12"/>
          </p:nvPr>
        </p:nvSpPr>
        <p:spPr>
          <a:xfrm>
            <a:off x="630238" y="2954804"/>
            <a:ext cx="3438423" cy="373262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Текст 2"/>
          <p:cNvSpPr>
            <a:spLocks noGrp="1"/>
          </p:cNvSpPr>
          <p:nvPr>
            <p:ph type="body" sz="quarter" idx="13"/>
          </p:nvPr>
        </p:nvSpPr>
        <p:spPr>
          <a:xfrm>
            <a:off x="8258745" y="2954804"/>
            <a:ext cx="3732037" cy="291749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9188283" y="6356350"/>
            <a:ext cx="2743200" cy="365125"/>
          </a:xfrm>
        </p:spPr>
        <p:txBody>
          <a:bodyPr/>
          <a:lstStyle/>
          <a:p>
            <a:fld id="{E518CCDD-E183-4837-A478-24062586E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31543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/>
          <a:srcRect r="17619" b="17539"/>
          <a:stretch/>
        </p:blipFill>
        <p:spPr>
          <a:xfrm>
            <a:off x="10629405" y="5971188"/>
            <a:ext cx="1566267" cy="88130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93983" y="243797"/>
            <a:ext cx="2137500" cy="103500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109742" y="-12002785"/>
            <a:ext cx="12383792" cy="13788139"/>
          </a:xfrm>
          <a:prstGeom prst="rect">
            <a:avLst/>
          </a:prstGeom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630467" y="145321"/>
            <a:ext cx="7499981" cy="1325563"/>
          </a:xfrm>
        </p:spPr>
        <p:txBody>
          <a:bodyPr>
            <a:normAutofit/>
          </a:bodyPr>
          <a:lstStyle>
            <a:lvl1pPr>
              <a:defRPr sz="2800" b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630238" y="1785938"/>
            <a:ext cx="7500937" cy="10160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Текст 2"/>
          <p:cNvSpPr>
            <a:spLocks noGrp="1"/>
          </p:cNvSpPr>
          <p:nvPr>
            <p:ph type="body" sz="quarter" idx="11"/>
          </p:nvPr>
        </p:nvSpPr>
        <p:spPr>
          <a:xfrm>
            <a:off x="4398411" y="2954804"/>
            <a:ext cx="3732037" cy="373262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Текст 2"/>
          <p:cNvSpPr>
            <a:spLocks noGrp="1"/>
          </p:cNvSpPr>
          <p:nvPr>
            <p:ph type="body" sz="quarter" idx="12"/>
          </p:nvPr>
        </p:nvSpPr>
        <p:spPr>
          <a:xfrm>
            <a:off x="630238" y="2954804"/>
            <a:ext cx="3438423" cy="373262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Текст 2"/>
          <p:cNvSpPr>
            <a:spLocks noGrp="1"/>
          </p:cNvSpPr>
          <p:nvPr>
            <p:ph type="body" sz="quarter" idx="13"/>
          </p:nvPr>
        </p:nvSpPr>
        <p:spPr>
          <a:xfrm>
            <a:off x="8258745" y="2954804"/>
            <a:ext cx="3732037" cy="291749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9188283" y="6356350"/>
            <a:ext cx="2743200" cy="365125"/>
          </a:xfrm>
        </p:spPr>
        <p:txBody>
          <a:bodyPr/>
          <a:lstStyle/>
          <a:p>
            <a:fld id="{E518CCDD-E183-4837-A478-24062586E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80606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/>
          <a:srcRect r="17619" b="17539"/>
          <a:stretch/>
        </p:blipFill>
        <p:spPr>
          <a:xfrm>
            <a:off x="10629405" y="5971188"/>
            <a:ext cx="1566267" cy="88130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93983" y="243797"/>
            <a:ext cx="2137500" cy="103500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109742" y="-12002785"/>
            <a:ext cx="12383792" cy="13788139"/>
          </a:xfrm>
          <a:prstGeom prst="rect">
            <a:avLst/>
          </a:prstGeom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630467" y="145321"/>
            <a:ext cx="7499981" cy="1325563"/>
          </a:xfrm>
        </p:spPr>
        <p:txBody>
          <a:bodyPr>
            <a:normAutofit/>
          </a:bodyPr>
          <a:lstStyle>
            <a:lvl1pPr>
              <a:defRPr sz="2800" b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630238" y="1785938"/>
            <a:ext cx="7500937" cy="10160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Текст 2"/>
          <p:cNvSpPr>
            <a:spLocks noGrp="1"/>
          </p:cNvSpPr>
          <p:nvPr>
            <p:ph type="body" sz="quarter" idx="11"/>
          </p:nvPr>
        </p:nvSpPr>
        <p:spPr>
          <a:xfrm>
            <a:off x="4398411" y="2954804"/>
            <a:ext cx="3732037" cy="373262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Текст 2"/>
          <p:cNvSpPr>
            <a:spLocks noGrp="1"/>
          </p:cNvSpPr>
          <p:nvPr>
            <p:ph type="body" sz="quarter" idx="12"/>
          </p:nvPr>
        </p:nvSpPr>
        <p:spPr>
          <a:xfrm>
            <a:off x="630238" y="2954804"/>
            <a:ext cx="3438423" cy="373262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Текст 2"/>
          <p:cNvSpPr>
            <a:spLocks noGrp="1"/>
          </p:cNvSpPr>
          <p:nvPr>
            <p:ph type="body" sz="quarter" idx="13"/>
          </p:nvPr>
        </p:nvSpPr>
        <p:spPr>
          <a:xfrm>
            <a:off x="8258745" y="2954804"/>
            <a:ext cx="3732037" cy="291749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9188283" y="6356350"/>
            <a:ext cx="2743200" cy="365125"/>
          </a:xfrm>
        </p:spPr>
        <p:txBody>
          <a:bodyPr/>
          <a:lstStyle/>
          <a:p>
            <a:fld id="{E518CCDD-E183-4837-A478-24062586E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3105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62B62-A858-420F-B0C9-014EE6BC77FC}" type="datetimeFigureOut">
              <a:rPr lang="ru-RU" smtClean="0"/>
              <a:t>07.08.2024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CCDD-E183-4837-A478-24062586E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422627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514350" y="-437177"/>
            <a:ext cx="13392151" cy="7638077"/>
          </a:xfrm>
          <a:prstGeom prst="rect">
            <a:avLst/>
          </a:prstGeom>
        </p:spPr>
      </p:pic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62B62-A858-420F-B0C9-014EE6BC77FC}" type="datetimeFigureOut">
              <a:rPr lang="ru-RU" smtClean="0"/>
              <a:t>07.08.2024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CCDD-E183-4837-A478-24062586E888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844912" y="363678"/>
            <a:ext cx="1478058" cy="228427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976292" y="211506"/>
            <a:ext cx="1080000" cy="708750"/>
          </a:xfrm>
          <a:prstGeom prst="rect">
            <a:avLst/>
          </a:prstGeom>
        </p:spPr>
      </p:pic>
      <p:sp>
        <p:nvSpPr>
          <p:cNvPr id="11" name="Объект 10"/>
          <p:cNvSpPr>
            <a:spLocks noGrp="1"/>
          </p:cNvSpPr>
          <p:nvPr>
            <p:ph sz="quarter" idx="13" hasCustomPrompt="1"/>
          </p:nvPr>
        </p:nvSpPr>
        <p:spPr>
          <a:xfrm>
            <a:off x="1493838" y="2482850"/>
            <a:ext cx="6802437" cy="150177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400">
                <a:solidFill>
                  <a:srgbClr val="2AA4DB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Образец заголовка</a:t>
            </a:r>
          </a:p>
          <a:p>
            <a:pPr lvl="0"/>
            <a:r>
              <a:rPr lang="ru-RU" dirty="0"/>
              <a:t>В две или в три строки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14" hasCustomPrompt="1"/>
          </p:nvPr>
        </p:nvSpPr>
        <p:spPr>
          <a:xfrm>
            <a:off x="1493838" y="4086225"/>
            <a:ext cx="6802437" cy="15763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Образец текста. Для использования в длинных заголовках. Большим заголовком обозначить суть, </a:t>
            </a:r>
            <a:br>
              <a:rPr lang="ru-RU" dirty="0"/>
            </a:br>
            <a:r>
              <a:rPr lang="ru-RU" dirty="0"/>
              <a:t>а в этом блоке прописать оставшееся описание</a:t>
            </a:r>
          </a:p>
        </p:txBody>
      </p:sp>
    </p:spTree>
    <p:extLst>
      <p:ext uri="{BB962C8B-B14F-4D97-AF65-F5344CB8AC3E}">
        <p14:creationId xmlns:p14="http://schemas.microsoft.com/office/powerpoint/2010/main" val="4030134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62B62-A858-420F-B0C9-014EE6BC77FC}" type="datetimeFigureOut">
              <a:rPr lang="ru-RU" smtClean="0"/>
              <a:t>07.08.2024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CCDD-E183-4837-A478-24062586E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8987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62B62-A858-420F-B0C9-014EE6BC77FC}" type="datetimeFigureOut">
              <a:rPr lang="ru-RU" smtClean="0"/>
              <a:t>07.08.2024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CCDD-E183-4837-A478-24062586E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0350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62B62-A858-420F-B0C9-014EE6BC77FC}" type="datetimeFigureOut">
              <a:rPr lang="ru-RU" smtClean="0"/>
              <a:t>07.08.2024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CCDD-E183-4837-A478-24062586E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5475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62B62-A858-420F-B0C9-014EE6BC77FC}" type="datetimeFigureOut">
              <a:rPr lang="ru-RU" smtClean="0"/>
              <a:t>07.08.2024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CCDD-E183-4837-A478-24062586E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7145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62B62-A858-420F-B0C9-014EE6BC77FC}" type="datetimeFigureOut">
              <a:rPr lang="ru-RU" smtClean="0"/>
              <a:t>07.08.2024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CCDD-E183-4837-A478-24062586E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2654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62B62-A858-420F-B0C9-014EE6BC77FC}" type="datetimeFigureOut">
              <a:rPr lang="ru-RU" smtClean="0"/>
              <a:t>07.08.2024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CCDD-E183-4837-A478-24062586E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5417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BC62B62-A858-420F-B0C9-014EE6BC77FC}" type="datetimeFigureOut">
              <a:rPr lang="ru-RU" smtClean="0"/>
              <a:t>07.08.2024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518CCDD-E183-4837-A478-24062586E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01712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  <p:sldLayoutId id="2147483773" r:id="rId13"/>
    <p:sldLayoutId id="2147483774" r:id="rId14"/>
    <p:sldLayoutId id="2147483775" r:id="rId15"/>
    <p:sldLayoutId id="2147483776" r:id="rId16"/>
    <p:sldLayoutId id="2147483777" r:id="rId17"/>
    <p:sldLayoutId id="2147483778" r:id="rId18"/>
    <p:sldLayoutId id="2147483779" r:id="rId19"/>
    <p:sldLayoutId id="2147483780" r:id="rId20"/>
    <p:sldLayoutId id="2147483781" r:id="rId21"/>
    <p:sldLayoutId id="2147483782" r:id="rId22"/>
    <p:sldLayoutId id="2147483787" r:id="rId23"/>
    <p:sldLayoutId id="2147483788" r:id="rId24"/>
    <p:sldLayoutId id="2147483789" r:id="rId25"/>
    <p:sldLayoutId id="2147483790" r:id="rId26"/>
    <p:sldLayoutId id="2147483793" r:id="rId27"/>
    <p:sldLayoutId id="2147483676" r:id="rId28"/>
    <p:sldLayoutId id="2147483677" r:id="rId29"/>
    <p:sldLayoutId id="2147483649" r:id="rId30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ogin.consultant.ru/link/?req=doc&amp;base=RLAW411&amp;n=45093&amp;dst=10001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42000">
              <a:srgbClr val="5FCDEA"/>
            </a:gs>
            <a:gs pos="42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1"/>
          <p:cNvSpPr txBox="1">
            <a:spLocks/>
          </p:cNvSpPr>
          <p:nvPr/>
        </p:nvSpPr>
        <p:spPr>
          <a:xfrm>
            <a:off x="2327564" y="1905136"/>
            <a:ext cx="7765412" cy="152204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22A1DA"/>
              </a:buClr>
              <a:buFont typeface="Segoe UI" panose="020B0502040204020203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2A1DA"/>
              </a:buClr>
              <a:buFont typeface="Segoe UI" panose="020B0502040204020203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2A1DA"/>
              </a:buClr>
              <a:buFont typeface="Segoe UI" panose="020B0502040204020203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2A1DA"/>
              </a:buClr>
              <a:buFont typeface="Segoe UI" panose="020B0502040204020203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2A1DA"/>
              </a:buClr>
              <a:buFont typeface="Segoe UI" panose="020B0502040204020203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ru-RU" sz="2000" b="1" dirty="0">
                <a:solidFill>
                  <a:srgbClr val="22A1DA"/>
                </a:solidFill>
                <a:latin typeface="+mj-lt"/>
              </a:rPr>
              <a:t/>
            </a:r>
            <a:br>
              <a:rPr lang="ru-RU" sz="2000" b="1" dirty="0">
                <a:solidFill>
                  <a:srgbClr val="22A1DA"/>
                </a:solidFill>
                <a:latin typeface="+mj-lt"/>
              </a:rPr>
            </a:br>
            <a:r>
              <a:rPr lang="ru-RU" sz="3200" b="1" dirty="0">
                <a:latin typeface="+mj-lt"/>
              </a:rPr>
              <a:t>ДОКЛАД</a:t>
            </a:r>
            <a:endParaRPr lang="en-US" sz="3200" b="1" dirty="0">
              <a:latin typeface="+mj-lt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ru-RU" sz="3200" b="1" dirty="0">
                <a:latin typeface="+mj-lt"/>
              </a:rPr>
              <a:t>о</a:t>
            </a:r>
            <a:r>
              <a:rPr lang="ru-RU" sz="3200" b="1" dirty="0" smtClean="0">
                <a:latin typeface="+mj-lt"/>
              </a:rPr>
              <a:t> состоянии работы по противодействию коррупции в министерстве здравоохранения Иркутской области</a:t>
            </a:r>
            <a:endParaRPr lang="ru-RU" sz="3200" b="1" dirty="0">
              <a:latin typeface="+mj-lt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1079500" y="3838696"/>
            <a:ext cx="7228961" cy="186019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22A1DA"/>
              </a:buClr>
              <a:buFont typeface="Segoe UI" panose="020B0502040204020203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2A1DA"/>
              </a:buClr>
              <a:buFont typeface="Segoe UI" panose="020B0502040204020203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2A1DA"/>
              </a:buClr>
              <a:buFont typeface="Segoe UI" panose="020B0502040204020203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2A1DA"/>
              </a:buClr>
              <a:buFont typeface="Segoe UI" panose="020B0502040204020203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2A1DA"/>
              </a:buClr>
              <a:buFont typeface="Segoe UI" panose="020B0502040204020203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endParaRPr lang="ru-RU" sz="2200" dirty="0"/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079500" y="5754409"/>
            <a:ext cx="2734450" cy="566128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kern="1200">
                <a:solidFill>
                  <a:srgbClr val="22A1DA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schemeClr val="bg1">
                  <a:lumMod val="65000"/>
                </a:schemeClr>
              </a:solidFill>
              <a:latin typeface="Segoe UI "/>
              <a:cs typeface="Segoe UI Semilight" panose="020B0402040204020203" pitchFamily="34" charset="0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4154898" y="5754408"/>
            <a:ext cx="2254379" cy="566128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kern="1200">
                <a:solidFill>
                  <a:srgbClr val="22A1DA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schemeClr val="bg1">
                  <a:lumMod val="65000"/>
                </a:schemeClr>
              </a:solidFill>
              <a:latin typeface="Segoe UI "/>
              <a:cs typeface="Segoe UI Semilight" panose="020B0402040204020203" pitchFamily="34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6666597" y="5754408"/>
            <a:ext cx="2254379" cy="566128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kern="1200">
                <a:solidFill>
                  <a:srgbClr val="22A1DA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200" dirty="0">
              <a:solidFill>
                <a:schemeClr val="bg1">
                  <a:lumMod val="65000"/>
                </a:schemeClr>
              </a:solidFill>
              <a:latin typeface="Segoe UI "/>
              <a:cs typeface="Segoe UI Semilight" panose="020B0402040204020203" pitchFamily="34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7692" y="799683"/>
            <a:ext cx="908383" cy="1121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00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80000">
              <a:schemeClr val="bg2">
                <a:tint val="97000"/>
                <a:hueMod val="92000"/>
                <a:satMod val="169000"/>
                <a:lumMod val="164000"/>
              </a:schemeClr>
            </a:gs>
            <a:gs pos="23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61554" y="283064"/>
            <a:ext cx="1129838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СВЕДЕНИЯ О ПРОВЕРКАХ СОБЛЮДЕНИЯ ГРАЖДАНСКИМИ СЛУЖАЩИМИ  УСТАНОВЛЕННЫХ ОГРАНИЧЕНИЙ И ЗАПРЕТОВ, А ТАКЖЕ ТРЕБОВАНИЙ О ПРЕДОТВРАЩЕНИИ ИЛИ УРЕГУЛИРОВАНИИ КОНФЛИКТА ИНТЕРЕСОВ</a:t>
            </a:r>
            <a:endParaRPr lang="ru-RU" sz="2400" b="1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488669497"/>
              </p:ext>
            </p:extLst>
          </p:nvPr>
        </p:nvGraphicFramePr>
        <p:xfrm>
          <a:off x="415636" y="1483393"/>
          <a:ext cx="11398828" cy="46400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301447" y="5879857"/>
            <a:ext cx="67021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КОНТРОЛЬ ЗА СООТВЕТСТВИЕМ РАСХОДОВ  - 2 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16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72000">
              <a:schemeClr val="bg2">
                <a:tint val="97000"/>
                <a:hueMod val="92000"/>
                <a:satMod val="169000"/>
                <a:lumMod val="164000"/>
              </a:schemeClr>
            </a:gs>
            <a:gs pos="16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3063" y="269117"/>
            <a:ext cx="114611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СВЕДЕНИЯ ОБ ОТВЕТСТВЕННОСТИ ГРАЖДАНСКИХ СЛУЖАЩИХ </a:t>
            </a:r>
          </a:p>
          <a:p>
            <a:pPr algn="ctr"/>
            <a:r>
              <a:rPr lang="ru-RU" sz="2400" b="1" dirty="0" smtClean="0"/>
              <a:t>ЗА СОВЕРШЕНИЕ КОРРУПЦИОННЫХ ПРАВОНАРУШЕНИЙ</a:t>
            </a: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755968" y="1290844"/>
            <a:ext cx="71753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</a:rPr>
              <a:t>По результатам проверочных мероприятий </a:t>
            </a: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173435265"/>
              </p:ext>
            </p:extLst>
          </p:nvPr>
        </p:nvGraphicFramePr>
        <p:xfrm>
          <a:off x="214420" y="1290844"/>
          <a:ext cx="11600874" cy="35343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214420" y="4825154"/>
            <a:ext cx="66076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2060"/>
                </a:solidFill>
              </a:rPr>
              <a:t>Материалы по контролю за соответствием </a:t>
            </a:r>
            <a:r>
              <a:rPr lang="ru-RU" b="1" dirty="0" smtClean="0">
                <a:solidFill>
                  <a:srgbClr val="002060"/>
                </a:solidFill>
              </a:rPr>
              <a:t>расходов направлены в прокуратуру Иркутской области -1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17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48000">
              <a:schemeClr val="bg2">
                <a:tint val="97000"/>
                <a:hueMod val="92000"/>
                <a:satMod val="169000"/>
                <a:lumMod val="164000"/>
              </a:schemeClr>
            </a:gs>
            <a:gs pos="22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39364" y="0"/>
            <a:ext cx="116621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 smtClean="0"/>
              <a:t>РЕАЛИЗАЦИЯ МЕРОПРИЯТИЙ НАЦИОНАЛЬНОГО ПЛАНА ПРОТИВОДЕЙСТВИЯ КОРРУПЦИИ </a:t>
            </a:r>
            <a:br>
              <a:rPr lang="ru-RU" sz="3000" b="1" dirty="0" smtClean="0"/>
            </a:br>
            <a:r>
              <a:rPr lang="ru-RU" sz="3000" b="1" dirty="0" smtClean="0"/>
              <a:t>НА 2021-2024 ГОДЫ</a:t>
            </a:r>
            <a:endParaRPr lang="ru-RU" sz="3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83374" y="1378168"/>
            <a:ext cx="108597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Организация повышения квалификации государственных гражданских служащих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Министерства здравоохранения Иркутской области в 2023 году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001404"/>
              </p:ext>
            </p:extLst>
          </p:nvPr>
        </p:nvGraphicFramePr>
        <p:xfrm>
          <a:off x="339364" y="2448559"/>
          <a:ext cx="10747736" cy="37194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5291">
                  <a:extLst>
                    <a:ext uri="{9D8B030D-6E8A-4147-A177-3AD203B41FA5}">
                      <a16:colId xmlns:a16="http://schemas.microsoft.com/office/drawing/2014/main" val="1137921537"/>
                    </a:ext>
                  </a:extLst>
                </a:gridCol>
                <a:gridCol w="2862445">
                  <a:extLst>
                    <a:ext uri="{9D8B030D-6E8A-4147-A177-3AD203B41FA5}">
                      <a16:colId xmlns:a16="http://schemas.microsoft.com/office/drawing/2014/main" val="3207017660"/>
                    </a:ext>
                  </a:extLst>
                </a:gridCol>
              </a:tblGrid>
              <a:tr h="1250605"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 smtClean="0"/>
                        <a:t>Количество</a:t>
                      </a:r>
                      <a:r>
                        <a:rPr lang="ru-RU" sz="2000" baseline="0" dirty="0" smtClean="0"/>
                        <a:t>  государственных </a:t>
                      </a:r>
                      <a:r>
                        <a:rPr lang="ru-RU" sz="2000" dirty="0" smtClean="0"/>
                        <a:t>служащих,  прошедших обучение по антикоррупционной тематике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 </a:t>
                      </a:r>
                    </a:p>
                    <a:p>
                      <a:pPr algn="ctr"/>
                      <a:r>
                        <a:rPr lang="ru-RU" sz="3200" dirty="0" smtClean="0"/>
                        <a:t>14</a:t>
                      </a:r>
                      <a:endParaRPr lang="ru-RU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3127242"/>
                  </a:ext>
                </a:extLst>
              </a:tr>
              <a:tr h="795468"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 smtClean="0"/>
                        <a:t>Количество  государственных служащих, впервые поступивших на государственную гражданскую службу,  прошедших обучение по антикоррупционной тематике</a:t>
                      </a:r>
                    </a:p>
                    <a:p>
                      <a:pPr algn="just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6</a:t>
                      </a:r>
                      <a:endParaRPr lang="ru-RU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5738322"/>
                  </a:ext>
                </a:extLst>
              </a:tr>
              <a:tr h="795468"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Количество  государственных служащих, осуществляющих полномочия в сфере закупок,  прошедших обучение по антикоррупционной тематике</a:t>
                      </a:r>
                    </a:p>
                    <a:p>
                      <a:pPr algn="just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8</a:t>
                      </a:r>
                      <a:endParaRPr lang="ru-RU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2797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383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41000">
              <a:schemeClr val="bg2">
                <a:tint val="97000"/>
                <a:hueMod val="92000"/>
                <a:satMod val="169000"/>
                <a:lumMod val="164000"/>
              </a:schemeClr>
            </a:gs>
            <a:gs pos="44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39363" y="0"/>
            <a:ext cx="1132962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 smtClean="0"/>
              <a:t>Реализация мероприятий национального плана противодействия коррупции </a:t>
            </a:r>
            <a:br>
              <a:rPr lang="ru-RU" sz="3000" b="1" dirty="0" smtClean="0"/>
            </a:br>
            <a:r>
              <a:rPr lang="ru-RU" sz="3000" b="1" dirty="0" smtClean="0"/>
              <a:t>на 2021-2024 годы</a:t>
            </a:r>
            <a:endParaRPr lang="ru-RU" sz="30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3141368"/>
              </p:ext>
            </p:extLst>
          </p:nvPr>
        </p:nvGraphicFramePr>
        <p:xfrm>
          <a:off x="202154" y="1461232"/>
          <a:ext cx="11787692" cy="5425440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2017064">
                  <a:extLst>
                    <a:ext uri="{9D8B030D-6E8A-4147-A177-3AD203B41FA5}">
                      <a16:colId xmlns:a16="http://schemas.microsoft.com/office/drawing/2014/main" val="1674100487"/>
                    </a:ext>
                  </a:extLst>
                </a:gridCol>
                <a:gridCol w="1900719">
                  <a:extLst>
                    <a:ext uri="{9D8B030D-6E8A-4147-A177-3AD203B41FA5}">
                      <a16:colId xmlns:a16="http://schemas.microsoft.com/office/drawing/2014/main" val="2855929691"/>
                    </a:ext>
                  </a:extLst>
                </a:gridCol>
                <a:gridCol w="1941816">
                  <a:extLst>
                    <a:ext uri="{9D8B030D-6E8A-4147-A177-3AD203B41FA5}">
                      <a16:colId xmlns:a16="http://schemas.microsoft.com/office/drawing/2014/main" val="2764041952"/>
                    </a:ext>
                  </a:extLst>
                </a:gridCol>
                <a:gridCol w="1869896">
                  <a:extLst>
                    <a:ext uri="{9D8B030D-6E8A-4147-A177-3AD203B41FA5}">
                      <a16:colId xmlns:a16="http://schemas.microsoft.com/office/drawing/2014/main" val="3039854276"/>
                    </a:ext>
                  </a:extLst>
                </a:gridCol>
                <a:gridCol w="2239767">
                  <a:extLst>
                    <a:ext uri="{9D8B030D-6E8A-4147-A177-3AD203B41FA5}">
                      <a16:colId xmlns:a16="http://schemas.microsoft.com/office/drawing/2014/main" val="969303304"/>
                    </a:ext>
                  </a:extLst>
                </a:gridCol>
                <a:gridCol w="1818430">
                  <a:extLst>
                    <a:ext uri="{9D8B030D-6E8A-4147-A177-3AD203B41FA5}">
                      <a16:colId xmlns:a16="http://schemas.microsoft.com/office/drawing/2014/main" val="3215047476"/>
                    </a:ext>
                  </a:extLst>
                </a:gridCol>
              </a:tblGrid>
              <a:tr h="490194">
                <a:tc gridSpan="6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Иные мероприятия </a:t>
                      </a:r>
                    </a:p>
                    <a:p>
                      <a:pPr algn="ctr"/>
                      <a:r>
                        <a:rPr lang="ru-RU" sz="1800" dirty="0" smtClean="0"/>
                        <a:t>правовой</a:t>
                      </a:r>
                      <a:r>
                        <a:rPr lang="ru-RU" sz="1800" baseline="0" dirty="0" smtClean="0"/>
                        <a:t> и антикоррупционной направленности с гражданскими служащими:</a:t>
                      </a:r>
                      <a:endParaRPr lang="ru-RU" sz="1800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9213357"/>
                  </a:ext>
                </a:extLst>
              </a:tr>
              <a:tr h="4451872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Консультативная помощь гражданам, претендующим </a:t>
                      </a:r>
                      <a:br>
                        <a:rPr lang="ru-RU" sz="1400" b="1" dirty="0" smtClean="0"/>
                      </a:br>
                      <a:r>
                        <a:rPr lang="ru-RU" sz="1400" b="1" dirty="0" smtClean="0"/>
                        <a:t>на замещение должностей государственной гражданской службы в Министерстве</a:t>
                      </a:r>
                      <a:r>
                        <a:rPr lang="ru-RU" sz="1400" b="1" baseline="0" dirty="0" smtClean="0"/>
                        <a:t>,</a:t>
                      </a:r>
                      <a:br>
                        <a:rPr lang="ru-RU" sz="1400" b="1" baseline="0" dirty="0" smtClean="0"/>
                      </a:br>
                      <a:r>
                        <a:rPr lang="ru-RU" sz="1400" b="1" baseline="0" dirty="0" smtClean="0"/>
                        <a:t>и гражданским служащим в рамках декларационной компании </a:t>
                      </a:r>
                      <a:br>
                        <a:rPr lang="ru-RU" sz="1400" b="1" baseline="0" dirty="0" smtClean="0"/>
                      </a:br>
                      <a:r>
                        <a:rPr lang="ru-RU" sz="1400" b="1" baseline="0" dirty="0" smtClean="0"/>
                        <a:t>по заполнению справок о доходах, расходах, </a:t>
                      </a:r>
                      <a:br>
                        <a:rPr lang="ru-RU" sz="1400" b="1" baseline="0" dirty="0" smtClean="0"/>
                      </a:br>
                      <a:r>
                        <a:rPr lang="ru-RU" sz="1400" b="1" baseline="0" dirty="0" smtClean="0"/>
                        <a:t>об имуществе </a:t>
                      </a:r>
                      <a:br>
                        <a:rPr lang="ru-RU" sz="1400" b="1" baseline="0" dirty="0" smtClean="0"/>
                      </a:br>
                      <a:r>
                        <a:rPr lang="ru-RU" sz="1400" b="1" baseline="0" dirty="0" smtClean="0"/>
                        <a:t>и обязательствах имущественного характера</a:t>
                      </a:r>
                      <a:endParaRPr lang="ru-RU" sz="1400" b="1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Доведение </a:t>
                      </a:r>
                      <a:br>
                        <a:rPr lang="ru-RU" sz="1400" b="1" dirty="0" smtClean="0"/>
                      </a:br>
                      <a:r>
                        <a:rPr lang="ru-RU" sz="1400" b="1" dirty="0" smtClean="0"/>
                        <a:t>до</a:t>
                      </a:r>
                      <a:r>
                        <a:rPr lang="ru-RU" sz="1400" b="1" baseline="0" dirty="0" smtClean="0"/>
                        <a:t> граждан, поступивших </a:t>
                      </a:r>
                      <a:br>
                        <a:rPr lang="ru-RU" sz="1400" b="1" baseline="0" dirty="0" smtClean="0"/>
                      </a:br>
                      <a:r>
                        <a:rPr lang="ru-RU" sz="1400" b="1" baseline="0" dirty="0" smtClean="0"/>
                        <a:t>на государственную гражданскую службу</a:t>
                      </a:r>
                      <a:br>
                        <a:rPr lang="ru-RU" sz="1400" b="1" baseline="0" dirty="0" smtClean="0"/>
                      </a:br>
                      <a:r>
                        <a:rPr lang="ru-RU" sz="1400" b="1" baseline="0" dirty="0" smtClean="0"/>
                        <a:t>в Министерство положений законодательства о противодействии коррупции </a:t>
                      </a:r>
                      <a:br>
                        <a:rPr lang="ru-RU" sz="1400" b="1" baseline="0" dirty="0" smtClean="0"/>
                      </a:b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Размещение информации </a:t>
                      </a:r>
                      <a:br>
                        <a:rPr lang="ru-RU" sz="1400" b="1" dirty="0" smtClean="0"/>
                      </a:br>
                      <a:r>
                        <a:rPr lang="ru-RU" sz="1400" b="1" dirty="0" smtClean="0"/>
                        <a:t>на сайте Министерства</a:t>
                      </a:r>
                      <a:r>
                        <a:rPr lang="ru-RU" sz="1400" b="1" baseline="0" dirty="0" smtClean="0"/>
                        <a:t> памятки </a:t>
                      </a:r>
                      <a:br>
                        <a:rPr lang="ru-RU" sz="1400" b="1" baseline="0" dirty="0" smtClean="0"/>
                      </a:br>
                      <a:r>
                        <a:rPr lang="ru-RU" sz="1400" b="1" baseline="0" dirty="0" smtClean="0"/>
                        <a:t>об ограничениях, запретах, требованиях </a:t>
                      </a:r>
                      <a:br>
                        <a:rPr lang="ru-RU" sz="1400" b="1" baseline="0" dirty="0" smtClean="0"/>
                      </a:br>
                      <a:r>
                        <a:rPr lang="ru-RU" sz="1400" b="1" baseline="0" dirty="0" smtClean="0"/>
                        <a:t>о предотвращении </a:t>
                      </a:r>
                      <a:br>
                        <a:rPr lang="ru-RU" sz="1400" b="1" baseline="0" dirty="0" smtClean="0"/>
                      </a:br>
                      <a:r>
                        <a:rPr lang="ru-RU" sz="1400" b="1" baseline="0" dirty="0" smtClean="0"/>
                        <a:t>и урегулировании конфликта интересов, обязанностях, установленных </a:t>
                      </a:r>
                      <a:br>
                        <a:rPr lang="ru-RU" sz="1400" b="1" baseline="0" dirty="0" smtClean="0"/>
                      </a:br>
                      <a:r>
                        <a:rPr lang="ru-RU" sz="1400" b="1" baseline="0" dirty="0" smtClean="0"/>
                        <a:t>в целях противодействия коррупции, </a:t>
                      </a:r>
                      <a:br>
                        <a:rPr lang="ru-RU" sz="1400" b="1" baseline="0" dirty="0" smtClean="0"/>
                      </a:br>
                      <a:r>
                        <a:rPr lang="ru-RU" sz="1400" b="1" baseline="0" dirty="0" smtClean="0"/>
                        <a:t>и ответственности </a:t>
                      </a:r>
                      <a:br>
                        <a:rPr lang="ru-RU" sz="1400" b="1" baseline="0" dirty="0" smtClean="0"/>
                      </a:br>
                      <a:r>
                        <a:rPr lang="ru-RU" sz="1400" b="1" baseline="0" dirty="0" smtClean="0"/>
                        <a:t>за коррупционные правонарушения</a:t>
                      </a:r>
                      <a:endParaRPr lang="ru-RU" sz="14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Размещение на сайте Министерства</a:t>
                      </a:r>
                      <a:r>
                        <a:rPr lang="ru-RU" sz="1400" b="1" baseline="0" dirty="0" smtClean="0"/>
                        <a:t> методических рекомендаций гражданам </a:t>
                      </a:r>
                      <a:br>
                        <a:rPr lang="ru-RU" sz="1400" b="1" baseline="0" dirty="0" smtClean="0"/>
                      </a:br>
                      <a:r>
                        <a:rPr lang="ru-RU" sz="1400" b="1" baseline="0" dirty="0" smtClean="0"/>
                        <a:t>по предоставлению сведений о доходах, об имуществе </a:t>
                      </a:r>
                      <a:br>
                        <a:rPr lang="ru-RU" sz="1400" b="1" baseline="0" dirty="0" smtClean="0"/>
                      </a:br>
                      <a:r>
                        <a:rPr lang="ru-RU" sz="1400" b="1" baseline="0" dirty="0" smtClean="0"/>
                        <a:t>и обязательствах имущественного характера </a:t>
                      </a:r>
                      <a:br>
                        <a:rPr lang="ru-RU" sz="1400" b="1" baseline="0" dirty="0" smtClean="0"/>
                      </a:b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Размещение на сайте Министерства</a:t>
                      </a:r>
                      <a:r>
                        <a:rPr lang="ru-RU" sz="1400" b="1" baseline="0" dirty="0" smtClean="0"/>
                        <a:t> рекомендаций</a:t>
                      </a:r>
                      <a:br>
                        <a:rPr lang="ru-RU" sz="1400" b="1" baseline="0" dirty="0" smtClean="0"/>
                      </a:br>
                      <a:r>
                        <a:rPr lang="ru-RU" sz="1400" b="1" baseline="0" dirty="0" smtClean="0"/>
                        <a:t>о порядке уведомления </a:t>
                      </a:r>
                      <a:br>
                        <a:rPr lang="ru-RU" sz="1400" b="1" baseline="0" dirty="0" smtClean="0"/>
                      </a:br>
                      <a:r>
                        <a:rPr lang="ru-RU" sz="1400" b="1" baseline="0" dirty="0" smtClean="0"/>
                        <a:t>о выполнении иной оплачиваемой работы, о склонении к совершению коррупционного правонарушения, </a:t>
                      </a:r>
                      <a:br>
                        <a:rPr lang="ru-RU" sz="1400" b="1" baseline="0" dirty="0" smtClean="0"/>
                      </a:br>
                      <a:r>
                        <a:rPr lang="ru-RU" sz="1400" b="1" baseline="0" dirty="0" smtClean="0"/>
                        <a:t>о возникновении личной заинтересованности, о получении подарка и порядке получения разрешения </a:t>
                      </a:r>
                      <a:br>
                        <a:rPr lang="ru-RU" sz="1400" b="1" baseline="0" dirty="0" smtClean="0"/>
                      </a:br>
                      <a:r>
                        <a:rPr lang="ru-RU" sz="1400" b="1" baseline="0" dirty="0" smtClean="0"/>
                        <a:t>на участие </a:t>
                      </a:r>
                      <a:br>
                        <a:rPr lang="ru-RU" sz="1400" b="1" baseline="0" dirty="0" smtClean="0"/>
                      </a:br>
                      <a:r>
                        <a:rPr lang="ru-RU" sz="1400" b="1" baseline="0" dirty="0" smtClean="0"/>
                        <a:t>в управлении некоммерческой организации</a:t>
                      </a:r>
                      <a:endParaRPr lang="ru-RU" sz="14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Разъяснение увольняющимся гражданским служащим требований </a:t>
                      </a:r>
                      <a:br>
                        <a:rPr lang="ru-RU" sz="1400" b="1" dirty="0" smtClean="0"/>
                      </a:br>
                      <a:r>
                        <a:rPr lang="ru-RU" sz="1400" b="1" dirty="0" smtClean="0"/>
                        <a:t>об ограничениях </a:t>
                      </a:r>
                      <a:br>
                        <a:rPr lang="ru-RU" sz="1400" b="1" dirty="0" smtClean="0"/>
                      </a:br>
                      <a:r>
                        <a:rPr lang="ru-RU" sz="1400" b="1" dirty="0" smtClean="0"/>
                        <a:t>и обязанностях при заключении ими трудового или</a:t>
                      </a:r>
                      <a:r>
                        <a:rPr lang="ru-RU" sz="1400" b="1" baseline="0" dirty="0" smtClean="0"/>
                        <a:t> гражданско-правового договора</a:t>
                      </a:r>
                      <a:endParaRPr lang="ru-RU" sz="14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4430235"/>
                  </a:ext>
                </a:extLst>
              </a:tr>
            </a:tbl>
          </a:graphicData>
        </a:graphic>
      </p:graphicFrame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3019" y="4941168"/>
            <a:ext cx="2555776" cy="1916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9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4294967295"/>
          </p:nvPr>
        </p:nvSpPr>
        <p:spPr>
          <a:xfrm>
            <a:off x="0" y="0"/>
            <a:ext cx="12192000" cy="6858000"/>
          </a:xfrm>
          <a:gradFill>
            <a:gsLst>
              <a:gs pos="62000">
                <a:schemeClr val="bg2">
                  <a:tint val="97000"/>
                  <a:hueMod val="92000"/>
                  <a:satMod val="169000"/>
                  <a:lumMod val="164000"/>
                </a:schemeClr>
              </a:gs>
              <a:gs pos="19000">
                <a:schemeClr val="bg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</p:spPr>
        <p:txBody>
          <a:bodyPr>
            <a:normAutofit/>
          </a:bodyPr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marL="0" indent="0" algn="ctr">
              <a:buNone/>
            </a:pPr>
            <a:r>
              <a:rPr lang="ru-RU" sz="3600" b="1" dirty="0" smtClean="0"/>
              <a:t>Спасибо </a:t>
            </a:r>
            <a:r>
              <a:rPr lang="ru-RU" sz="3600" b="1" dirty="0"/>
              <a:t>за внимание!</a:t>
            </a:r>
          </a:p>
          <a:p>
            <a:pPr marL="0" indent="0" algn="ctr">
              <a:buNone/>
            </a:pPr>
            <a:endParaRPr lang="ru-RU" sz="3600" dirty="0" smtClean="0"/>
          </a:p>
          <a:p>
            <a:pPr algn="ctr"/>
            <a:endParaRPr lang="ru-RU" sz="3600" dirty="0"/>
          </a:p>
          <a:p>
            <a:pPr algn="ctr"/>
            <a:endParaRPr lang="ru-RU" sz="1050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047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5000">
              <a:schemeClr val="tx2">
                <a:lumMod val="20000"/>
                <a:lumOff val="80000"/>
              </a:schemeClr>
            </a:gs>
            <a:gs pos="53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9685" y="118118"/>
            <a:ext cx="9602788" cy="1507067"/>
          </a:xfrm>
        </p:spPr>
        <p:txBody>
          <a:bodyPr>
            <a:normAutofit fontScale="90000"/>
          </a:bodyPr>
          <a:lstStyle/>
          <a:p>
            <a:pPr algn="just"/>
            <a:r>
              <a:rPr lang="ru-RU" b="1" dirty="0" smtClean="0">
                <a:solidFill>
                  <a:srgbClr val="0070C0"/>
                </a:solidFill>
              </a:rPr>
              <a:t>Планирование в сфере противодействия коррупции осуществляется в рамках реализации: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5847" y="1959561"/>
            <a:ext cx="11479285" cy="1059572"/>
          </a:xfrm>
          <a:prstGeom prst="roundRect">
            <a:avLst/>
          </a:prstGeom>
          <a:gradFill>
            <a:gsLst>
              <a:gs pos="45000">
                <a:schemeClr val="tx2">
                  <a:lumMod val="20000"/>
                  <a:lumOff val="80000"/>
                </a:schemeClr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b="1" dirty="0">
                <a:solidFill>
                  <a:prstClr val="black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Н</a:t>
            </a:r>
            <a:r>
              <a:rPr lang="ru-RU" altLang="ru-RU" b="1" dirty="0" smtClean="0">
                <a:solidFill>
                  <a:prstClr val="black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ационального </a:t>
            </a:r>
            <a:r>
              <a:rPr lang="ru-RU" altLang="ru-RU" b="1" dirty="0">
                <a:solidFill>
                  <a:prstClr val="black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плана противодействия коррупции </a:t>
            </a:r>
            <a:r>
              <a:rPr lang="ru-RU" altLang="ru-RU" b="1" dirty="0" smtClean="0">
                <a:solidFill>
                  <a:prstClr val="black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на 2021-2024 </a:t>
            </a:r>
            <a:r>
              <a:rPr lang="ru-RU" altLang="ru-RU" b="1" dirty="0">
                <a:solidFill>
                  <a:prstClr val="black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годы, </a:t>
            </a:r>
            <a:r>
              <a:rPr lang="ru-RU" altLang="ru-RU" b="1" dirty="0" smtClean="0">
                <a:solidFill>
                  <a:prstClr val="black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/>
            </a:r>
            <a:br>
              <a:rPr lang="ru-RU" altLang="ru-RU" b="1" dirty="0" smtClean="0">
                <a:solidFill>
                  <a:prstClr val="black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ru-RU" altLang="ru-RU" b="1" dirty="0" smtClean="0">
                <a:solidFill>
                  <a:prstClr val="black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утвержденного Указом </a:t>
            </a:r>
            <a:r>
              <a:rPr lang="ru-RU" altLang="ru-RU" b="1" dirty="0">
                <a:solidFill>
                  <a:prstClr val="black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Президента Российской Федерации от </a:t>
            </a:r>
            <a:r>
              <a:rPr lang="ru-RU" altLang="ru-RU" b="1" dirty="0" smtClean="0">
                <a:solidFill>
                  <a:prstClr val="black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16 августа 2021 </a:t>
            </a:r>
            <a:r>
              <a:rPr lang="ru-RU" altLang="ru-RU" b="1" dirty="0">
                <a:solidFill>
                  <a:prstClr val="black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года № </a:t>
            </a:r>
            <a:r>
              <a:rPr lang="ru-RU" altLang="ru-RU" b="1" dirty="0" smtClean="0">
                <a:solidFill>
                  <a:prstClr val="black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478 </a:t>
            </a:r>
            <a:endParaRPr lang="ru-RU" altLang="ru-RU" b="1" dirty="0">
              <a:solidFill>
                <a:prstClr val="black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45847" y="3694836"/>
            <a:ext cx="11479285" cy="1073670"/>
          </a:xfrm>
          <a:prstGeom prst="roundRect">
            <a:avLst/>
          </a:prstGeom>
          <a:gradFill>
            <a:gsLst>
              <a:gs pos="45000">
                <a:schemeClr val="tx2">
                  <a:lumMod val="20000"/>
                  <a:lumOff val="80000"/>
                </a:schemeClr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b="1" dirty="0">
                <a:solidFill>
                  <a:prstClr val="black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altLang="ru-RU" b="1" dirty="0" smtClean="0">
                <a:solidFill>
                  <a:prstClr val="black"/>
                </a:solidFill>
                <a:latin typeface="+mj-lt"/>
                <a:cs typeface="Times New Roman" pitchFamily="18" charset="0"/>
              </a:rPr>
              <a:t>Плана </a:t>
            </a:r>
            <a:r>
              <a:rPr lang="ru-RU" altLang="ru-RU" b="1" dirty="0">
                <a:solidFill>
                  <a:prstClr val="black"/>
                </a:solidFill>
                <a:latin typeface="+mj-lt"/>
                <a:cs typeface="Times New Roman" pitchFamily="18" charset="0"/>
              </a:rPr>
              <a:t>противодействия коррупции в Иркутской области на 2021 - 2024 годы, </a:t>
            </a:r>
            <a:r>
              <a:rPr lang="ru-RU" altLang="ru-RU" b="1" dirty="0" smtClean="0">
                <a:solidFill>
                  <a:prstClr val="black"/>
                </a:solidFill>
                <a:latin typeface="+mj-lt"/>
                <a:cs typeface="Times New Roman" pitchFamily="18" charset="0"/>
              </a:rPr>
              <a:t>утвержденного </a:t>
            </a:r>
            <a:r>
              <a:rPr lang="ru-RU" altLang="ru-RU" b="1" dirty="0">
                <a:solidFill>
                  <a:prstClr val="black"/>
                </a:solidFill>
                <a:latin typeface="+mj-lt"/>
                <a:cs typeface="Times New Roman" pitchFamily="18" charset="0"/>
              </a:rPr>
              <a:t>указом Губернатора Иркутской области от 19 января 2021 года N 18-уг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5792076" y="3154113"/>
            <a:ext cx="386825" cy="420613"/>
          </a:xfrm>
          <a:prstGeom prst="downArrow">
            <a:avLst/>
          </a:prstGeom>
          <a:gradFill>
            <a:gsLst>
              <a:gs pos="45000">
                <a:schemeClr val="bg2"/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5792076" y="4828561"/>
            <a:ext cx="386825" cy="409703"/>
          </a:xfrm>
          <a:prstGeom prst="downArrow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39362" y="5298320"/>
            <a:ext cx="11479285" cy="1073670"/>
          </a:xfrm>
          <a:prstGeom prst="roundRect">
            <a:avLst/>
          </a:prstGeom>
          <a:gradFill>
            <a:gsLst>
              <a:gs pos="45000">
                <a:schemeClr val="tx2">
                  <a:lumMod val="20000"/>
                  <a:lumOff val="80000"/>
                </a:schemeClr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b="1" dirty="0" smtClean="0">
                <a:solidFill>
                  <a:prstClr val="black"/>
                </a:solidFill>
                <a:latin typeface="+mj-lt"/>
                <a:cs typeface="Times New Roman" pitchFamily="18" charset="0"/>
              </a:rPr>
              <a:t>Плана</a:t>
            </a:r>
            <a:r>
              <a:rPr lang="ru-RU" altLang="ru-RU" b="1" dirty="0">
                <a:solidFill>
                  <a:prstClr val="black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altLang="ru-RU" b="1" dirty="0" smtClean="0">
                <a:solidFill>
                  <a:prstClr val="black"/>
                </a:solidFill>
                <a:latin typeface="+mj-lt"/>
                <a:cs typeface="Times New Roman" pitchFamily="18" charset="0"/>
              </a:rPr>
              <a:t>противодействия коррупции в министерстве здравоохранения Иркутской области </a:t>
            </a:r>
            <a:br>
              <a:rPr lang="ru-RU" altLang="ru-RU" b="1" dirty="0" smtClean="0">
                <a:solidFill>
                  <a:prstClr val="black"/>
                </a:solidFill>
                <a:latin typeface="+mj-lt"/>
                <a:cs typeface="Times New Roman" pitchFamily="18" charset="0"/>
              </a:rPr>
            </a:br>
            <a:r>
              <a:rPr lang="ru-RU" altLang="ru-RU" b="1" dirty="0" smtClean="0">
                <a:solidFill>
                  <a:prstClr val="black"/>
                </a:solidFill>
                <a:latin typeface="+mj-lt"/>
                <a:cs typeface="Times New Roman" pitchFamily="18" charset="0"/>
              </a:rPr>
              <a:t>на 2021-2024 годы, </a:t>
            </a:r>
            <a:r>
              <a:rPr lang="ru-RU" altLang="ru-RU" b="1" dirty="0" smtClean="0">
                <a:solidFill>
                  <a:prstClr val="black"/>
                </a:solidFill>
                <a:latin typeface="+mj-lt"/>
                <a:cs typeface="Times New Roman" pitchFamily="18" charset="0"/>
              </a:rPr>
              <a:t>утвержденного </a:t>
            </a:r>
            <a:r>
              <a:rPr lang="ru-RU" altLang="ru-RU" b="1" dirty="0" smtClean="0">
                <a:solidFill>
                  <a:prstClr val="black"/>
                </a:solidFill>
                <a:latin typeface="+mj-lt"/>
                <a:cs typeface="Times New Roman" pitchFamily="18" charset="0"/>
              </a:rPr>
              <a:t>распоряжением  министерства здравоохранения </a:t>
            </a:r>
            <a:br>
              <a:rPr lang="ru-RU" altLang="ru-RU" b="1" dirty="0" smtClean="0">
                <a:solidFill>
                  <a:prstClr val="black"/>
                </a:solidFill>
                <a:latin typeface="+mj-lt"/>
                <a:cs typeface="Times New Roman" pitchFamily="18" charset="0"/>
              </a:rPr>
            </a:br>
            <a:r>
              <a:rPr lang="ru-RU" altLang="ru-RU" b="1" dirty="0" smtClean="0">
                <a:solidFill>
                  <a:prstClr val="black"/>
                </a:solidFill>
                <a:latin typeface="+mj-lt"/>
                <a:cs typeface="Times New Roman" pitchFamily="18" charset="0"/>
              </a:rPr>
              <a:t>Иркутской области от 14 сентября 2021 года № 1978-мр</a:t>
            </a:r>
            <a:endParaRPr lang="ru-RU" altLang="ru-RU" b="1" dirty="0">
              <a:solidFill>
                <a:prstClr val="black"/>
              </a:solidFill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85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5000">
              <a:schemeClr val="bg2">
                <a:tint val="97000"/>
                <a:hueMod val="92000"/>
                <a:satMod val="169000"/>
                <a:lumMod val="164000"/>
              </a:schemeClr>
            </a:gs>
            <a:gs pos="65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75856" y="668659"/>
            <a:ext cx="10487889" cy="63545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/>
              <a:t>Совершенствование нормативного </a:t>
            </a:r>
            <a:br>
              <a:rPr lang="ru-RU" sz="3100" b="1" dirty="0" smtClean="0"/>
            </a:br>
            <a:r>
              <a:rPr lang="ru-RU" sz="3100" b="1" dirty="0" smtClean="0"/>
              <a:t>правового обеспечения деятельности Министерства по противодействию коррупции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46903" y="1502302"/>
            <a:ext cx="10322088" cy="1107996"/>
          </a:xfrm>
          <a:prstGeom prst="rect">
            <a:avLst/>
          </a:prstGeom>
          <a:gradFill>
            <a:gsLst>
              <a:gs pos="14000">
                <a:srgbClr val="2A87B3"/>
              </a:gs>
              <a:gs pos="80000">
                <a:schemeClr val="bg2">
                  <a:tint val="97000"/>
                  <a:hueMod val="92000"/>
                  <a:satMod val="169000"/>
                  <a:lumMod val="164000"/>
                </a:schemeClr>
              </a:gs>
              <a:gs pos="78000">
                <a:schemeClr val="tx2">
                  <a:lumMod val="40000"/>
                  <a:lumOff val="60000"/>
                </a:schemeClr>
              </a:gs>
              <a:gs pos="87000">
                <a:schemeClr val="bg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  <a:effectLst>
            <a:softEdge rad="25400"/>
          </a:effectLst>
          <a:scene3d>
            <a:camera prst="orthographicFront"/>
            <a:lightRig rig="threePt" dir="t"/>
          </a:scene3d>
          <a:sp3d>
            <a:bevelT/>
            <a:bevelB prst="relaxedInset"/>
          </a:sp3d>
        </p:spPr>
        <p:txBody>
          <a:bodyPr wrap="square">
            <a:spAutoFit/>
          </a:bodyPr>
          <a:lstStyle/>
          <a:p>
            <a:pPr algn="just" defTabSz="457200"/>
            <a:r>
              <a:rPr lang="ru-RU" sz="1200" i="1" dirty="0">
                <a:solidFill>
                  <a:prstClr val="black"/>
                </a:solidFill>
                <a:latin typeface="Segoe UI (Основной текст)"/>
                <a:ea typeface="Liberation Serif" panose="02020603050405020304" pitchFamily="18" charset="0"/>
                <a:cs typeface="Liberation Serif" panose="02020603050405020304" pitchFamily="18" charset="0"/>
              </a:rPr>
              <a:t> </a:t>
            </a:r>
            <a:r>
              <a:rPr lang="ru-RU" sz="1400" i="1" dirty="0" smtClean="0">
                <a:solidFill>
                  <a:prstClr val="black"/>
                </a:solidFill>
                <a:latin typeface="Segoe UI (Основной текст)"/>
                <a:ea typeface="Liberation Serif" panose="02020603050405020304" pitchFamily="18" charset="0"/>
                <a:cs typeface="Liberation Serif" panose="02020603050405020304" pitchFamily="18" charset="0"/>
              </a:rPr>
              <a:t>Проводится систематический анализ нормативных </a:t>
            </a:r>
            <a:r>
              <a:rPr lang="ru-RU" sz="1400" i="1" dirty="0">
                <a:solidFill>
                  <a:prstClr val="black"/>
                </a:solidFill>
                <a:latin typeface="Segoe UI (Основной текст)"/>
                <a:ea typeface="Times New Roman" panose="02020603050405020304" pitchFamily="18" charset="0"/>
              </a:rPr>
              <a:t>правовых актов </a:t>
            </a:r>
            <a:r>
              <a:rPr lang="ru-RU" sz="1400" i="1" dirty="0" smtClean="0">
                <a:solidFill>
                  <a:prstClr val="black"/>
                </a:solidFill>
                <a:latin typeface="Segoe UI (Основной текст)"/>
                <a:ea typeface="Times New Roman" panose="02020603050405020304" pitchFamily="18" charset="0"/>
              </a:rPr>
              <a:t>Министерства, регулирующих вопросы противодействия коррупции на </a:t>
            </a:r>
            <a:r>
              <a:rPr lang="ru-RU" sz="1400" i="1" dirty="0" smtClean="0">
                <a:solidFill>
                  <a:prstClr val="black"/>
                </a:solidFill>
                <a:latin typeface="Segoe UI (Основной текст)"/>
                <a:ea typeface="Times New Roman" panose="02020603050405020304" pitchFamily="18" charset="0"/>
              </a:rPr>
              <a:t>соответствие </a:t>
            </a:r>
            <a:r>
              <a:rPr lang="ru-RU" sz="1400" i="1" dirty="0" smtClean="0">
                <a:solidFill>
                  <a:prstClr val="black"/>
                </a:solidFill>
                <a:latin typeface="Segoe UI (Основной текст)"/>
                <a:ea typeface="Times New Roman" panose="02020603050405020304" pitchFamily="18" charset="0"/>
              </a:rPr>
              <a:t>с законодательству Российской Федерации, Иркутской области;</a:t>
            </a:r>
          </a:p>
          <a:p>
            <a:pPr algn="just" defTabSz="457200"/>
            <a:endParaRPr lang="ru-RU" sz="1400" i="1" dirty="0" smtClean="0">
              <a:solidFill>
                <a:prstClr val="black"/>
              </a:solidFill>
              <a:latin typeface="Segoe UI (Основной текст)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just" defTabSz="457200"/>
            <a:r>
              <a:rPr lang="ru-RU" sz="1400" i="1" dirty="0" smtClean="0">
                <a:solidFill>
                  <a:prstClr val="black"/>
                </a:solidFill>
                <a:latin typeface="Segoe UI (Основной текст)"/>
                <a:ea typeface="Liberation Serif" panose="02020603050405020304" pitchFamily="18" charset="0"/>
                <a:cs typeface="Liberation Serif" panose="02020603050405020304" pitchFamily="18" charset="0"/>
              </a:rPr>
              <a:t>Нормативные правовые акты Министерства приведены </a:t>
            </a:r>
            <a:r>
              <a:rPr lang="ru-RU" sz="1400" i="1" dirty="0">
                <a:solidFill>
                  <a:prstClr val="black"/>
                </a:solidFill>
                <a:latin typeface="Segoe UI (Основной текст)"/>
                <a:ea typeface="Liberation Serif" panose="02020603050405020304" pitchFamily="18" charset="0"/>
                <a:cs typeface="Liberation Serif" panose="02020603050405020304" pitchFamily="18" charset="0"/>
              </a:rPr>
              <a:t>в соответствие с </a:t>
            </a:r>
            <a:r>
              <a:rPr lang="ru-RU" sz="1400" i="1" dirty="0" smtClean="0">
                <a:solidFill>
                  <a:prstClr val="black"/>
                </a:solidFill>
                <a:latin typeface="Segoe UI (Основной текст)"/>
                <a:ea typeface="Liberation Serif" panose="02020603050405020304" pitchFamily="18" charset="0"/>
                <a:cs typeface="Liberation Serif" panose="02020603050405020304" pitchFamily="18" charset="0"/>
              </a:rPr>
              <a:t>законодательством;</a:t>
            </a:r>
          </a:p>
          <a:p>
            <a:pPr algn="just" defTabSz="457200"/>
            <a:endParaRPr lang="ru-RU" sz="1000" b="1" dirty="0" smtClean="0">
              <a:solidFill>
                <a:prstClr val="black"/>
              </a:solidFill>
              <a:latin typeface="Segoe UI (Основной текст)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18" name="Стрелка вправо 17"/>
          <p:cNvSpPr/>
          <p:nvPr/>
        </p:nvSpPr>
        <p:spPr>
          <a:xfrm>
            <a:off x="630467" y="1617587"/>
            <a:ext cx="716436" cy="249931"/>
          </a:xfrm>
          <a:prstGeom prst="rightArrow">
            <a:avLst/>
          </a:prstGeom>
          <a:gradFill>
            <a:gsLst>
              <a:gs pos="100000">
                <a:schemeClr val="tx2">
                  <a:lumMod val="20000"/>
                  <a:lumOff val="80000"/>
                </a:schemeClr>
              </a:gs>
              <a:gs pos="57000">
                <a:schemeClr val="tx2">
                  <a:lumMod val="20000"/>
                  <a:lumOff val="80000"/>
                </a:schemeClr>
              </a:gs>
              <a:gs pos="95000">
                <a:schemeClr val="bg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26AFC3"/>
              </a:solidFill>
            </a:endParaRPr>
          </a:p>
        </p:txBody>
      </p:sp>
      <p:sp>
        <p:nvSpPr>
          <p:cNvPr id="19" name="Стрелка вправо 18"/>
          <p:cNvSpPr/>
          <p:nvPr/>
        </p:nvSpPr>
        <p:spPr>
          <a:xfrm>
            <a:off x="605936" y="2180991"/>
            <a:ext cx="716436" cy="245096"/>
          </a:xfrm>
          <a:prstGeom prst="rightArrow">
            <a:avLst/>
          </a:prstGeom>
          <a:gradFill>
            <a:gsLst>
              <a:gs pos="100000">
                <a:schemeClr val="tx2">
                  <a:lumMod val="20000"/>
                  <a:lumOff val="80000"/>
                </a:schemeClr>
              </a:gs>
              <a:gs pos="57000">
                <a:schemeClr val="tx2">
                  <a:lumMod val="20000"/>
                  <a:lumOff val="80000"/>
                </a:schemeClr>
              </a:gs>
              <a:gs pos="95000">
                <a:schemeClr val="bg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234661" y="2507414"/>
            <a:ext cx="11722677" cy="4001095"/>
          </a:xfrm>
          <a:prstGeom prst="rect">
            <a:avLst/>
          </a:prstGeom>
          <a:gradFill>
            <a:gsLst>
              <a:gs pos="100000">
                <a:schemeClr val="tx2">
                  <a:lumMod val="20000"/>
                  <a:lumOff val="80000"/>
                </a:schemeClr>
              </a:gs>
              <a:gs pos="56000">
                <a:schemeClr val="tx2">
                  <a:lumMod val="20000"/>
                  <a:lumOff val="80000"/>
                </a:schemeClr>
              </a:gs>
              <a:gs pos="89000">
                <a:schemeClr val="bg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  <a:effectLst>
            <a:softEdge rad="50800"/>
          </a:effectLst>
        </p:spPr>
        <p:txBody>
          <a:bodyPr wrap="square">
            <a:spAutoFit/>
          </a:bodyPr>
          <a:lstStyle/>
          <a:p>
            <a:pPr lvl="0" algn="just"/>
            <a:r>
              <a:rPr lang="ru-RU" sz="1600" b="1" dirty="0" smtClean="0">
                <a:solidFill>
                  <a:prstClr val="black"/>
                </a:solidFill>
              </a:rPr>
              <a:t>АКТУАЛИЗИРОВАНЫ В 2023 ГОДУ: 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Перечень 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</a:rPr>
              <a:t>должностей, при замещении которых государственные гражданские служащие министерства  обязаны представлять сведения о доходах, расходах, об имуществе и обязательствах имущественного характера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;</a:t>
            </a:r>
            <a:endParaRPr lang="ru-RU" sz="1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</a:rPr>
              <a:t>Перечень должностей государственной гражданской службы в министерстве, в случае замещения которых гражданин в течение двух лет после увольнения с государственной гражданской службы имеет право замещать на условиях трудового договора должности в организации и (или) выполнять в данной организации работы (оказывать данной организации услуги) в течение месяца стоимостью более ста тысяч рублей на условиях гражданско-правового договора, с согласия соответствующей комиссии по соблюдению требований к служебному поведению и урегулированию конфликта интересов;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</a:rPr>
              <a:t>Перечень должностей государственной гражданской службы в министерстве здравоохранения Иркутской области, в случае замещения которых гражданин в течение двух лет после увольнения с государственной гражданской службы обязан при заключении трудовых договоров и (или) гражданско-правовых договоров сообщать представителю нанимателя (работодателю) сведения о последнем месте своей службы (работы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);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Положение 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</a:rPr>
              <a:t>об уведомлении министра здравоохранения Иркутской области о фактах обращения в целях склонения государственного гражданского служащего министерства здравоохранения Иркутской области к совершению коррупционных 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правонарушений;</a:t>
            </a:r>
            <a:endParaRPr lang="ru-RU" sz="1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</a:rPr>
              <a:t>Положение о комиссии по соблюдению требований к служебному поведению государственных гражданских служащих министерства здравоохранения Иркутской области и урегулированию конфликта интересов</a:t>
            </a:r>
            <a:endParaRPr lang="ru-RU" sz="1400" b="1" dirty="0">
              <a:solidFill>
                <a:schemeClr val="accent1">
                  <a:lumMod val="75000"/>
                </a:schemeClr>
              </a:solidFill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44640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46000">
              <a:schemeClr val="bg2">
                <a:tint val="97000"/>
                <a:hueMod val="92000"/>
                <a:satMod val="169000"/>
                <a:lumMod val="164000"/>
              </a:schemeClr>
            </a:gs>
            <a:gs pos="28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84212" y="-118056"/>
            <a:ext cx="10434060" cy="1589809"/>
          </a:xfrm>
        </p:spPr>
        <p:txBody>
          <a:bodyPr>
            <a:normAutofit/>
          </a:bodyPr>
          <a:lstStyle/>
          <a:p>
            <a:pPr algn="ctr"/>
            <a:r>
              <a:rPr lang="en-US" sz="3100" b="1" dirty="0" smtClean="0"/>
              <a:t>          </a:t>
            </a:r>
            <a:r>
              <a:rPr lang="ru-RU" sz="2800" b="1" dirty="0" smtClean="0"/>
              <a:t>Совершенствование нормативного </a:t>
            </a:r>
            <a:br>
              <a:rPr lang="ru-RU" sz="2800" b="1" dirty="0" smtClean="0"/>
            </a:br>
            <a:r>
              <a:rPr lang="en-US" sz="2800" b="1" dirty="0" smtClean="0"/>
              <a:t>          </a:t>
            </a:r>
            <a:r>
              <a:rPr lang="ru-RU" sz="2800" b="1" dirty="0" smtClean="0"/>
              <a:t>правового обеспечения деятельности </a:t>
            </a:r>
            <a:r>
              <a:rPr lang="en-US" sz="2800" b="1" dirty="0" smtClean="0"/>
              <a:t>      </a:t>
            </a:r>
            <a:r>
              <a:rPr lang="ru-RU" sz="2800" b="1" dirty="0" smtClean="0"/>
              <a:t>Министерства по противодействию коррупции </a:t>
            </a:r>
            <a:r>
              <a:rPr lang="en-US" sz="2800" b="1" dirty="0" smtClean="0"/>
              <a:t>  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476686" y="1626993"/>
            <a:ext cx="868208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457200"/>
            <a:r>
              <a:rPr lang="ru-RU" sz="1200" i="1" dirty="0">
                <a:solidFill>
                  <a:prstClr val="black"/>
                </a:solidFill>
                <a:latin typeface="Segoe UI (Основной текст)"/>
                <a:ea typeface="Liberation Serif" panose="02020603050405020304" pitchFamily="18" charset="0"/>
                <a:cs typeface="Liberation Serif" panose="02020603050405020304" pitchFamily="18" charset="0"/>
              </a:rPr>
              <a:t> </a:t>
            </a:r>
            <a:endParaRPr lang="ru-RU" sz="1000" b="1" dirty="0" smtClean="0">
              <a:solidFill>
                <a:prstClr val="black"/>
              </a:solidFill>
              <a:latin typeface="Segoe UI (Основной текст)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65414" y="1765492"/>
            <a:ext cx="11461172" cy="523220"/>
          </a:xfrm>
          <a:prstGeom prst="rect">
            <a:avLst/>
          </a:prstGeom>
          <a:gradFill>
            <a:gsLst>
              <a:gs pos="61000">
                <a:schemeClr val="tx2">
                  <a:lumMod val="20000"/>
                  <a:lumOff val="80000"/>
                </a:schemeClr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</p:spPr>
        <p:txBody>
          <a:bodyPr wrap="square">
            <a:spAutoFit/>
          </a:bodyPr>
          <a:lstStyle/>
          <a:p>
            <a:pPr lvl="0" algn="just"/>
            <a:r>
              <a:rPr lang="ru-RU" sz="1600" b="1" i="1" dirty="0" smtClean="0">
                <a:solidFill>
                  <a:schemeClr val="bg1"/>
                </a:solidFill>
              </a:rPr>
              <a:t>УТВЕРЖДЕНЫ</a:t>
            </a:r>
            <a:r>
              <a:rPr lang="ru-RU" sz="1600" b="1" dirty="0" smtClean="0">
                <a:solidFill>
                  <a:schemeClr val="bg1"/>
                </a:solidFill>
              </a:rPr>
              <a:t> В 2024 ГОДУ: </a:t>
            </a:r>
          </a:p>
          <a:p>
            <a:pPr lvl="0" algn="just"/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65414" y="2952126"/>
            <a:ext cx="1161425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rgbClr val="FF0000"/>
                </a:solidFill>
              </a:rPr>
              <a:t>Карта </a:t>
            </a:r>
            <a:r>
              <a:rPr lang="ru-RU" sz="2000" b="1" dirty="0" smtClean="0">
                <a:solidFill>
                  <a:srgbClr val="FF0000"/>
                </a:solidFill>
              </a:rPr>
              <a:t>коррупционных </a:t>
            </a:r>
            <a:r>
              <a:rPr lang="ru-RU" sz="2000" b="1" dirty="0">
                <a:solidFill>
                  <a:srgbClr val="FF0000"/>
                </a:solidFill>
              </a:rPr>
              <a:t>рисков и мер по их минимизации в министерстве здравоохранения Иркутской области </a:t>
            </a:r>
            <a:r>
              <a:rPr lang="ru-RU" sz="2000" b="1" dirty="0" smtClean="0">
                <a:solidFill>
                  <a:srgbClr val="FF0000"/>
                </a:solidFill>
              </a:rPr>
              <a:t>(Протокол заседания </a:t>
            </a:r>
            <a:r>
              <a:rPr lang="ru-RU" sz="2000" b="1" dirty="0">
                <a:solidFill>
                  <a:srgbClr val="FF0000"/>
                </a:solidFill>
              </a:rPr>
              <a:t>комиссии по соблюдению </a:t>
            </a:r>
            <a:r>
              <a:rPr lang="ru-RU" sz="2000" b="1" dirty="0" smtClean="0">
                <a:solidFill>
                  <a:srgbClr val="FF0000"/>
                </a:solidFill>
              </a:rPr>
              <a:t>требований </a:t>
            </a:r>
            <a:r>
              <a:rPr lang="ru-RU" sz="2000" b="1" dirty="0">
                <a:solidFill>
                  <a:srgbClr val="FF0000"/>
                </a:solidFill>
              </a:rPr>
              <a:t>к служебному поведению </a:t>
            </a:r>
            <a:r>
              <a:rPr lang="ru-RU" sz="2000" b="1" dirty="0" smtClean="0">
                <a:solidFill>
                  <a:srgbClr val="FF0000"/>
                </a:solidFill>
              </a:rPr>
              <a:t>государственных </a:t>
            </a:r>
            <a:r>
              <a:rPr lang="ru-RU" sz="2000" b="1" dirty="0">
                <a:solidFill>
                  <a:srgbClr val="FF0000"/>
                </a:solidFill>
              </a:rPr>
              <a:t>гражданских служащих </a:t>
            </a:r>
            <a:r>
              <a:rPr lang="ru-RU" sz="2000" b="1" dirty="0" smtClean="0">
                <a:solidFill>
                  <a:srgbClr val="FF0000"/>
                </a:solidFill>
              </a:rPr>
              <a:t>министерства </a:t>
            </a:r>
            <a:r>
              <a:rPr lang="ru-RU" sz="2000" b="1" dirty="0">
                <a:solidFill>
                  <a:srgbClr val="FF0000"/>
                </a:solidFill>
              </a:rPr>
              <a:t>здравоохранения Иркутской </a:t>
            </a:r>
            <a:r>
              <a:rPr lang="ru-RU" sz="2000" b="1" dirty="0" smtClean="0">
                <a:solidFill>
                  <a:srgbClr val="FF0000"/>
                </a:solidFill>
              </a:rPr>
              <a:t>области </a:t>
            </a:r>
            <a:r>
              <a:rPr lang="ru-RU" sz="2000" b="1" dirty="0">
                <a:solidFill>
                  <a:srgbClr val="FF0000"/>
                </a:solidFill>
              </a:rPr>
              <a:t>и урегулированию конфликта </a:t>
            </a:r>
            <a:r>
              <a:rPr lang="ru-RU" sz="2000" b="1" dirty="0" smtClean="0">
                <a:solidFill>
                  <a:srgbClr val="FF0000"/>
                </a:solidFill>
              </a:rPr>
              <a:t>интересов № </a:t>
            </a:r>
            <a:r>
              <a:rPr lang="ru-RU" sz="2000" b="1" dirty="0">
                <a:solidFill>
                  <a:srgbClr val="FF0000"/>
                </a:solidFill>
              </a:rPr>
              <a:t>3 от 22.07.2024 года</a:t>
            </a:r>
            <a:r>
              <a:rPr lang="ru-RU" sz="2000" b="1" dirty="0" smtClean="0">
                <a:solidFill>
                  <a:srgbClr val="FF0000"/>
                </a:solidFill>
              </a:rPr>
              <a:t>);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2000" b="1" dirty="0">
              <a:solidFill>
                <a:srgbClr val="FF000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rgbClr val="FF0000"/>
                </a:solidFill>
              </a:rPr>
              <a:t>Карта коррупционных </a:t>
            </a:r>
            <a:r>
              <a:rPr lang="ru-RU" sz="2000" b="1" dirty="0" smtClean="0">
                <a:solidFill>
                  <a:srgbClr val="FF0000"/>
                </a:solidFill>
              </a:rPr>
              <a:t>рисков, возникающих при осуществлении министерством здравоохранения Иркутской области закупок товаров, работ, услуг для обеспечения государственных нужд (утверждена министром здравоохранения Иркутской области </a:t>
            </a:r>
            <a:r>
              <a:rPr lang="ru-RU" sz="2000" b="1" dirty="0" err="1" smtClean="0">
                <a:solidFill>
                  <a:srgbClr val="FF0000"/>
                </a:solidFill>
              </a:rPr>
              <a:t>Модестовым</a:t>
            </a:r>
            <a:r>
              <a:rPr lang="ru-RU" sz="2000" b="1" dirty="0" smtClean="0">
                <a:solidFill>
                  <a:srgbClr val="FF0000"/>
                </a:solidFill>
              </a:rPr>
              <a:t> А.А. 02.08.2024)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17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0000">
              <a:schemeClr val="tx2">
                <a:lumMod val="40000"/>
                <a:lumOff val="60000"/>
              </a:schemeClr>
            </a:gs>
            <a:gs pos="33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749877" y="246331"/>
            <a:ext cx="10692246" cy="1938992"/>
          </a:xfrm>
          <a:prstGeom prst="rect">
            <a:avLst/>
          </a:prstGeom>
          <a:noFill/>
          <a:effectLst>
            <a:softEdge rad="127000"/>
          </a:effectLst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Проведение независимой антикоррупционной экспертизы нормативных правовых актов исполнительных органов государственной власти Иркутской области и их проектов, муниципальных нормативных правовых актов и их </a:t>
            </a:r>
            <a:r>
              <a:rPr lang="ru-RU" sz="2400" b="1" dirty="0" smtClean="0"/>
              <a:t>проектов </a:t>
            </a:r>
          </a:p>
          <a:p>
            <a:pPr algn="ctr"/>
            <a:r>
              <a:rPr lang="ru-RU" sz="2400" b="1" dirty="0" smtClean="0"/>
              <a:t>2023 год</a:t>
            </a:r>
            <a:endParaRPr lang="ru-RU" sz="2400" b="1" dirty="0"/>
          </a:p>
        </p:txBody>
      </p:sp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2437407937"/>
              </p:ext>
            </p:extLst>
          </p:nvPr>
        </p:nvGraphicFramePr>
        <p:xfrm>
          <a:off x="311727" y="2049703"/>
          <a:ext cx="5486400" cy="4628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5656118" y="2672973"/>
            <a:ext cx="6096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2000" b="1" dirty="0">
                <a:solidFill>
                  <a:schemeClr val="bg1"/>
                </a:solidFill>
              </a:rPr>
              <a:t>Количество </a:t>
            </a:r>
            <a:r>
              <a:rPr lang="ru-RU" sz="2000" b="1" dirty="0" err="1">
                <a:solidFill>
                  <a:schemeClr val="bg1"/>
                </a:solidFill>
              </a:rPr>
              <a:t>коррупциогенных</a:t>
            </a:r>
            <a:r>
              <a:rPr lang="ru-RU" sz="2000" b="1" dirty="0">
                <a:solidFill>
                  <a:schemeClr val="bg1"/>
                </a:solidFill>
              </a:rPr>
              <a:t> факторов, выявленных в проектах нормативных правовых актов, а также количество исключенных из них </a:t>
            </a:r>
            <a:r>
              <a:rPr lang="ru-RU" sz="2000" b="1" dirty="0" err="1">
                <a:solidFill>
                  <a:schemeClr val="bg1"/>
                </a:solidFill>
              </a:rPr>
              <a:t>коррупциогенных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smtClean="0">
                <a:solidFill>
                  <a:schemeClr val="bg1"/>
                </a:solidFill>
              </a:rPr>
              <a:t>факторов -0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727122" y="4496573"/>
            <a:ext cx="602499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bg1"/>
                </a:solidFill>
              </a:rPr>
              <a:t>Количество требований об устранении выявленных </a:t>
            </a:r>
            <a:r>
              <a:rPr lang="ru-RU" sz="2000" b="1" dirty="0" err="1">
                <a:solidFill>
                  <a:schemeClr val="bg1"/>
                </a:solidFill>
              </a:rPr>
              <a:t>коррупциогенных</a:t>
            </a:r>
            <a:r>
              <a:rPr lang="ru-RU" sz="2000" b="1" dirty="0">
                <a:solidFill>
                  <a:schemeClr val="bg1"/>
                </a:solidFill>
              </a:rPr>
              <a:t> факторов в:</a:t>
            </a:r>
          </a:p>
          <a:p>
            <a:pPr algn="just"/>
            <a:r>
              <a:rPr lang="ru-RU" sz="2000" b="1" dirty="0">
                <a:solidFill>
                  <a:schemeClr val="bg1"/>
                </a:solidFill>
              </a:rPr>
              <a:t>(сведения, представленные прокуратурой Иркутской области</a:t>
            </a:r>
            <a:r>
              <a:rPr lang="ru-RU" sz="2000" b="1" dirty="0" smtClean="0">
                <a:solidFill>
                  <a:schemeClr val="bg1"/>
                </a:solidFill>
              </a:rPr>
              <a:t>) - 0</a:t>
            </a:r>
            <a:endParaRPr lang="ru-RU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5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7000">
              <a:schemeClr val="tx2">
                <a:lumMod val="20000"/>
                <a:lumOff val="8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39364" y="69685"/>
            <a:ext cx="1152836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2">
                    <a:lumMod val="75000"/>
                  </a:schemeClr>
                </a:solidFill>
              </a:rPr>
              <a:t>Совершенствование работы в сфере профилактики коррупционных и иных правонарушений</a:t>
            </a:r>
            <a:endParaRPr lang="ru-RU" sz="2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6243" y="1273850"/>
            <a:ext cx="11735755" cy="1323439"/>
          </a:xfrm>
          <a:prstGeom prst="rect">
            <a:avLst/>
          </a:prstGeom>
          <a:gradFill>
            <a:gsLst>
              <a:gs pos="99000">
                <a:schemeClr val="tx2">
                  <a:lumMod val="20000"/>
                  <a:lumOff val="80000"/>
                </a:schemeClr>
              </a:gs>
              <a:gs pos="82000">
                <a:schemeClr val="bg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Соблюдение гражданскими служащими </a:t>
            </a:r>
            <a:r>
              <a:rPr lang="ru-RU" sz="2000" b="1" dirty="0" smtClean="0"/>
              <a:t>министерства </a:t>
            </a:r>
            <a:r>
              <a:rPr lang="ru-RU" sz="2000" b="1" dirty="0" smtClean="0"/>
              <a:t>здравоохранения Иркутской области, руководителями подведомственных организаций обязанности представлять сведения о доходах, расходах, об имуществе и обязательствах имущественного характера (далее – сведения о доходах)</a:t>
            </a:r>
            <a:endParaRPr lang="ru-RU" sz="2000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26243" y="2716835"/>
            <a:ext cx="11651530" cy="1236928"/>
          </a:xfrm>
          <a:prstGeom prst="roundRect">
            <a:avLst/>
          </a:prstGeom>
          <a:gradFill>
            <a:gsLst>
              <a:gs pos="48000">
                <a:schemeClr val="tx2">
                  <a:lumMod val="20000"/>
                  <a:lumOff val="80000"/>
                </a:schemeClr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600" b="1" dirty="0" smtClean="0">
                <a:solidFill>
                  <a:schemeClr val="bg1"/>
                </a:solidFill>
                <a:latin typeface="Segoe UI (Основной текст)"/>
                <a:cs typeface="Times New Roman" pitchFamily="18" charset="0"/>
              </a:rPr>
              <a:t>Сведения о доходах обязаны представлять государственные гражданские служащие, замещающие должности, включенные в Перечень </a:t>
            </a:r>
            <a:r>
              <a:rPr lang="ru-RU" altLang="ru-RU" sz="1600" b="1" dirty="0">
                <a:solidFill>
                  <a:schemeClr val="bg1"/>
                </a:solidFill>
                <a:latin typeface="Segoe UI (Основной текст)"/>
                <a:cs typeface="Times New Roman" pitchFamily="18" charset="0"/>
              </a:rPr>
              <a:t>должностей государственной гражданской службы </a:t>
            </a:r>
            <a:r>
              <a:rPr lang="ru-RU" altLang="ru-RU" sz="1600" b="1" dirty="0" smtClean="0">
                <a:solidFill>
                  <a:schemeClr val="bg1"/>
                </a:solidFill>
                <a:latin typeface="Segoe UI (Основной текст)"/>
                <a:cs typeface="Times New Roman" pitchFamily="18" charset="0"/>
              </a:rPr>
              <a:t>в Министерстве, </a:t>
            </a:r>
            <a:r>
              <a:rPr lang="ru-RU" altLang="ru-RU" sz="1600" b="1" dirty="0">
                <a:solidFill>
                  <a:schemeClr val="bg1"/>
                </a:solidFill>
                <a:latin typeface="Segoe UI (Основной текст)"/>
                <a:cs typeface="Times New Roman" pitchFamily="18" charset="0"/>
              </a:rPr>
              <a:t>замещение которых связанно с коррупционными </a:t>
            </a:r>
            <a:r>
              <a:rPr lang="ru-RU" altLang="ru-RU" sz="1600" b="1" dirty="0" smtClean="0">
                <a:solidFill>
                  <a:schemeClr val="bg1"/>
                </a:solidFill>
                <a:latin typeface="Segoe UI (Основной текст)"/>
                <a:cs typeface="Times New Roman" pitchFamily="18" charset="0"/>
              </a:rPr>
              <a:t>рисками, а также руководители подведомственных организаций</a:t>
            </a:r>
            <a:endParaRPr lang="ru-RU" altLang="ru-RU" sz="1600" b="1" dirty="0">
              <a:solidFill>
                <a:schemeClr val="bg1"/>
              </a:solidFill>
              <a:latin typeface="Segoe UI (Основной текст)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77781" y="4060246"/>
            <a:ext cx="11651530" cy="976406"/>
          </a:xfrm>
          <a:prstGeom prst="roundRect">
            <a:avLst/>
          </a:prstGeom>
          <a:gradFill>
            <a:gsLst>
              <a:gs pos="60000">
                <a:schemeClr val="tx2">
                  <a:lumMod val="20000"/>
                  <a:lumOff val="80000"/>
                </a:schemeClr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600" b="1" dirty="0" smtClean="0">
                <a:solidFill>
                  <a:schemeClr val="bg1"/>
                </a:solidFill>
                <a:latin typeface="Segoe UI (Основной текст)"/>
                <a:cs typeface="Times New Roman" pitchFamily="18" charset="0"/>
              </a:rPr>
              <a:t>Сведения о доходах за отчетный 2023 год представлены 137 государственными служащими Министерства, обязанными представлять такие сведения (100%), а также 105 руководителями подведомственных организаций (99,1%) с использованием программы «Справки БК»</a:t>
            </a:r>
            <a:endParaRPr lang="ru-RU" altLang="ru-RU" sz="1600" b="1" dirty="0">
              <a:solidFill>
                <a:schemeClr val="bg1"/>
              </a:solidFill>
              <a:latin typeface="Segoe UI (Основной текст)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26243" y="5143135"/>
            <a:ext cx="11651530" cy="1272668"/>
          </a:xfrm>
          <a:prstGeom prst="roundRect">
            <a:avLst/>
          </a:prstGeom>
          <a:gradFill>
            <a:gsLst>
              <a:gs pos="40000">
                <a:schemeClr val="tx2">
                  <a:lumMod val="20000"/>
                  <a:lumOff val="80000"/>
                </a:schemeClr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600" b="1" dirty="0" smtClean="0">
                <a:solidFill>
                  <a:schemeClr val="bg1"/>
                </a:solidFill>
                <a:latin typeface="Segoe UI (Основной текст)"/>
                <a:cs typeface="Times New Roman" pitchFamily="18" charset="0"/>
              </a:rPr>
              <a:t>В </a:t>
            </a:r>
            <a:r>
              <a:rPr lang="ru-RU" altLang="ru-RU" sz="1600" b="1" dirty="0">
                <a:solidFill>
                  <a:schemeClr val="bg1"/>
                </a:solidFill>
                <a:latin typeface="Segoe UI (Основной текст)"/>
                <a:cs typeface="Times New Roman" pitchFamily="18" charset="0"/>
              </a:rPr>
              <a:t>соответствии с подпунктом «ж» пункта 1 Указа Президента </a:t>
            </a:r>
            <a:r>
              <a:rPr lang="ru-RU" altLang="ru-RU" sz="1600" b="1" dirty="0" smtClean="0">
                <a:solidFill>
                  <a:schemeClr val="bg1"/>
                </a:solidFill>
                <a:latin typeface="Segoe UI (Основной текст)"/>
                <a:cs typeface="Times New Roman" pitchFamily="18" charset="0"/>
              </a:rPr>
              <a:t>Российской Федерации </a:t>
            </a:r>
            <a:r>
              <a:rPr lang="ru-RU" altLang="ru-RU" sz="1600" b="1" dirty="0">
                <a:solidFill>
                  <a:schemeClr val="bg1"/>
                </a:solidFill>
                <a:latin typeface="Segoe UI (Основной текст)"/>
                <a:cs typeface="Times New Roman" pitchFamily="18" charset="0"/>
              </a:rPr>
              <a:t>от 29.12.2022 № 968, инструктивно-методическими материалами Минтруда России от 21.03.2023 № 28-6/10/П-2161 размещение сведений о доходах </a:t>
            </a:r>
            <a:r>
              <a:rPr lang="ru-RU" altLang="ru-RU" sz="1600" b="1" dirty="0" smtClean="0">
                <a:solidFill>
                  <a:schemeClr val="bg1"/>
                </a:solidFill>
                <a:latin typeface="Segoe UI (Основной текст)"/>
                <a:cs typeface="Times New Roman" pitchFamily="18" charset="0"/>
              </a:rPr>
              <a:t>государственных служащих Министерства на сайте в разделе «Противодействие коррупции» не осуществлялось</a:t>
            </a:r>
            <a:endParaRPr lang="ru-RU" altLang="ru-RU" sz="1600" b="1" dirty="0">
              <a:solidFill>
                <a:schemeClr val="bg1"/>
              </a:solidFill>
              <a:latin typeface="Segoe UI (Основной текст)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75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1000">
              <a:schemeClr val="tx2">
                <a:lumMod val="40000"/>
                <a:lumOff val="60000"/>
              </a:schemeClr>
            </a:gs>
            <a:gs pos="95000">
              <a:schemeClr val="bg2">
                <a:shade val="96000"/>
                <a:satMod val="120000"/>
                <a:lumMod val="9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39364" y="69685"/>
            <a:ext cx="1162057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Деятельность комиссии Министерства по соблюдению требований к служебному поведению государственных гражданских служащих и урегулирования конфликта интересов </a:t>
            </a:r>
            <a:endParaRPr lang="ru-RU" sz="24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39361" y="1264419"/>
            <a:ext cx="11735755" cy="738664"/>
          </a:xfrm>
          <a:prstGeom prst="rect">
            <a:avLst/>
          </a:prstGeom>
          <a:gradFill>
            <a:gsLst>
              <a:gs pos="70000">
                <a:schemeClr val="tx2">
                  <a:lumMod val="40000"/>
                  <a:lumOff val="60000"/>
                </a:schemeClr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lin ang="16200000" scaled="1"/>
          </a:gradFill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Положение 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о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комиссии 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по соблюдению требований к служебному поведению государственных гражданских служащих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и 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урегулированию конфликта интересов в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Министерстве размещено на официальном сайте Министерства в разделе «Противодействие коррупции»</a:t>
            </a:r>
            <a:endParaRPr lang="ru-RU" sz="1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70477" y="2095416"/>
            <a:ext cx="7473521" cy="36933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В 2023 году и первом полугодии 2024 проведено 4 заседание: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431627"/>
              </p:ext>
            </p:extLst>
          </p:nvPr>
        </p:nvGraphicFramePr>
        <p:xfrm>
          <a:off x="339361" y="2779422"/>
          <a:ext cx="11620574" cy="36279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84756">
                  <a:extLst>
                    <a:ext uri="{9D8B030D-6E8A-4147-A177-3AD203B41FA5}">
                      <a16:colId xmlns:a16="http://schemas.microsoft.com/office/drawing/2014/main" val="1856619320"/>
                    </a:ext>
                  </a:extLst>
                </a:gridCol>
                <a:gridCol w="3935818">
                  <a:extLst>
                    <a:ext uri="{9D8B030D-6E8A-4147-A177-3AD203B41FA5}">
                      <a16:colId xmlns:a16="http://schemas.microsoft.com/office/drawing/2014/main" val="250162637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Вопросы рассмотрения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Решение комиссии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7341972"/>
                  </a:ext>
                </a:extLst>
              </a:tr>
              <a:tr h="884762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/>
                        <a:t>О рассмотрении Карты коррупционных рисков и мер по их минимизации в министерстве здравоохранения Иркутской области</a:t>
                      </a:r>
                    </a:p>
                    <a:p>
                      <a:pPr algn="just"/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/>
                        <a:t>Одобрена (протоколы от 26.12.2023, от 22.07.2024 года)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7963775"/>
                  </a:ext>
                </a:extLst>
              </a:tr>
              <a:tr h="588239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/>
                        <a:t>О рассмотрении материалов проверки достоверности и полноты сведений о доходах, об имуществе и обязательствах имущественного характера за 2021,2022 годы, представленных гражданским служащим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/>
                        <a:t>Признать сведения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dirty="0" smtClean="0"/>
                        <a:t>недостоверными</a:t>
                      </a:r>
                      <a:r>
                        <a:rPr lang="ru-RU" sz="1600" baseline="0" dirty="0" smtClean="0"/>
                        <a:t> 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95955"/>
                  </a:ext>
                </a:extLst>
              </a:tr>
              <a:tr h="588239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/>
                        <a:t>О рассмотрении материалов проверки соблюдения гражданским служащим в 2021, 2022, 2023 годах ограничений и запретов, требований о предотвращении или урегулировании конфликта интересов, исполнения ею обязанностей, установленных Федеральным законом от 25 декабря 2008 года № 273-ФЗ «О противодействии коррупции» и другими федеральными законами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Признать</a:t>
                      </a:r>
                      <a:r>
                        <a:rPr lang="ru-RU" sz="1600" baseline="0" dirty="0" smtClean="0"/>
                        <a:t> ограничения и требования не соблюденными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41584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208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1000">
              <a:schemeClr val="tx2">
                <a:lumMod val="40000"/>
                <a:lumOff val="6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66540" y="104350"/>
            <a:ext cx="11852636" cy="1569660"/>
          </a:xfrm>
          <a:prstGeom prst="rect">
            <a:avLst/>
          </a:prstGeom>
          <a:gradFill>
            <a:gsLst>
              <a:gs pos="61000">
                <a:schemeClr val="bg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Соблюдение гражданскими служащими ограничений и запретов, требований о предотвращении или урегулировании конфликта интересов, исполнение обязанностей, установленных в целях противодействия коррупции</a:t>
            </a:r>
            <a:endParaRPr lang="ru-RU" sz="24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66540" y="2447630"/>
            <a:ext cx="241640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Виды обращений (уведомления, ходатайства), направленные гражданскими служащими Министерства представителю нанимателя </a:t>
            </a:r>
            <a:b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в 2023 году</a:t>
            </a: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28039" y="2014315"/>
            <a:ext cx="5618375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уведомление о предстоящем выполнении иной оплачиваемой работы</a:t>
            </a:r>
            <a:endParaRPr lang="ru-RU" sz="1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28038" y="2656786"/>
            <a:ext cx="5618375" cy="73866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уведомление представителя нанимателя о факте обращения в целях склонения к совершению коррупционных правонарушений</a:t>
            </a:r>
            <a:endParaRPr lang="ru-RU" sz="1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63820" y="3566028"/>
            <a:ext cx="5633694" cy="73866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уведомление о возникновении личной заинтересованности при исполнении должностных обязанностей, которая приводит или может привести к конфликту интересов</a:t>
            </a:r>
            <a:endParaRPr lang="ru-RU" sz="1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89156" y="4525801"/>
            <a:ext cx="5600699" cy="116955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уведомление о получении подарка в связи с протокольными мероприятиями, служебными командировками и другими официальными мероприятиями, участие в которых связано с исполнением служебных (должностных) обязанностей</a:t>
            </a:r>
            <a:endParaRPr lang="ru-RU" sz="1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71480" y="5789782"/>
            <a:ext cx="5618375" cy="7386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ходатайство о получении разрешения представителя нанимателя на участие на безвозмездной основе </a:t>
            </a:r>
            <a:b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в управлении некоммерческой организацией</a:t>
            </a:r>
            <a:endParaRPr lang="ru-RU" sz="1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649091" y="2037933"/>
            <a:ext cx="556182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639664" y="2739875"/>
            <a:ext cx="565609" cy="5232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0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578389" y="3673750"/>
            <a:ext cx="565609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0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578389" y="4776187"/>
            <a:ext cx="565609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0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578389" y="5710062"/>
            <a:ext cx="565609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0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285399" y="2294918"/>
            <a:ext cx="2752629" cy="1569660"/>
          </a:xfrm>
          <a:prstGeom prst="rect">
            <a:avLst/>
          </a:prstGeom>
          <a:gradFill>
            <a:gsLst>
              <a:gs pos="18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Возможность возникновения конфликта интересов при выполнении иной оплачиваемой работы не выявлена </a:t>
            </a:r>
            <a:endParaRPr lang="ru-RU" sz="16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219411" y="4355845"/>
            <a:ext cx="2884603" cy="1569660"/>
          </a:xfrm>
          <a:prstGeom prst="rect">
            <a:avLst/>
          </a:prstGeom>
          <a:gradFill>
            <a:gsLst>
              <a:gs pos="49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Нарушения ограничений, запретов, обязанностей </a:t>
            </a:r>
            <a:br>
              <a:rPr lang="ru-RU" sz="1600" b="1" dirty="0" smtClean="0">
                <a:solidFill>
                  <a:srgbClr val="FF0000"/>
                </a:solidFill>
              </a:rPr>
            </a:br>
            <a:r>
              <a:rPr lang="ru-RU" sz="1600" b="1" dirty="0" smtClean="0">
                <a:solidFill>
                  <a:srgbClr val="FF0000"/>
                </a:solidFill>
              </a:rPr>
              <a:t>и требований </a:t>
            </a:r>
            <a:br>
              <a:rPr lang="ru-RU" sz="1600" b="1" dirty="0" smtClean="0">
                <a:solidFill>
                  <a:srgbClr val="FF0000"/>
                </a:solidFill>
              </a:rPr>
            </a:br>
            <a:r>
              <a:rPr lang="ru-RU" sz="1600" b="1" dirty="0" smtClean="0">
                <a:solidFill>
                  <a:srgbClr val="FF0000"/>
                </a:solidFill>
              </a:rPr>
              <a:t>о предотвращении или урегулировании конфликта интересов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</a:rPr>
              <a:t>- 2</a:t>
            </a:r>
            <a:endParaRPr lang="ru-RU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51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41000">
              <a:schemeClr val="bg2">
                <a:lumMod val="40000"/>
                <a:lumOff val="60000"/>
              </a:schemeClr>
            </a:gs>
            <a:gs pos="13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11691" y="143468"/>
            <a:ext cx="11568618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900" b="1" dirty="0" smtClean="0"/>
              <a:t>МОНИТОРИНГ СОБЛЮДЕНИЯ ЛИЦАМИ, ЗАМЕЩАЮЩИМИ ДОЛЖНОСТИ ГОСУДАРСТВЕННОЙ ГРАЖДАНСКОЙ СЛУЖБЫ ИРКУТСКОЙ ОБЛАСТИ, ОГРАНИЧЕНИЙ ПРИ ЗАКЛЮЧЕНИИ ИМИ В ТЕЧЕНИЕ ДВУХ ЛЕТ ПОСЛЕ УВОЛЬНЕНИЯ С ГОСУДАРСТВЕННОЙ СЛУЖБЫ ТРУДОВОГО ИЛИ ГРАЖДАНСКО-ПРАВОВОГО ДОГОВОРА</a:t>
            </a:r>
            <a:endParaRPr lang="ru-RU" sz="19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16816" y="1858534"/>
            <a:ext cx="9502219" cy="707886"/>
          </a:xfrm>
          <a:prstGeom prst="rect">
            <a:avLst/>
          </a:prstGeom>
          <a:gradFill>
            <a:gsLst>
              <a:gs pos="41000">
                <a:schemeClr val="accent1">
                  <a:lumMod val="50000"/>
                </a:schemeClr>
              </a:gs>
              <a:gs pos="5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Количество гражданских служащих Министерства, уволенных с государственной гражданской службы</a:t>
            </a: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6814" y="2846204"/>
            <a:ext cx="9502221" cy="70788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Количество обращений бывших гражданских служащих о даче согласия на замещение должности </a:t>
            </a: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218652" y="1858534"/>
            <a:ext cx="773000" cy="707886"/>
          </a:xfrm>
          <a:prstGeom prst="rect">
            <a:avLst/>
          </a:prstGeom>
          <a:gradFill>
            <a:gsLst>
              <a:gs pos="0">
                <a:srgbClr val="FF0000"/>
              </a:gs>
              <a:gs pos="5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chemeClr val="bg1"/>
                </a:solidFill>
              </a:rPr>
              <a:t>1</a:t>
            </a:r>
            <a:r>
              <a:rPr lang="en-US" sz="4000" dirty="0" smtClean="0">
                <a:solidFill>
                  <a:schemeClr val="bg1"/>
                </a:solidFill>
              </a:rPr>
              <a:t>5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99621" y="5449713"/>
            <a:ext cx="10972800" cy="707886"/>
          </a:xfrm>
          <a:prstGeom prst="rect">
            <a:avLst/>
          </a:prstGeom>
          <a:gradFill>
            <a:gsLst>
              <a:gs pos="18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По результатам мониторинга отсутствуют нарушения требований статьи </a:t>
            </a:r>
            <a:r>
              <a:rPr lang="ru-RU" sz="2000" b="1" dirty="0">
                <a:solidFill>
                  <a:srgbClr val="FF0000"/>
                </a:solidFill>
              </a:rPr>
              <a:t>12 Федерального закона от 25.12.2008 № 273-ФЗ «О противодействии </a:t>
            </a:r>
            <a:r>
              <a:rPr lang="ru-RU" sz="2000" b="1" dirty="0" smtClean="0">
                <a:solidFill>
                  <a:srgbClr val="FF0000"/>
                </a:solidFill>
              </a:rPr>
              <a:t>коррупции»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16813" y="3760433"/>
            <a:ext cx="9502222" cy="132343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Количество уведомлений работодателей о заключении трудового договора с бывшими гражданскими служащими в соответствии с ч. 4 </a:t>
            </a:r>
            <a:b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ст. 12 Федерального закона от 25.12.2008 № 273-ФЗ «О противодействии коррупции»</a:t>
            </a: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218652" y="2840710"/>
            <a:ext cx="773000" cy="707886"/>
          </a:xfrm>
          <a:prstGeom prst="rect">
            <a:avLst/>
          </a:prstGeom>
          <a:gradFill>
            <a:gsLst>
              <a:gs pos="4000">
                <a:schemeClr val="accent1">
                  <a:lumMod val="50000"/>
                </a:schemeClr>
              </a:gs>
              <a:gs pos="5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chemeClr val="bg1"/>
                </a:solidFill>
              </a:rPr>
              <a:t>0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218652" y="4116078"/>
            <a:ext cx="773000" cy="707886"/>
          </a:xfrm>
          <a:prstGeom prst="rect">
            <a:avLst/>
          </a:prstGeom>
          <a:gradFill>
            <a:gsLst>
              <a:gs pos="0">
                <a:srgbClr val="92D050"/>
              </a:gs>
              <a:gs pos="5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chemeClr val="bg1"/>
                </a:solidFill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52065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14477</TotalTime>
  <Words>1217</Words>
  <Application>Microsoft Office PowerPoint</Application>
  <PresentationFormat>Широкоэкранный</PresentationFormat>
  <Paragraphs>117</Paragraphs>
  <Slides>14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7" baseType="lpstr">
      <vt:lpstr>Arial</vt:lpstr>
      <vt:lpstr>Calibri</vt:lpstr>
      <vt:lpstr>Century Gothic</vt:lpstr>
      <vt:lpstr>Liberation Serif</vt:lpstr>
      <vt:lpstr>Segoe UI</vt:lpstr>
      <vt:lpstr>Segoe UI </vt:lpstr>
      <vt:lpstr>Segoe UI (Основной текст)</vt:lpstr>
      <vt:lpstr>Segoe UI Semibold</vt:lpstr>
      <vt:lpstr>Segoe UI Semilight</vt:lpstr>
      <vt:lpstr>Times New Roman</vt:lpstr>
      <vt:lpstr>Wingdings</vt:lpstr>
      <vt:lpstr>Wingdings 3</vt:lpstr>
      <vt:lpstr>Сектор</vt:lpstr>
      <vt:lpstr>Презентация PowerPoint</vt:lpstr>
      <vt:lpstr>Планирование в сфере противодействия коррупции осуществляется в рамках реализации:</vt:lpstr>
      <vt:lpstr>Совершенствование нормативного  правового обеспечения деятельности Министерства по противодействию коррупции  </vt:lpstr>
      <vt:lpstr>          Совершенствование нормативного            правового обеспечения деятельности       Министерства по противодействию коррупции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Кривегина Анастасия Петровна</dc:creator>
  <cp:lastModifiedBy>Ольга А. Солонская</cp:lastModifiedBy>
  <cp:revision>245</cp:revision>
  <cp:lastPrinted>2024-01-09T06:04:38Z</cp:lastPrinted>
  <dcterms:created xsi:type="dcterms:W3CDTF">2018-12-25T07:25:58Z</dcterms:created>
  <dcterms:modified xsi:type="dcterms:W3CDTF">2024-08-07T03:02:29Z</dcterms:modified>
</cp:coreProperties>
</file>