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EFC66B-5068-4C1E-A526-9C33E39F8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F5FD9F-CE8B-457A-B686-C3B8628CC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52E4AE-B50F-44FA-8DE9-05FB7FA7D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BA3297-F618-400F-B18C-0963F62B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3C6D2-F2AE-4149-B947-84D124C85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6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57E3A-409D-483D-BC10-7710A1CD4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A71F27-516D-4EBF-B9F8-BA73160F1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ABC5A5-0C25-415A-9314-310F4BAE5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F35164-8C3E-404B-BBDB-2DB672D70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B97589-E871-413C-9D00-796BD9443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77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66CF14-3051-4D9B-9721-85234BE4C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F57FFC-069E-4732-AF90-BB672BD9F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9C43D5-9B08-4BA0-B904-EC553736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A442F5-7415-4D5B-B959-98DAADD2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1EC6CF-8A30-4418-9979-AD971781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520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3A07E-0AF7-4CE9-BF3C-368703703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83D5BF-0173-4478-8970-C056A1D45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54F76A-3D8E-44B0-BB64-73BA0C43B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4AA76B-FA2B-4DA5-8E92-934B7EC4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DC559A-02A3-4868-93D3-39110D171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60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838E8-181D-426E-AB25-B9610378E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BE2BE6-04D5-4AB8-A63C-02A76294B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A0ECB4-12C5-4D86-B378-DFBC852F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CE0509-8EA4-4823-ADE4-27D6035C8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DB1B60-8689-40AF-962D-1C516332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70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865233-48D4-496F-9ABE-24FCC3DEA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45A99-D923-4A5C-AA35-B1A4CD480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BAB7065-1CF1-4951-AA0C-F6F3730B6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519EFB-D3EA-49D3-AA69-59A450192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97D554-087B-411A-BA97-004C5021B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B353A9-E667-41C8-8DDA-CD8680DB3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54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338F65-E60A-4C94-B103-8E039CC2F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0DF291-8F69-47B1-8DAD-7F56F20BA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E0B6E4-2503-4AE9-AB1A-54ED38813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FD9A4D-BC44-4345-825A-B138374E04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2E14F5F-6B3B-469D-893D-46AC8C6B9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02260F1-1120-402A-9E3D-6F4752CB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B9EFB0-E1DB-4E6E-BEDE-3CC7C6AB5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42E8025-FD1B-40B5-A71A-EE99FAEA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23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C2C523-6724-4F36-9A12-FE73D743C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C3A6E64-E096-4E40-B0A1-8EEB45B97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8FA2EB8-26CD-4329-B17D-5950FCB6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F4FD667-F78D-4FF9-9AD2-085601F4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35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D3BA504-77C1-48C1-9E7C-05330EDD8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FAD6DD4-1422-462F-9F9B-3BE61DBC4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FBF0809-62A6-4217-9EAB-3FA6F1C8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18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9DBE9-2589-4920-9067-73FF4BDF2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13A2F-088F-4DA0-BEC7-E335A5F4A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35AB9A-10C3-4404-B59C-64BECE785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A4A65F8-F7B1-4BF1-A894-9359C38F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E32F3C-1146-40B3-90F0-E088A7793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7C8045-3C61-410F-80A4-A81E1A1A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27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CF465-7ED1-402F-955C-AF99FDA66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9A0BCF9-B62A-482E-B497-B7BDD9F1D8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B9E487-291D-4745-ADE5-93CBFDB59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0A82A9-BEBD-42C7-9820-35DC3E83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6149B1-AF07-4E7E-95D1-489F13029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71FC3B-DBED-4EEE-823D-688326A07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25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88F3EB-4226-45E3-AED6-8A205B8F1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D89573-17F3-40FE-BC19-9ACC6D378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EE6566-36B9-4FB5-BE67-B92478A76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3CCF-58DD-488B-806D-B8D0295BF5E7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A7AAE2-6599-4180-A74F-9F73B45BC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183311-ADD7-478C-B4DD-4F855FE4D8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4ECE0-744B-4CB8-969C-BFC52B45D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6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C170C-E3B9-42C2-87A3-D545E0E64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616"/>
            <a:ext cx="9144000" cy="360726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Памятка для пациентов</a:t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50AD9B-BC30-46AD-BE29-9278DCDDA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63398"/>
            <a:ext cx="2871831" cy="14261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indent="450215" algn="l">
              <a:lnSpc>
                <a:spcPct val="120000"/>
              </a:lnSpc>
              <a:spcBef>
                <a:spcPts val="0"/>
              </a:spcBef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ВАС БЕСПОКОИТ: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повышение температуры тела до 38С (или без повышения температуры)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общая слабость, недомогание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потливость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-мышечная боль и ломота в теле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головная боль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-першение в горле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-кашель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Нарушение вкуса и обоняния</a:t>
            </a:r>
          </a:p>
          <a:p>
            <a:pPr indent="450215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диарея</a:t>
            </a:r>
          </a:p>
          <a:p>
            <a:pPr indent="450215" algn="l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09725C6-2852-408C-9B64-4E6C90E9E6E5}"/>
              </a:ext>
            </a:extLst>
          </p:cNvPr>
          <p:cNvSpPr/>
          <p:nvPr/>
        </p:nvSpPr>
        <p:spPr>
          <a:xfrm>
            <a:off x="6996418" y="412395"/>
            <a:ext cx="3464654" cy="861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оставайтесь дома, предупредите руководство на работе о наличии у вас симптомов вирусной инфекции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изолируйтесь от других членов семьи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позвоните в поликлинику и сообщите о наличии у Вас симптомов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785EB5-41C4-4A68-9E65-9D5D1C8B3E10}"/>
              </a:ext>
            </a:extLst>
          </p:cNvPr>
          <p:cNvSpPr/>
          <p:nvPr/>
        </p:nvSpPr>
        <p:spPr>
          <a:xfrm>
            <a:off x="5612233" y="2912825"/>
            <a:ext cx="4127385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сохранении температуры более 3-5 дней или ее появлении после кратковременной нормализации, появлении/усилении кашля – сообщите об этом участковому врачу, который назначит Вам соответствующее лечение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4F706D5-F244-4313-8767-DE4F2FC4481C}"/>
              </a:ext>
            </a:extLst>
          </p:cNvPr>
          <p:cNvSpPr/>
          <p:nvPr/>
        </p:nvSpPr>
        <p:spPr>
          <a:xfrm>
            <a:off x="1644243" y="2672004"/>
            <a:ext cx="275158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Ведите контроль за следующими показателями: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Частота дыхания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температура тела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частота пульса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Одышка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Появление/усиление кашля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показатель </a:t>
            </a:r>
            <a:r>
              <a:rPr lang="ru-RU" sz="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пульсоксиметрии</a:t>
            </a: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(при наличии)</a:t>
            </a:r>
          </a:p>
          <a:p>
            <a:pPr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Передавайте эти показатели своему участковому врачу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C2DFB53-A7F6-4C77-8259-5E719F8AC589}"/>
              </a:ext>
            </a:extLst>
          </p:cNvPr>
          <p:cNvSpPr/>
          <p:nvPr/>
        </p:nvSpPr>
        <p:spPr>
          <a:xfrm>
            <a:off x="5612234" y="1812022"/>
            <a:ext cx="4202885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обильное питье жидкости (вода, чай, морсы)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парацетамол/ибупрофен для снижения температуры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Ограничьте физическую активность</a:t>
            </a:r>
          </a:p>
          <a:p>
            <a:pPr marL="171450" indent="-171450">
              <a:spcAft>
                <a:spcPts val="0"/>
              </a:spcAft>
              <a:buFontTx/>
              <a:buChar char="-"/>
            </a:pPr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Продолжить базисную терапию по поводу основного заболевания (артериальная гипертензия, сахарный диабет, ишемическая болезнь сердца, хронические обструктивные заболевания легких, бронхиальная астма и другие)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32FA2CA-4DAF-4A71-BCA4-AC488D1EBA37}"/>
              </a:ext>
            </a:extLst>
          </p:cNvPr>
          <p:cNvSpPr/>
          <p:nvPr/>
        </p:nvSpPr>
        <p:spPr>
          <a:xfrm>
            <a:off x="1795244" y="4252129"/>
            <a:ext cx="7231310" cy="861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!!! При повышении частоты дыхания более 24 в минуту и выше, усилении одышки при передвижении по комнате и разговоре, снижении показателя </a:t>
            </a:r>
            <a:r>
              <a:rPr lang="ru-RU" sz="1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пульсоксиметрии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ниже 95% (при наличии), сообщите участковому врачу, сделайте вызов скорой медицинской помощи – Вам будет предложено лечение на дому или госпитализация в круглосуточный стационар в зависимости от тяжести состояния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932AE19-D8DF-49AC-B9BB-96F9840543DE}"/>
              </a:ext>
            </a:extLst>
          </p:cNvPr>
          <p:cNvSpPr/>
          <p:nvPr/>
        </p:nvSpPr>
        <p:spPr>
          <a:xfrm>
            <a:off x="3048000" y="5235222"/>
            <a:ext cx="4602760" cy="14927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КАТЕГОРИЧЕСКИ ЗАПРЕЩЕНО:</a:t>
            </a:r>
          </a:p>
          <a:p>
            <a:pPr marL="171450" indent="-171450" algn="ctr">
              <a:spcAft>
                <a:spcPts val="0"/>
              </a:spcAft>
              <a:buFontTx/>
              <a:buChar char="-"/>
            </a:pPr>
            <a:r>
              <a:rPr lang="ru-RU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Ходить по магазинам, гулять на улице и других общественных местах, принимать гостей</a:t>
            </a:r>
          </a:p>
          <a:p>
            <a:pPr marL="171450" indent="-171450" algn="ctr">
              <a:spcAft>
                <a:spcPts val="0"/>
              </a:spcAft>
              <a:buFontTx/>
              <a:buChar char="-"/>
            </a:pPr>
            <a:r>
              <a:rPr lang="ru-RU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идти в лабораторию для сдачи тестов, анализов крови и прочее – у Вас уже есть клинические проявления и в период пандемии они оцениваются как проявления коронавирусной инфекции, независимо от положительного или отрицательного теста</a:t>
            </a:r>
          </a:p>
          <a:p>
            <a:pPr marL="171450" indent="-171450" algn="ctr">
              <a:spcAft>
                <a:spcPts val="0"/>
              </a:spcAft>
              <a:buFontTx/>
              <a:buChar char="-"/>
            </a:pPr>
            <a:r>
              <a:rPr lang="ru-RU" sz="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идти в медицинские организации для проведения компьютерной томографии – изменения в легких появляются в определенный период болезни, в который Вы можете не попасть, а небольшие изменения не изменяет тактику Вашего лечения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: вправо 12">
            <a:extLst>
              <a:ext uri="{FF2B5EF4-FFF2-40B4-BE49-F238E27FC236}">
                <a16:creationId xmlns:a16="http://schemas.microsoft.com/office/drawing/2014/main" id="{364EB3B4-D79D-4038-AD55-FE3E9A8F237D}"/>
              </a:ext>
            </a:extLst>
          </p:cNvPr>
          <p:cNvSpPr/>
          <p:nvPr/>
        </p:nvSpPr>
        <p:spPr>
          <a:xfrm>
            <a:off x="4697835" y="947956"/>
            <a:ext cx="1895912" cy="326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B58612C9-7BD2-4CC4-9084-7699F0F11689}"/>
              </a:ext>
            </a:extLst>
          </p:cNvPr>
          <p:cNvSpPr/>
          <p:nvPr/>
        </p:nvSpPr>
        <p:spPr>
          <a:xfrm>
            <a:off x="9026554" y="1376767"/>
            <a:ext cx="360727" cy="378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4305EE1C-4C76-4E89-967D-370CC67C1170}"/>
              </a:ext>
            </a:extLst>
          </p:cNvPr>
          <p:cNvSpPr/>
          <p:nvPr/>
        </p:nvSpPr>
        <p:spPr>
          <a:xfrm>
            <a:off x="2759977" y="2321002"/>
            <a:ext cx="399875" cy="3510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лево 15">
            <a:extLst>
              <a:ext uri="{FF2B5EF4-FFF2-40B4-BE49-F238E27FC236}">
                <a16:creationId xmlns:a16="http://schemas.microsoft.com/office/drawing/2014/main" id="{8727C56A-06D6-43F5-A3A4-03FD7ED0AA6F}"/>
              </a:ext>
            </a:extLst>
          </p:cNvPr>
          <p:cNvSpPr/>
          <p:nvPr/>
        </p:nvSpPr>
        <p:spPr>
          <a:xfrm>
            <a:off x="4697835" y="2245145"/>
            <a:ext cx="780176" cy="3607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55AE2A6A-52F7-4D17-80B0-9EC23CA1B615}"/>
              </a:ext>
            </a:extLst>
          </p:cNvPr>
          <p:cNvSpPr/>
          <p:nvPr/>
        </p:nvSpPr>
        <p:spPr>
          <a:xfrm>
            <a:off x="4781725" y="3034549"/>
            <a:ext cx="696286" cy="3607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9B6B6EC0-D3A5-411F-A16A-D1B812E78D70}"/>
              </a:ext>
            </a:extLst>
          </p:cNvPr>
          <p:cNvSpPr/>
          <p:nvPr/>
        </p:nvSpPr>
        <p:spPr>
          <a:xfrm>
            <a:off x="3363986" y="3811101"/>
            <a:ext cx="385894" cy="410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1679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336</Words>
  <Application>Microsoft Office PowerPoint</Application>
  <PresentationFormat>Широкоэкранный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Памятка для пациентов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пациентов</dc:title>
  <dc:creator>Елена С. Голенецкая</dc:creator>
  <cp:lastModifiedBy>Елена С. Голенецкая</cp:lastModifiedBy>
  <cp:revision>4</cp:revision>
  <dcterms:created xsi:type="dcterms:W3CDTF">2020-10-16T06:36:00Z</dcterms:created>
  <dcterms:modified xsi:type="dcterms:W3CDTF">2020-10-16T06:56:26Z</dcterms:modified>
</cp:coreProperties>
</file>