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61" r:id="rId4"/>
    <p:sldId id="262" r:id="rId5"/>
    <p:sldId id="264" r:id="rId6"/>
    <p:sldId id="265" r:id="rId7"/>
    <p:sldId id="266" r:id="rId8"/>
    <p:sldId id="310" r:id="rId9"/>
    <p:sldId id="281" r:id="rId10"/>
    <p:sldId id="311" r:id="rId11"/>
    <p:sldId id="282" r:id="rId12"/>
    <p:sldId id="289" r:id="rId13"/>
    <p:sldId id="277" r:id="rId14"/>
    <p:sldId id="278" r:id="rId15"/>
    <p:sldId id="279" r:id="rId16"/>
    <p:sldId id="280" r:id="rId17"/>
    <p:sldId id="313" r:id="rId18"/>
    <p:sldId id="314" r:id="rId19"/>
    <p:sldId id="315" r:id="rId20"/>
    <p:sldId id="316" r:id="rId21"/>
    <p:sldId id="285" r:id="rId22"/>
    <p:sldId id="286" r:id="rId23"/>
    <p:sldId id="287" r:id="rId24"/>
    <p:sldId id="319" r:id="rId25"/>
    <p:sldId id="283" r:id="rId26"/>
    <p:sldId id="284" r:id="rId27"/>
    <p:sldId id="317" r:id="rId28"/>
    <p:sldId id="318" r:id="rId29"/>
    <p:sldId id="308" r:id="rId30"/>
  </p:sldIdLst>
  <p:sldSz cx="22277388" cy="157607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68E10-38DF-45D1-A410-FAD4D8891197}" v="218" dt="2020-05-26T06:35:20.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1" autoAdjust="0"/>
    <p:restoredTop sz="83110" autoAdjust="0"/>
  </p:normalViewPr>
  <p:slideViewPr>
    <p:cSldViewPr snapToGrid="0">
      <p:cViewPr varScale="1">
        <p:scale>
          <a:sx n="29" d="100"/>
          <a:sy n="29" d="100"/>
        </p:scale>
        <p:origin x="54" y="543"/>
      </p:cViewPr>
      <p:guideLst/>
    </p:cSldViewPr>
  </p:slideViewPr>
  <p:notesTextViewPr>
    <p:cViewPr>
      <p:scale>
        <a:sx n="1" d="1"/>
        <a:sy n="1" d="1"/>
      </p:scale>
      <p:origin x="0" y="0"/>
    </p:cViewPr>
  </p:notesTextViewPr>
  <p:sorterViewPr>
    <p:cViewPr>
      <p:scale>
        <a:sx n="100" d="100"/>
        <a:sy n="100" d="100"/>
      </p:scale>
      <p:origin x="0" y="-175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A358EB7-E582-44A1-9843-A1174C3B69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a:extLst>
              <a:ext uri="{FF2B5EF4-FFF2-40B4-BE49-F238E27FC236}">
                <a16:creationId xmlns:a16="http://schemas.microsoft.com/office/drawing/2014/main" id="{A2A7DF2F-5F95-46E5-A582-66ED8197028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343508-85DB-4A9E-8C95-EFF8A4B05E4F}" type="datetimeFigureOut">
              <a:rPr lang="ru-RU"/>
              <a:pPr>
                <a:defRPr/>
              </a:pPr>
              <a:t>27.05.2020</a:t>
            </a:fld>
            <a:endParaRPr lang="ru-RU"/>
          </a:p>
        </p:txBody>
      </p:sp>
      <p:sp>
        <p:nvSpPr>
          <p:cNvPr id="4" name="Образ слайда 3">
            <a:extLst>
              <a:ext uri="{FF2B5EF4-FFF2-40B4-BE49-F238E27FC236}">
                <a16:creationId xmlns:a16="http://schemas.microsoft.com/office/drawing/2014/main" id="{C1F59061-6001-4BE9-B1EE-1A3E04B8CEBF}"/>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EC3DA484-36CF-406A-8061-2C94D3CD91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6F6FDC9E-8C38-4936-BD99-4017CA6E389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a:extLst>
              <a:ext uri="{FF2B5EF4-FFF2-40B4-BE49-F238E27FC236}">
                <a16:creationId xmlns:a16="http://schemas.microsoft.com/office/drawing/2014/main" id="{9350CF9A-1F02-4D3D-95C8-4AA2FC6FD02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2AA60E8-0E97-412A-B64F-EEBF2773FA0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a:extLst>
              <a:ext uri="{FF2B5EF4-FFF2-40B4-BE49-F238E27FC236}">
                <a16:creationId xmlns:a16="http://schemas.microsoft.com/office/drawing/2014/main" id="{F5F24D35-885A-4402-85FB-83A6BED286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a:extLst>
              <a:ext uri="{FF2B5EF4-FFF2-40B4-BE49-F238E27FC236}">
                <a16:creationId xmlns:a16="http://schemas.microsoft.com/office/drawing/2014/main" id="{334B7E63-CF30-42D9-8890-B35B34664F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Обращаем внимание на пути передачи. Перечислены практически все пути передачи, за исключением трансмиссивного. Но эпидемиологически значимый – первый в этом порядке</a:t>
            </a:r>
          </a:p>
        </p:txBody>
      </p:sp>
      <p:sp>
        <p:nvSpPr>
          <p:cNvPr id="4100" name="Номер слайда 3">
            <a:extLst>
              <a:ext uri="{FF2B5EF4-FFF2-40B4-BE49-F238E27FC236}">
                <a16:creationId xmlns:a16="http://schemas.microsoft.com/office/drawing/2014/main" id="{900481D5-3750-4F12-AA69-E98BDACE9E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EDE4838-4643-4A0D-AD3F-CCE50577AB9E}" type="slidenum">
              <a:rPr lang="ru-RU" altLang="ru-RU" smtClean="0"/>
              <a:pPr/>
              <a:t>2</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Медицинская маска, являясь барьерным средством защиты, обеспечивает предупреждение попадания капельного аэрозоля и рекомендована к использованию для всего персонала для предотвращения заражения респираторными вирусными инфекциями. Медицинскую маску используют однократно, в течение не более 2 ч. Необходимости в замене маски при переходе от одного пациента к другому нет, однако после снятия маски она должна быть утилизирована.  Считается, что быстрому распространению COVID-19 способствует тот факт, что вирус передается не только при непосредственном контакте с источником инфекции и воздушно-капельным </a:t>
            </a:r>
            <a:r>
              <a:rPr lang="ru-RU" dirty="0" err="1"/>
              <a:t>путѐм</a:t>
            </a:r>
            <a:r>
              <a:rPr lang="ru-RU" dirty="0"/>
              <a:t> (через крупнодисперсный аэрозоль) как большинство ОРВИ, но и в существенной степени через инфекционные мелкодисперсные аэрозоли. В таких условиях для медицинского персонала при работе с больным/потенциально больным COVID-19 обязательно применение респираторов [5].  Однако, в условиях эпидемии, при нехватке СИЗ, необходимо принимать рациональные организационные меры, которые могут снизить потребность в респираторах, при этом, не увеличивая риски распространения COVID-19 в МО. Например, определение групп среди медицинского персонала, отделений или процедур/манипуляций наиболее высокого риска, где требуется применение респираторов [5]. </a:t>
            </a: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14</a:t>
            </a:fld>
            <a:endParaRPr lang="ru-RU"/>
          </a:p>
        </p:txBody>
      </p:sp>
    </p:spTree>
    <p:extLst>
      <p:ext uri="{BB962C8B-B14F-4D97-AF65-F5344CB8AC3E}">
        <p14:creationId xmlns:p14="http://schemas.microsoft.com/office/powerpoint/2010/main" val="351317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Применяемые модели респиратора должны быть сертифицированы на соответствие требованиям по крайне мере одного из национальных или международных стандартов (ТР ТС 019/2011 «О безопасности средств индивидуальной защиты», или ГОСТ 12.4.294-2015 или EN 149:2001+А1:2009 «</a:t>
            </a:r>
            <a:r>
              <a:rPr lang="ru-RU" dirty="0" err="1"/>
              <a:t>Respiratory</a:t>
            </a:r>
            <a:r>
              <a:rPr lang="ru-RU" dirty="0"/>
              <a:t> </a:t>
            </a:r>
            <a:r>
              <a:rPr lang="ru-RU" dirty="0" err="1"/>
              <a:t>protective</a:t>
            </a:r>
            <a:r>
              <a:rPr lang="ru-RU" dirty="0"/>
              <a:t> </a:t>
            </a:r>
            <a:r>
              <a:rPr lang="ru-RU" dirty="0" err="1"/>
              <a:t>devices</a:t>
            </a:r>
            <a:r>
              <a:rPr lang="ru-RU" dirty="0"/>
              <a:t> - </a:t>
            </a:r>
            <a:r>
              <a:rPr lang="ru-RU" dirty="0" err="1"/>
              <a:t>Filtering</a:t>
            </a:r>
            <a:r>
              <a:rPr lang="ru-RU" dirty="0"/>
              <a:t> </a:t>
            </a:r>
            <a:r>
              <a:rPr lang="ru-RU" dirty="0" err="1"/>
              <a:t>half</a:t>
            </a:r>
            <a:r>
              <a:rPr lang="ru-RU" dirty="0"/>
              <a:t> </a:t>
            </a:r>
            <a:r>
              <a:rPr lang="ru-RU" dirty="0" err="1"/>
              <a:t>masks</a:t>
            </a:r>
            <a:r>
              <a:rPr lang="ru-RU" dirty="0"/>
              <a:t> </a:t>
            </a:r>
            <a:r>
              <a:rPr lang="ru-RU" dirty="0" err="1"/>
              <a:t>to</a:t>
            </a:r>
            <a:r>
              <a:rPr lang="ru-RU" dirty="0"/>
              <a:t> </a:t>
            </a:r>
            <a:r>
              <a:rPr lang="ru-RU" dirty="0" err="1"/>
              <a:t>protect</a:t>
            </a:r>
            <a:r>
              <a:rPr lang="ru-RU" dirty="0"/>
              <a:t> </a:t>
            </a:r>
            <a:r>
              <a:rPr lang="ru-RU" dirty="0" err="1"/>
              <a:t>against</a:t>
            </a:r>
            <a:r>
              <a:rPr lang="ru-RU" dirty="0"/>
              <a:t> </a:t>
            </a:r>
            <a:r>
              <a:rPr lang="ru-RU" dirty="0" err="1"/>
              <a:t>particles</a:t>
            </a:r>
            <a:r>
              <a:rPr lang="ru-RU" dirty="0"/>
              <a:t>») с классом защиты не ниже FFP2 [5]. Для обеспечения максимальной защиты при использовании респиратора необходимо строго следовать правилам надевания, безопасного снятия, ухода и утилизации. Необходимо учитывать, что в случае пользователей СИЗ, имеющих усы и (или) бороду, обеспечение герметичности может быть затруднено[12].  Перед использованием обязательно проводится проверка правильно ли надет и герметичность одноразового респиратора. При надевании респиратора нужно правильно расположить маску на лице, завести резинки оголовья за голову, согнуть носовую пластинку, подогнав по размеру переносицы. Провести тест на герметичность. Проверка правильности надевания респираторов медицинскими работниками показала, что средство респираторной защиты было надето правильно только у 22 %-30 %  [22]. </a:t>
            </a:r>
          </a:p>
          <a:p>
            <a:r>
              <a:rPr lang="ru-RU" dirty="0"/>
              <a:t>В соответствие с временными МР «Профилактика, диагностика и лечение новой </a:t>
            </a:r>
            <a:r>
              <a:rPr lang="ru-RU" dirty="0" err="1"/>
              <a:t>коронавирусной</a:t>
            </a:r>
            <a:r>
              <a:rPr lang="ru-RU" dirty="0"/>
              <a:t> инфекции (COVID-19)» (версия 5, от 08.04.2020) [5] длительность использования респиратора ограничена гигиеническими соображениями в случае, если сам респиратор не поврежден и в полной мере выполняет свои функции. В условиях оказания помощи больным с COVID-19 повторное использование респиратора возможно, если он не поврежден и обеспечивает плотное прилегание, не </a:t>
            </a:r>
            <a:r>
              <a:rPr lang="ru-RU" dirty="0" err="1"/>
              <a:t>создаѐт</a:t>
            </a:r>
            <a:r>
              <a:rPr lang="ru-RU" dirty="0"/>
              <a:t> избыточного сопротивления дыханию из-за повышенной влажности и не имеет видимых следов контаминации биологическими жидкостями. </a:t>
            </a: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15</a:t>
            </a:fld>
            <a:endParaRPr lang="ru-RU"/>
          </a:p>
        </p:txBody>
      </p:sp>
    </p:spTree>
    <p:extLst>
      <p:ext uri="{BB962C8B-B14F-4D97-AF65-F5344CB8AC3E}">
        <p14:creationId xmlns:p14="http://schemas.microsoft.com/office/powerpoint/2010/main" val="23459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Перчатки – в условиях пандемии перчатки надеваются при каждом контакте с пациентом.  Противочумный костюм 1 типа включает 2 пары перчаток. Первая пара надевается под рукава костюма, вторая пара перчаток – на рукава. После любого контакта с пациентом необходимо безопасно снять перчатки, утилизировать их с требованиями к медицинским отходам класса В, обработать руки спиртовым антисептиком. При этом первая пара перчаток снимается сразу, а вторая – в самом конце. </a:t>
            </a: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16</a:t>
            </a:fld>
            <a:endParaRPr lang="ru-RU"/>
          </a:p>
        </p:txBody>
      </p:sp>
    </p:spTree>
    <p:extLst>
      <p:ext uri="{BB962C8B-B14F-4D97-AF65-F5344CB8AC3E}">
        <p14:creationId xmlns:p14="http://schemas.microsoft.com/office/powerpoint/2010/main" val="427301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Снятие халата</a:t>
            </a: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19</a:t>
            </a:fld>
            <a:endParaRPr lang="ru-RU"/>
          </a:p>
        </p:txBody>
      </p:sp>
    </p:spTree>
    <p:extLst>
      <p:ext uri="{BB962C8B-B14F-4D97-AF65-F5344CB8AC3E}">
        <p14:creationId xmlns:p14="http://schemas.microsoft.com/office/powerpoint/2010/main" val="258435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latin typeface="Times New Roman"/>
              </a:rPr>
              <a:t>С целью профилактики внутрибольничного инфицирования перчатки необходимо менять между контактами, т.е. снимать после контакта с каждым пациентом. До надевания и после снятия перчаток руки необходимо обработать спиртовым антисептиком. Руки также необходимо обработать после</a:t>
            </a:r>
          </a:p>
          <a:p>
            <a:r>
              <a:rPr lang="ru-RU" sz="1200" dirty="0">
                <a:latin typeface="Times New Roman"/>
              </a:rPr>
              <a:t>контакта с объектами внешней среды, даже если не было </a:t>
            </a:r>
            <a:r>
              <a:rPr lang="ru-RU" sz="1200" dirty="0" err="1">
                <a:latin typeface="Times New Roman"/>
              </a:rPr>
              <a:t>контаткта</a:t>
            </a:r>
            <a:r>
              <a:rPr lang="ru-RU" sz="1200" dirty="0">
                <a:latin typeface="Times New Roman"/>
              </a:rPr>
              <a:t> с пациентом</a:t>
            </a:r>
            <a:r>
              <a:rPr lang="ru-RU" sz="1100" dirty="0">
                <a:latin typeface="Times New Roman"/>
              </a:rPr>
              <a:t>.</a:t>
            </a:r>
          </a:p>
          <a:p>
            <a:endParaRPr lang="ru-RU" sz="1100" dirty="0">
              <a:latin typeface="Times New Roman"/>
            </a:endParaRP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23</a:t>
            </a:fld>
            <a:endParaRPr lang="ru-RU"/>
          </a:p>
        </p:txBody>
      </p:sp>
    </p:spTree>
    <p:extLst>
      <p:ext uri="{BB962C8B-B14F-4D97-AF65-F5344CB8AC3E}">
        <p14:creationId xmlns:p14="http://schemas.microsoft.com/office/powerpoint/2010/main" val="298039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Продолжительность всей процедуры не менее 30 сек.</a:t>
            </a:r>
          </a:p>
          <a:p>
            <a:r>
              <a:rPr lang="ru-RU" dirty="0"/>
              <a:t>Передача микроорганизмов, связанных с оказанием медицинской помощи, происходит через прямой и непрямой контакт, капельным путем, воздушным путем и общими путями. Инфицирование через контаминированные руки медработников—это наиболее распространенный способ в большинстве учреждений и он происходит в пять последовательных шагов: (i) микроорганизмы присутствуют на коже пациента, или же попали на предметы из ближайшего окружения пациента; (</a:t>
            </a:r>
            <a:r>
              <a:rPr lang="ru-RU" dirty="0" err="1"/>
              <a:t>ii</a:t>
            </a:r>
            <a:r>
              <a:rPr lang="ru-RU" dirty="0"/>
              <a:t>) микроорганизмы должны попасть на руки медработников; (</a:t>
            </a:r>
            <a:r>
              <a:rPr lang="ru-RU" dirty="0" err="1"/>
              <a:t>iii</a:t>
            </a:r>
            <a:r>
              <a:rPr lang="ru-RU" dirty="0"/>
              <a:t>) микроорганизмы должны быть способны к выживанию на руках медработника как минимум несколько минут; (</a:t>
            </a:r>
            <a:r>
              <a:rPr lang="ru-RU" dirty="0" err="1"/>
              <a:t>iv</a:t>
            </a:r>
            <a:r>
              <a:rPr lang="ru-RU" dirty="0"/>
              <a:t>) простое мытье рук или обработка антисептиком выполнены некорректно или не выполнены вообще, или средство для гигиены было неподходящее; (v)</a:t>
            </a: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24</a:t>
            </a:fld>
            <a:endParaRPr lang="ru-RU"/>
          </a:p>
        </p:txBody>
      </p:sp>
    </p:spTree>
    <p:extLst>
      <p:ext uri="{BB962C8B-B14F-4D97-AF65-F5344CB8AC3E}">
        <p14:creationId xmlns:p14="http://schemas.microsoft.com/office/powerpoint/2010/main" val="60966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дефиците  респираторов  в  медицинской  организации  возможно введение  режима  их  ограниченного  повторного  использования (использование  одного  и  того  же  респиратора  с  надетой  поверх  него хирургической маской  при многократных контактах с пациентами, при этом  после каждого контакта необходима смена верхней хирургической маски).   </a:t>
            </a:r>
          </a:p>
          <a:p>
            <a:r>
              <a:rPr lang="ru-RU" dirty="0"/>
              <a:t>Повторное использование респиратора тем же медицинским работником в условиях оказания помощи больным с COVID-19 возможно при выполнении следующих условий: •  Респиратор физически не поврежден; •  Респиратор обеспечивает плотное прилегание к лицу, исключающее  утечку воздуха под полумаску; •  Респиратор  не  создает  избыточного  сопротивления  дыханию  из-за повышенной влажности; •  Респиратор  не  имеет  видимых  следов  контаминации  биологическими жидкостями. Если  по  крайней  мере  одно  из  вышеперечисленных  условий не  выполняется,  безопасное  повторное  использование  такого  респиратора невозможно и он подлежит утилизации. </a:t>
            </a:r>
          </a:p>
          <a:p>
            <a:endParaRPr lang="ru-RU" dirty="0"/>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26</a:t>
            </a:fld>
            <a:endParaRPr lang="ru-RU"/>
          </a:p>
        </p:txBody>
      </p:sp>
    </p:spTree>
    <p:extLst>
      <p:ext uri="{BB962C8B-B14F-4D97-AF65-F5344CB8AC3E}">
        <p14:creationId xmlns:p14="http://schemas.microsoft.com/office/powerpoint/2010/main" val="173908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id="{FFB6D80B-9385-4B2B-98B1-B9FFD850B0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a:extLst>
              <a:ext uri="{FF2B5EF4-FFF2-40B4-BE49-F238E27FC236}">
                <a16:creationId xmlns:a16="http://schemas.microsoft.com/office/drawing/2014/main" id="{46585103-7C69-4DF1-9A97-6FD205ECB6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Медицинский работник должен знать клинику </a:t>
            </a:r>
            <a:r>
              <a:rPr lang="ru-RU" altLang="ru-RU" dirty="0" err="1"/>
              <a:t>Ковид</a:t>
            </a:r>
            <a:r>
              <a:rPr lang="ru-RU" altLang="ru-RU" dirty="0"/>
              <a:t> и те клинические маски, под которыми она прячется. Т.е. настороженность к больным с такими диагнозами и с такими клиническими симптомами (переход на сл. Слайд)</a:t>
            </a:r>
          </a:p>
          <a:p>
            <a:pPr eaLnBrk="1" hangingPunct="1">
              <a:spcBef>
                <a:spcPct val="0"/>
              </a:spcBef>
            </a:pPr>
            <a:endParaRPr lang="ru-RU" altLang="ru-RU" dirty="0"/>
          </a:p>
        </p:txBody>
      </p:sp>
      <p:sp>
        <p:nvSpPr>
          <p:cNvPr id="6148" name="Номер слайда 3">
            <a:extLst>
              <a:ext uri="{FF2B5EF4-FFF2-40B4-BE49-F238E27FC236}">
                <a16:creationId xmlns:a16="http://schemas.microsoft.com/office/drawing/2014/main" id="{F5AE0296-C865-4C2A-BA6E-338E806D79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0B199F-4B95-4C24-80D2-E2FA9B44F7E3}" type="slidenum">
              <a:rPr lang="ru-RU" altLang="ru-RU" smtClean="0"/>
              <a:pPr/>
              <a:t>3</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a:extLst>
              <a:ext uri="{FF2B5EF4-FFF2-40B4-BE49-F238E27FC236}">
                <a16:creationId xmlns:a16="http://schemas.microsoft.com/office/drawing/2014/main" id="{A0C34777-86B7-4542-A59F-DE3F4A5C8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Заметки 2">
            <a:extLst>
              <a:ext uri="{FF2B5EF4-FFF2-40B4-BE49-F238E27FC236}">
                <a16:creationId xmlns:a16="http://schemas.microsoft.com/office/drawing/2014/main" id="{FB75FAEB-DFCF-47B8-8557-25DE969090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8196" name="Номер слайда 3">
            <a:extLst>
              <a:ext uri="{FF2B5EF4-FFF2-40B4-BE49-F238E27FC236}">
                <a16:creationId xmlns:a16="http://schemas.microsoft.com/office/drawing/2014/main" id="{CABF3496-4168-4B1B-9201-15901B2F40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B05071-0ED1-400E-BFD9-32C97BFB5097}" type="slidenum">
              <a:rPr lang="ru-RU" altLang="ru-RU" smtClean="0"/>
              <a:pPr/>
              <a:t>4</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a:extLst>
              <a:ext uri="{FF2B5EF4-FFF2-40B4-BE49-F238E27FC236}">
                <a16:creationId xmlns:a16="http://schemas.microsoft.com/office/drawing/2014/main" id="{EF0A56DC-32A5-4AE4-B93A-F29877225B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a:extLst>
              <a:ext uri="{FF2B5EF4-FFF2-40B4-BE49-F238E27FC236}">
                <a16:creationId xmlns:a16="http://schemas.microsoft.com/office/drawing/2014/main" id="{E488FF60-9C33-455B-8EE2-4F7335F86C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Лабораторная этиологическая диагностика при КОВИД имеет такое же значение как и при других инфекциях. Эта информация к размышлению по дифференциальной диагностике, учитывая не совершенство ПЦР-диагностики (информация о 30 % ложно отрицательных анализах), поэтому должен учитываться весь комплекс клинических и эпидемиологических характеристик больного.</a:t>
            </a:r>
          </a:p>
        </p:txBody>
      </p:sp>
      <p:sp>
        <p:nvSpPr>
          <p:cNvPr id="10244" name="Номер слайда 3">
            <a:extLst>
              <a:ext uri="{FF2B5EF4-FFF2-40B4-BE49-F238E27FC236}">
                <a16:creationId xmlns:a16="http://schemas.microsoft.com/office/drawing/2014/main" id="{3A643AF7-F793-4747-9512-4CD9F85C8F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6E8A68-C67D-41B7-9313-CF23B0454D2C}" type="slidenum">
              <a:rPr lang="ru-RU" altLang="ru-RU" smtClean="0"/>
              <a:pPr/>
              <a:t>5</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a:extLst>
              <a:ext uri="{FF2B5EF4-FFF2-40B4-BE49-F238E27FC236}">
                <a16:creationId xmlns:a16="http://schemas.microsoft.com/office/drawing/2014/main" id="{9A5945DB-6CE2-4411-9D19-8442B34EE7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a:extLst>
              <a:ext uri="{FF2B5EF4-FFF2-40B4-BE49-F238E27FC236}">
                <a16:creationId xmlns:a16="http://schemas.microsoft.com/office/drawing/2014/main" id="{690FE4CC-A0D5-4C5E-A0FD-5DDD37FCA6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Формулировка обследования медицинских работников крайне размытая. Поэтому в каждой МО должны быть определены группы риска соответствующим приказом и обозначены возможности их обследования, исходя из сложившейся организации обследования медиков в Иркутской области.  Я предполагал 30 % и их разделял по степени риска, т.к. мощности лабораторий крайне малы. </a:t>
            </a:r>
          </a:p>
        </p:txBody>
      </p:sp>
      <p:sp>
        <p:nvSpPr>
          <p:cNvPr id="12292" name="Номер слайда 3">
            <a:extLst>
              <a:ext uri="{FF2B5EF4-FFF2-40B4-BE49-F238E27FC236}">
                <a16:creationId xmlns:a16="http://schemas.microsoft.com/office/drawing/2014/main" id="{61824A47-FEBD-4C3C-A43E-CA28094084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D40B20-C87A-400D-BDB0-1A2A2D096606}" type="slidenum">
              <a:rPr lang="ru-RU" altLang="ru-RU" smtClean="0"/>
              <a:pPr/>
              <a:t>6</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a:extLst>
              <a:ext uri="{FF2B5EF4-FFF2-40B4-BE49-F238E27FC236}">
                <a16:creationId xmlns:a16="http://schemas.microsoft.com/office/drawing/2014/main" id="{236998BE-1B03-4AC9-B31C-2667101DF7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a:extLst>
              <a:ext uri="{FF2B5EF4-FFF2-40B4-BE49-F238E27FC236}">
                <a16:creationId xmlns:a16="http://schemas.microsoft.com/office/drawing/2014/main" id="{D2B93CEB-E954-4DA3-B670-A65DE180AE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В этом пункте методических рекомендаций я оставил только положения, которые соотносятся с профилактикой. Обращаю внимание на «сразу после» и перейдем к вопросу подготовки медицинских работников.</a:t>
            </a:r>
          </a:p>
        </p:txBody>
      </p:sp>
      <p:sp>
        <p:nvSpPr>
          <p:cNvPr id="14340" name="Номер слайда 3">
            <a:extLst>
              <a:ext uri="{FF2B5EF4-FFF2-40B4-BE49-F238E27FC236}">
                <a16:creationId xmlns:a16="http://schemas.microsoft.com/office/drawing/2014/main" id="{6DD95713-3E6A-4DEB-90A8-3930496DEF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65CF0C-0BCA-4786-8CDB-F14B019EA8EA}" type="slidenum">
              <a:rPr lang="ru-RU" altLang="ru-RU" smtClean="0"/>
              <a:pPr/>
              <a:t>7</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34AC594C-D239-4B7D-97B5-D482C1FDF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70115E34-F09F-4C5D-8B3F-8A618D989D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6388" name="Номер слайда 3">
            <a:extLst>
              <a:ext uri="{FF2B5EF4-FFF2-40B4-BE49-F238E27FC236}">
                <a16:creationId xmlns:a16="http://schemas.microsoft.com/office/drawing/2014/main" id="{172F7E22-309F-4819-ABA9-A7A20AD7E5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C3B7CF-6B74-4F1B-82DC-47EE43895948}" type="slidenum">
              <a:rPr lang="ru-RU" altLang="ru-RU" smtClean="0"/>
              <a:pPr/>
              <a:t>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a:extLst>
              <a:ext uri="{FF2B5EF4-FFF2-40B4-BE49-F238E27FC236}">
                <a16:creationId xmlns:a16="http://schemas.microsoft.com/office/drawing/2014/main" id="{175638CC-C689-4461-A13D-A8EFED9B58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a:extLst>
              <a:ext uri="{FF2B5EF4-FFF2-40B4-BE49-F238E27FC236}">
                <a16:creationId xmlns:a16="http://schemas.microsoft.com/office/drawing/2014/main" id="{5B53E12B-5B98-4303-B2CD-EE7778FCD3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a:t>Общие правила работы с изолированным пациентом заключаются в создании максимально автономных условий оказания медицинской помощи.  </a:t>
            </a:r>
          </a:p>
          <a:p>
            <a:pPr eaLnBrk="1" hangingPunct="1">
              <a:spcBef>
                <a:spcPct val="0"/>
              </a:spcBef>
            </a:pPr>
            <a:r>
              <a:rPr lang="ru-RU" altLang="ru-RU" dirty="0"/>
              <a:t>Изолированному пациенту запрещается покидать палату. Дверь в палату должна быть постоянно закрыта (оборудована замком (щеколдой)). Для проведения медицинских манипуляций, ухода, уборки, дезинфекции необходимо закрепить персонал и инвентарь для работы только с этим пациентом. Необходимо пересмотреть инструкции для медицинского персонала с целью минимизации посещения зоны изоляции пациента. Например совмещение врачебного осмотра и малых инвазивных вмешательств). Все входящие в палату-изолятор должны фиксироваться в журнале по Форме журнала  Дата Время Должность ФИО  </a:t>
            </a:r>
          </a:p>
          <a:p>
            <a:pPr eaLnBrk="1" hangingPunct="1">
              <a:spcBef>
                <a:spcPct val="0"/>
              </a:spcBef>
            </a:pPr>
            <a:r>
              <a:rPr lang="ru-RU" altLang="ru-RU" dirty="0"/>
              <a:t>       Перемещения пациента внутри МО строго запрещены. Однако, если отсутствуют необходимые материально-технические ресурсы оказания медицинской помощи (например, переносные аппараты УЗИ, передвижные стойки рентген-оборудования), пациент перемещается по МО организации по строго заданным маршрутам, в транспортировочном изолирующем боксе для инфекционных больных. При отсутствии транспортировочного изолирующего бокса перед выходом из палаты пациент должен быть переодет в чистую одежду, на рот и нос надет респиратор, руки пациента обработаны спиртовым антисептиком. При перемещении пациент не должен дотрагиваться до каких-либо поверхностей (стены, ручки дверей и </a:t>
            </a:r>
            <a:r>
              <a:rPr lang="ru-RU" altLang="ru-RU" dirty="0" err="1"/>
              <a:t>др</a:t>
            </a:r>
            <a:endParaRPr lang="ru-RU" altLang="ru-RU" dirty="0"/>
          </a:p>
          <a:p>
            <a:pPr eaLnBrk="1" hangingPunct="1">
              <a:spcBef>
                <a:spcPct val="0"/>
              </a:spcBef>
            </a:pPr>
            <a:r>
              <a:rPr lang="ru-RU" altLang="ru-RU" dirty="0"/>
              <a:t>Два раза в день в палатах проводится текущая дезинфекция, при полном освобождении палаты – заключительная. </a:t>
            </a:r>
          </a:p>
          <a:p>
            <a:pPr eaLnBrk="1" hangingPunct="1">
              <a:spcBef>
                <a:spcPct val="0"/>
              </a:spcBef>
            </a:pPr>
            <a:r>
              <a:rPr lang="ru-RU" altLang="ru-RU" dirty="0"/>
              <a:t>Необходимо ежедневно контролировать концентрацию дезинфицирующих средств в рабочих растворах. </a:t>
            </a:r>
          </a:p>
        </p:txBody>
      </p:sp>
      <p:sp>
        <p:nvSpPr>
          <p:cNvPr id="19460" name="Номер слайда 3">
            <a:extLst>
              <a:ext uri="{FF2B5EF4-FFF2-40B4-BE49-F238E27FC236}">
                <a16:creationId xmlns:a16="http://schemas.microsoft.com/office/drawing/2014/main" id="{255DA804-0544-46EB-9768-067914731E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826645-650A-4808-A7ED-816D6C75AE0B}" type="slidenum">
              <a:rPr lang="ru-RU" altLang="ru-RU" smtClean="0"/>
              <a:pPr/>
              <a:t>11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Защитная одежда.  Правильно подобранная специальная защитная одежда является основным компонентом в комплексном подходе к соблюдению требований биологической безопасности в условиях распространения COVID-19. В складывающейся эпидемиологической ситуации по COVID-19 медицинские работники должны использовать такую защитную одежду как:   хирургический халат или защитный комбинезон ограниченного срока пользования из воздухонепроницаемого материала, дополненный маской для защиты органов дыхания, перчатками медицинскими и сапогами (бахилами медицинскими);   противочумный костюм 1 типа – как классический, так и его современные аналоги, разрешенные к использованию [21,22] </a:t>
            </a:r>
          </a:p>
          <a:p>
            <a:r>
              <a:rPr lang="ru-RU" dirty="0"/>
              <a:t>Для изготовления СИЗ по типу противочумных костюмов наряду с использованием хлопчатобумажных тканей могут использоваться ткани из непрерывных синтетических </a:t>
            </a:r>
            <a:r>
              <a:rPr lang="ru-RU" dirty="0" err="1"/>
              <a:t>микрофиломентных</a:t>
            </a:r>
            <a:r>
              <a:rPr lang="ru-RU" dirty="0"/>
              <a:t> нитей с заданными барьерными свойствами и отсутствием </a:t>
            </a:r>
            <a:r>
              <a:rPr lang="ru-RU" dirty="0" err="1"/>
              <a:t>пылеворсоотделения</a:t>
            </a:r>
            <a:r>
              <a:rPr lang="ru-RU" dirty="0"/>
              <a:t> либо нетканые материалы (на основе </a:t>
            </a:r>
            <a:r>
              <a:rPr lang="ru-RU" dirty="0" err="1"/>
              <a:t>термоскрепленного</a:t>
            </a:r>
            <a:r>
              <a:rPr lang="ru-RU" dirty="0"/>
              <a:t> полипропилена) с мембранным покрытием. Завязки на вороте и рукавах могут быть заменены на манжеты из трикотажного материала (с возможностью регулировки), обеспечивающие плотное прилегание к телу. Материал должен быть без </a:t>
            </a:r>
            <a:r>
              <a:rPr lang="ru-RU" dirty="0" err="1"/>
              <a:t>пылеворсоотделения</a:t>
            </a:r>
            <a:r>
              <a:rPr lang="ru-RU" dirty="0"/>
              <a:t>, с высокими барьерными свойствами, не </a:t>
            </a:r>
            <a:r>
              <a:rPr lang="ru-RU" dirty="0" err="1"/>
              <a:t>пилингуемый</a:t>
            </a:r>
            <a:r>
              <a:rPr lang="ru-RU" dirty="0"/>
              <a:t>, сохранять технологические свойства после 50 циклов обработки </a:t>
            </a:r>
          </a:p>
        </p:txBody>
      </p:sp>
      <p:sp>
        <p:nvSpPr>
          <p:cNvPr id="4" name="Номер слайда 3"/>
          <p:cNvSpPr>
            <a:spLocks noGrp="1"/>
          </p:cNvSpPr>
          <p:nvPr>
            <p:ph type="sldNum" sz="quarter" idx="5"/>
          </p:nvPr>
        </p:nvSpPr>
        <p:spPr/>
        <p:txBody>
          <a:bodyPr/>
          <a:lstStyle/>
          <a:p>
            <a:pPr>
              <a:defRPr/>
            </a:pPr>
            <a:fld id="{D2AA60E8-0E97-412A-B64F-EEBF2773FA0A}" type="slidenum">
              <a:rPr lang="ru-RU" smtClean="0"/>
              <a:pPr>
                <a:defRPr/>
              </a:pPr>
              <a:t>13</a:t>
            </a:fld>
            <a:endParaRPr lang="ru-RU"/>
          </a:p>
        </p:txBody>
      </p:sp>
    </p:spTree>
    <p:extLst>
      <p:ext uri="{BB962C8B-B14F-4D97-AF65-F5344CB8AC3E}">
        <p14:creationId xmlns:p14="http://schemas.microsoft.com/office/powerpoint/2010/main" val="229650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1811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image" Target="../media/image3.jpeg"/><Relationship Id="rId4" Type="http://schemas.openxmlformats.org/officeDocument/2006/relationships/hyperlink" Target="https://vistinomer.mk/kovid-19-%D1%9Ce-pomine-no-posledicite-od-stigmata-i-zhigosuva%D1%9Aeto-na-bolnite-%D1%9Ce-ostan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277387" cy="157607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602" y="1103249"/>
            <a:ext cx="20534182" cy="13554202"/>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2">
            <a:extLst>
              <a:ext uri="{FF2B5EF4-FFF2-40B4-BE49-F238E27FC236}">
                <a16:creationId xmlns:a16="http://schemas.microsoft.com/office/drawing/2014/main" id="{C0D96E22-4371-416E-A0A0-C49A9BD72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75751" y="7082195"/>
            <a:ext cx="9674577" cy="159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Connector 7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09381" y="2626783"/>
            <a:ext cx="0" cy="10507133"/>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Рисунок 2" descr="Изображение выглядит как внутренний, плоский, сидит, красный&#10;&#10;Автоматически созданное описание">
            <a:extLst>
              <a:ext uri="{FF2B5EF4-FFF2-40B4-BE49-F238E27FC236}">
                <a16:creationId xmlns:a16="http://schemas.microsoft.com/office/drawing/2014/main" id="{583ABF6F-D875-42D7-82EA-B0B1357B6F4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721930" y="4687740"/>
            <a:ext cx="9379704" cy="6385219"/>
          </a:xfrm>
          <a:prstGeom prst="rect">
            <a:avLst/>
          </a:prstGeom>
        </p:spPr>
      </p:pic>
      <p:pic>
        <p:nvPicPr>
          <p:cNvPr id="2050" name="Picture 1">
            <a:extLst>
              <a:ext uri="{FF2B5EF4-FFF2-40B4-BE49-F238E27FC236}">
                <a16:creationId xmlns:a16="http://schemas.microsoft.com/office/drawing/2014/main" id="{6A24E4AF-7361-46FB-8F3D-98790DC1D9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944563"/>
            <a:ext cx="15541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C1289E-D4ED-4276-B600-845E8B40D947}"/>
              </a:ext>
            </a:extLst>
          </p:cNvPr>
          <p:cNvSpPr/>
          <p:nvPr/>
        </p:nvSpPr>
        <p:spPr>
          <a:xfrm>
            <a:off x="1311275" y="4005263"/>
            <a:ext cx="10566400" cy="3455987"/>
          </a:xfrm>
          <a:prstGeom prst="rect">
            <a:avLst/>
          </a:prstGeom>
        </p:spPr>
        <p:txBody>
          <a:bodyPr lIns="0" tIns="0" rIns="0" bIns="0"/>
          <a:lstStyle/>
          <a:p>
            <a:pPr eaLnBrk="1" fontAlgn="auto" hangingPunct="1">
              <a:lnSpc>
                <a:spcPts val="7200"/>
              </a:lnSpc>
              <a:spcBef>
                <a:spcPts val="9660"/>
              </a:spcBef>
              <a:spcAft>
                <a:spcPts val="0"/>
              </a:spcAft>
              <a:defRPr/>
            </a:pPr>
            <a:r>
              <a:rPr lang="ru" sz="5900" b="1" spc="-50">
                <a:solidFill>
                  <a:srgbClr val="D30102"/>
                </a:solidFill>
                <a:latin typeface="Arial"/>
              </a:rPr>
              <a:t>ПРОФИЛАКТИКА, ДИАГНОСТИКА И ЛЕЧЕНИЕ </a:t>
            </a:r>
            <a:r>
              <a:rPr lang="ru" sz="5900" b="1" spc="-50">
                <a:solidFill>
                  <a:srgbClr val="363636"/>
                </a:solidFill>
                <a:latin typeface="Arial"/>
              </a:rPr>
              <a:t>НОВОЙ КОРОНАВИРУСНОЙ ИНФЕКЦИИ</a:t>
            </a:r>
          </a:p>
        </p:txBody>
      </p:sp>
      <p:sp>
        <p:nvSpPr>
          <p:cNvPr id="2054" name="Rectangle 5">
            <a:extLst>
              <a:ext uri="{FF2B5EF4-FFF2-40B4-BE49-F238E27FC236}">
                <a16:creationId xmlns:a16="http://schemas.microsoft.com/office/drawing/2014/main" id="{4639E8B8-23B2-4394-B75A-3C9CAD5D4284}"/>
              </a:ext>
            </a:extLst>
          </p:cNvPr>
          <p:cNvSpPr>
            <a:spLocks noChangeArrowheads="1"/>
          </p:cNvSpPr>
          <p:nvPr/>
        </p:nvSpPr>
        <p:spPr bwMode="auto">
          <a:xfrm>
            <a:off x="1390650" y="13152438"/>
            <a:ext cx="7277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25"/>
              </a:spcAft>
            </a:pPr>
            <a:r>
              <a:rPr lang="ru-RU" altLang="ru-RU" sz="2300">
                <a:solidFill>
                  <a:srgbClr val="575757"/>
                </a:solidFill>
                <a:latin typeface="Arial" panose="020B0604020202020204" pitchFamily="34" charset="0"/>
              </a:rPr>
              <a:t>На основе</a:t>
            </a:r>
          </a:p>
          <a:p>
            <a:pPr eaLnBrk="1" hangingPunct="1">
              <a:spcAft>
                <a:spcPts val="625"/>
              </a:spcAft>
            </a:pPr>
            <a:r>
              <a:rPr lang="ru-RU" altLang="ru-RU" sz="2600">
                <a:solidFill>
                  <a:srgbClr val="575757"/>
                </a:solidFill>
                <a:latin typeface="Arial" panose="020B0604020202020204" pitchFamily="34" charset="0"/>
              </a:rPr>
              <a:t>Временных методических рекомендаций</a:t>
            </a:r>
          </a:p>
          <a:p>
            <a:pPr eaLnBrk="1" hangingPunct="1"/>
            <a:r>
              <a:rPr lang="ru-RU" altLang="ru-RU" sz="2300">
                <a:solidFill>
                  <a:srgbClr val="575757"/>
                </a:solidFill>
                <a:latin typeface="Arial" panose="020B0604020202020204" pitchFamily="34" charset="0"/>
              </a:rPr>
              <a:t>Минздрава России, вер. 6 (28.04.2020)</a:t>
            </a:r>
          </a:p>
        </p:txBody>
      </p:sp>
      <p:sp>
        <p:nvSpPr>
          <p:cNvPr id="4" name="TextBox 3">
            <a:extLst>
              <a:ext uri="{FF2B5EF4-FFF2-40B4-BE49-F238E27FC236}">
                <a16:creationId xmlns:a16="http://schemas.microsoft.com/office/drawing/2014/main" id="{E5DACA67-3B0B-4964-8657-C0CA53557FA6}"/>
              </a:ext>
            </a:extLst>
          </p:cNvPr>
          <p:cNvSpPr txBox="1"/>
          <p:nvPr/>
        </p:nvSpPr>
        <p:spPr>
          <a:xfrm>
            <a:off x="18533302" y="10872904"/>
            <a:ext cx="2568332" cy="200055"/>
          </a:xfrm>
          <a:prstGeom prst="rect">
            <a:avLst/>
          </a:prstGeom>
          <a:solidFill>
            <a:srgbClr val="000000"/>
          </a:solidFill>
        </p:spPr>
        <p:txBody>
          <a:bodyPr wrap="none" rtlCol="0">
            <a:spAutoFit/>
          </a:bodyPr>
          <a:lstStyle/>
          <a:p>
            <a:pPr algn="r">
              <a:spcAft>
                <a:spcPts val="600"/>
              </a:spcAft>
            </a:pPr>
            <a:r>
              <a:rPr lang="ru-RU" sz="700">
                <a:solidFill>
                  <a:srgbClr val="FFFFFF"/>
                </a:solidFill>
                <a:latin typeface="+mn-lt"/>
                <a:hlinkClick r:id="rId4" tooltip="https://vistinomer.mk/kovid-19-%D1%9Ce-pomine-no-posledicite-od-stigmata-i-zhigosuva%D1%9Aeto-na-bolnite-%D1%9Ce-ostanat/">
                  <a:extLst>
                    <a:ext uri="{A12FA001-AC4F-418D-AE19-62706E023703}">
                      <ahyp:hlinkClr xmlns:ahyp="http://schemas.microsoft.com/office/drawing/2018/hyperlinkcolor" val="tx"/>
                    </a:ext>
                  </a:extLst>
                </a:hlinkClick>
              </a:rPr>
              <a:t>Это изображение</a:t>
            </a:r>
            <a:r>
              <a:rPr lang="ru-RU" sz="700">
                <a:solidFill>
                  <a:srgbClr val="FFFFFF"/>
                </a:solidFill>
                <a:latin typeface="+mn-lt"/>
              </a:rPr>
              <a:t>, автор: Неизвестный автор, лицензия: </a:t>
            </a:r>
            <a:r>
              <a:rPr lang="ru-RU" sz="700">
                <a:solidFill>
                  <a:srgbClr val="FFFFFF"/>
                </a:solidFill>
                <a:latin typeface="+mn-lt"/>
                <a:hlinkClick r:id="rId6" tooltip="https://creativecommons.org/licenses/by/3.0/">
                  <a:extLst>
                    <a:ext uri="{A12FA001-AC4F-418D-AE19-62706E023703}">
                      <ahyp:hlinkClr xmlns:ahyp="http://schemas.microsoft.com/office/drawing/2018/hyperlinkcolor" val="tx"/>
                    </a:ext>
                  </a:extLst>
                </a:hlinkClick>
              </a:rPr>
              <a:t>CC BY</a:t>
            </a:r>
            <a:endParaRPr lang="ru-RU" sz="700">
              <a:solidFill>
                <a:srgbClr val="FFFFFF"/>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a:extLst>
              <a:ext uri="{FF2B5EF4-FFF2-40B4-BE49-F238E27FC236}">
                <a16:creationId xmlns:a16="http://schemas.microsoft.com/office/drawing/2014/main" id="{A7AA6703-6537-4C34-9CEB-73A4E5E2736C}"/>
              </a:ext>
            </a:extLst>
          </p:cNvPr>
          <p:cNvSpPr>
            <a:spLocks noChangeArrowheads="1"/>
          </p:cNvSpPr>
          <p:nvPr/>
        </p:nvSpPr>
        <p:spPr bwMode="auto">
          <a:xfrm>
            <a:off x="1314450" y="1504950"/>
            <a:ext cx="19145250" cy="1421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6600" b="1" dirty="0">
                <a:solidFill>
                  <a:srgbClr val="FF0000"/>
                </a:solidFill>
              </a:rPr>
              <a:t>Предупреждение заноса COVID-19 в медицинскую организацию </a:t>
            </a:r>
            <a:r>
              <a:rPr lang="ru-RU" altLang="ru-RU" sz="4800" b="1" dirty="0">
                <a:solidFill>
                  <a:srgbClr val="FF0000"/>
                </a:solidFill>
              </a:rPr>
              <a:t> </a:t>
            </a:r>
          </a:p>
          <a:p>
            <a:r>
              <a:rPr lang="ru-RU" altLang="ru-RU" sz="4800" b="1" dirty="0">
                <a:solidFill>
                  <a:srgbClr val="FF0000"/>
                </a:solidFill>
              </a:rPr>
              <a:t>Персонал медицинской организации перед выходом на работу должен оценить состояние своего здоровья и эпидемиологический анамнез. </a:t>
            </a:r>
          </a:p>
          <a:p>
            <a:r>
              <a:rPr lang="ru-RU" altLang="ru-RU" sz="4800" b="1" dirty="0">
                <a:solidFill>
                  <a:srgbClr val="FF0000"/>
                </a:solidFill>
              </a:rPr>
              <a:t>На входе в МО должен быть организован медицинский пост, где проводиться опрос работников, измерение температуры, осмотр на наличие респираторных симптомов.</a:t>
            </a:r>
          </a:p>
          <a:p>
            <a:r>
              <a:rPr lang="ru-RU" altLang="ru-RU" sz="4800" b="1" dirty="0">
                <a:solidFill>
                  <a:srgbClr val="FF0000"/>
                </a:solidFill>
              </a:rPr>
              <a:t>Контакт с лицом, который контактировал с подозрительным или подтвержденным заболеванием COVID-19 (т.е. с контактным), не является основанием для отстранения сотрудника от работы.  </a:t>
            </a:r>
          </a:p>
          <a:p>
            <a:r>
              <a:rPr lang="ru-RU" altLang="ru-RU" sz="4800" b="1" dirty="0">
                <a:solidFill>
                  <a:srgbClr val="FF0000"/>
                </a:solidFill>
              </a:rPr>
              <a:t>Персонал не допускается к работе только при наличии тесного (семейного) контакта с подтвержденным случаем COVID-19. </a:t>
            </a:r>
          </a:p>
          <a:p>
            <a:r>
              <a:rPr lang="ru-RU" altLang="ru-RU" sz="4800" b="1" dirty="0">
                <a:solidFill>
                  <a:srgbClr val="FF0000"/>
                </a:solidFill>
              </a:rPr>
              <a:t>Другие контакты не являются основанием для отстранения от работы.</a:t>
            </a:r>
          </a:p>
          <a:p>
            <a:r>
              <a:rPr lang="ru-RU" altLang="ru-RU" sz="3200" b="1" dirty="0">
                <a:solidFill>
                  <a:srgbClr val="FF0000"/>
                </a:solidFill>
              </a:rPr>
              <a:t>Источник: Временные методические рекомендации «ПРОФИЛАКТИКА ЗАНОСА И РАСПРОСТРАНЕНИЯ COVID-19  В МЕДИЦИНСКИХ ОРГАНИЗАЦИЯХ» Национальная ассоциация специалистов по контролю инфекций, связанных с оказанием медицинской помощи 08.04.2020</a:t>
            </a:r>
          </a:p>
          <a:p>
            <a:r>
              <a:rPr lang="ru-RU" altLang="ru-RU" sz="4800" b="1" dirty="0">
                <a:solidFill>
                  <a:srgbClr val="FF0000"/>
                </a:solidFill>
              </a:rPr>
              <a:t> </a:t>
            </a:r>
          </a:p>
          <a:p>
            <a:r>
              <a:rPr lang="ru-RU" altLang="ru-RU" sz="4800" b="1" dirty="0">
                <a:solidFill>
                  <a:srgbClr val="FF0000"/>
                </a:solidFill>
              </a:rPr>
              <a:t>  </a:t>
            </a:r>
          </a:p>
          <a:p>
            <a:r>
              <a:rPr lang="ru-RU" altLang="ru-RU"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2EA2FFD9-5C28-4D28-9ACB-70C84A1851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29EE0D-2C10-4A48-AC46-DEAA28D6B445}"/>
              </a:ext>
            </a:extLst>
          </p:cNvPr>
          <p:cNvSpPr/>
          <p:nvPr/>
        </p:nvSpPr>
        <p:spPr>
          <a:xfrm>
            <a:off x="898525" y="695325"/>
            <a:ext cx="16194088" cy="1149350"/>
          </a:xfrm>
          <a:prstGeom prst="rect">
            <a:avLst/>
          </a:prstGeom>
        </p:spPr>
        <p:txBody>
          <a:bodyPr lIns="0" tIns="0" rIns="0" bIns="0"/>
          <a:lstStyle/>
          <a:p>
            <a:pPr eaLnBrk="1" fontAlgn="auto" hangingPunct="1">
              <a:spcBef>
                <a:spcPts val="0"/>
              </a:spcBef>
              <a:spcAft>
                <a:spcPts val="840"/>
              </a:spcAft>
              <a:defRPr/>
            </a:pPr>
            <a:r>
              <a:rPr lang="ru" sz="3900" b="1">
                <a:solidFill>
                  <a:srgbClr val="363636"/>
                </a:solidFill>
                <a:latin typeface="Arial"/>
              </a:rPr>
              <a:t>п. 7.4. </a:t>
            </a:r>
            <a:r>
              <a:rPr lang="ru" sz="3900" b="1">
                <a:solidFill>
                  <a:srgbClr val="D30102"/>
                </a:solidFill>
                <a:latin typeface="Arial"/>
              </a:rPr>
              <a:t>Мероприятия </a:t>
            </a:r>
            <a:r>
              <a:rPr lang="ru" sz="3900" b="1">
                <a:solidFill>
                  <a:srgbClr val="1F1F1F"/>
                </a:solidFill>
                <a:latin typeface="Arial"/>
              </a:rPr>
              <a:t>по предупреждению распространения</a:t>
            </a:r>
          </a:p>
          <a:p>
            <a:pPr marL="1600200" eaLnBrk="1" fontAlgn="auto" hangingPunct="1">
              <a:spcBef>
                <a:spcPts val="0"/>
              </a:spcBef>
              <a:spcAft>
                <a:spcPts val="6930"/>
              </a:spcAft>
              <a:defRPr/>
            </a:pPr>
            <a:r>
              <a:rPr lang="en-US" sz="3900" b="1">
                <a:solidFill>
                  <a:srgbClr val="1F1F1F"/>
                </a:solidFill>
                <a:latin typeface="Arial"/>
              </a:rPr>
              <a:t>COVID-19 </a:t>
            </a:r>
            <a:r>
              <a:rPr lang="ru" sz="3900" b="1">
                <a:solidFill>
                  <a:srgbClr val="1F1F1F"/>
                </a:solidFill>
                <a:latin typeface="Arial"/>
              </a:rPr>
              <a:t>в медицинской организации</a:t>
            </a:r>
          </a:p>
        </p:txBody>
      </p:sp>
      <p:sp>
        <p:nvSpPr>
          <p:cNvPr id="18436" name="Rectangle 3">
            <a:extLst>
              <a:ext uri="{FF2B5EF4-FFF2-40B4-BE49-F238E27FC236}">
                <a16:creationId xmlns:a16="http://schemas.microsoft.com/office/drawing/2014/main" id="{7ADF02A7-D5C2-46D0-891E-93D62EC3678D}"/>
              </a:ext>
            </a:extLst>
          </p:cNvPr>
          <p:cNvSpPr>
            <a:spLocks noChangeArrowheads="1"/>
          </p:cNvSpPr>
          <p:nvPr/>
        </p:nvSpPr>
        <p:spPr bwMode="auto">
          <a:xfrm>
            <a:off x="1057275" y="2968625"/>
            <a:ext cx="17632363" cy="1009650"/>
          </a:xfrm>
          <a:prstGeom prst="rect">
            <a:avLst/>
          </a:prstGeom>
          <a:solidFill>
            <a:srgbClr val="FF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4275"/>
              </a:lnSpc>
              <a:spcBef>
                <a:spcPts val="6925"/>
              </a:spcBef>
            </a:pPr>
            <a:r>
              <a:rPr lang="ru-RU" altLang="ru-RU" sz="3300" b="1">
                <a:solidFill>
                  <a:srgbClr val="FFFFFF"/>
                </a:solidFill>
                <a:latin typeface="Arial" panose="020B0604020202020204" pitchFamily="34" charset="0"/>
              </a:rPr>
              <a:t>При поступлении в приемное отделение медицинской организации пациента с характерными симптомами и данными эпидемиологического анамнеза</a:t>
            </a:r>
          </a:p>
        </p:txBody>
      </p:sp>
      <p:sp>
        <p:nvSpPr>
          <p:cNvPr id="18437" name="Rectangle 5">
            <a:extLst>
              <a:ext uri="{FF2B5EF4-FFF2-40B4-BE49-F238E27FC236}">
                <a16:creationId xmlns:a16="http://schemas.microsoft.com/office/drawing/2014/main" id="{A28FD822-4C1C-4136-AD06-04F482F1AAE1}"/>
              </a:ext>
            </a:extLst>
          </p:cNvPr>
          <p:cNvSpPr>
            <a:spLocks noChangeArrowheads="1"/>
          </p:cNvSpPr>
          <p:nvPr/>
        </p:nvSpPr>
        <p:spPr bwMode="auto">
          <a:xfrm>
            <a:off x="1143000" y="5245100"/>
            <a:ext cx="9253538" cy="9664700"/>
          </a:xfrm>
          <a:prstGeom prst="rect">
            <a:avLst/>
          </a:prstGeom>
          <a:solidFill>
            <a:srgbClr val="FFDB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33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863"/>
              </a:lnSpc>
              <a:spcAft>
                <a:spcPts val="1475"/>
              </a:spcAft>
            </a:pPr>
            <a:r>
              <a:rPr lang="ru-RU" altLang="ru-RU" sz="2900">
                <a:solidFill>
                  <a:srgbClr val="363636"/>
                </a:solidFill>
                <a:latin typeface="Arial" panose="020B0604020202020204" pitchFamily="34" charset="0"/>
              </a:rPr>
              <a:t>Извещение руководителя медицинской организации о выявленном пациенте и его состоянии;</a:t>
            </a:r>
          </a:p>
          <a:p>
            <a:pPr algn="just" eaLnBrk="1" hangingPunct="1">
              <a:spcAft>
                <a:spcPts val="2313"/>
              </a:spcAft>
            </a:pPr>
            <a:r>
              <a:rPr lang="ru-RU" altLang="ru-RU" sz="2900">
                <a:solidFill>
                  <a:srgbClr val="FF5757"/>
                </a:solidFill>
                <a:latin typeface="Arial" panose="020B0604020202020204" pitchFamily="34" charset="0"/>
              </a:rPr>
              <a:t>□    </a:t>
            </a:r>
            <a:r>
              <a:rPr lang="ru-RU" altLang="ru-RU" sz="2900">
                <a:solidFill>
                  <a:srgbClr val="363636"/>
                </a:solidFill>
                <a:latin typeface="Arial" panose="020B0604020202020204" pitchFamily="34" charset="0"/>
              </a:rPr>
              <a:t>решение вопроса об изоляции пациента;</a:t>
            </a:r>
          </a:p>
          <a:p>
            <a:pPr eaLnBrk="1" hangingPunct="1">
              <a:lnSpc>
                <a:spcPts val="3838"/>
              </a:lnSpc>
              <a:spcAft>
                <a:spcPts val="1475"/>
              </a:spcAft>
            </a:pPr>
            <a:r>
              <a:rPr lang="ru-RU" altLang="ru-RU" sz="2900">
                <a:solidFill>
                  <a:srgbClr val="FF5757"/>
                </a:solidFill>
                <a:latin typeface="Arial" panose="020B0604020202020204" pitchFamily="34" charset="0"/>
              </a:rPr>
              <a:t>□    </a:t>
            </a:r>
            <a:r>
              <a:rPr lang="ru-RU" altLang="ru-RU" sz="2900">
                <a:solidFill>
                  <a:srgbClr val="363636"/>
                </a:solidFill>
                <a:latin typeface="Arial" panose="020B0604020202020204" pitchFamily="34" charset="0"/>
              </a:rPr>
              <a:t>медицинский работник должен использовать средства индивидуальной защиты (СИЗ);</a:t>
            </a:r>
          </a:p>
          <a:p>
            <a:pPr algn="just" eaLnBrk="1" hangingPunct="1">
              <a:spcAft>
                <a:spcPts val="838"/>
              </a:spcAft>
            </a:pPr>
            <a:r>
              <a:rPr lang="ru-RU" altLang="ru-RU" sz="2900">
                <a:solidFill>
                  <a:srgbClr val="FF5757"/>
                </a:solidFill>
                <a:latin typeface="Arial" panose="020B0604020202020204" pitchFamily="34" charset="0"/>
              </a:rPr>
              <a:t>□    </a:t>
            </a:r>
            <a:r>
              <a:rPr lang="ru-RU" altLang="ru-RU" sz="2900">
                <a:solidFill>
                  <a:srgbClr val="363636"/>
                </a:solidFill>
                <a:latin typeface="Arial" panose="020B0604020202020204" pitchFamily="34" charset="0"/>
              </a:rPr>
              <a:t>наблюдение пациента до приезда</a:t>
            </a:r>
          </a:p>
          <a:p>
            <a:pPr algn="just" eaLnBrk="1" hangingPunct="1">
              <a:lnSpc>
                <a:spcPts val="3813"/>
              </a:lnSpc>
              <a:spcAft>
                <a:spcPts val="1475"/>
              </a:spcAft>
            </a:pPr>
            <a:r>
              <a:rPr lang="ru-RU" altLang="ru-RU" sz="2900">
                <a:solidFill>
                  <a:srgbClr val="363636"/>
                </a:solidFill>
                <a:latin typeface="Arial" panose="020B0604020202020204" pitchFamily="34" charset="0"/>
              </a:rPr>
              <a:t>и передачи его специализированной выездной бригаде скорой медицинской помощи;</a:t>
            </a:r>
          </a:p>
          <a:p>
            <a:pPr eaLnBrk="1" hangingPunct="1">
              <a:lnSpc>
                <a:spcPts val="3838"/>
              </a:lnSpc>
              <a:spcAft>
                <a:spcPts val="1475"/>
              </a:spcAft>
            </a:pPr>
            <a:r>
              <a:rPr lang="ru-RU" altLang="ru-RU" sz="2900">
                <a:solidFill>
                  <a:srgbClr val="FF5757"/>
                </a:solidFill>
                <a:latin typeface="Arial" panose="020B0604020202020204" pitchFamily="34" charset="0"/>
              </a:rPr>
              <a:t>□    </a:t>
            </a:r>
            <a:r>
              <a:rPr lang="ru-RU" altLang="ru-RU" sz="2900">
                <a:solidFill>
                  <a:srgbClr val="363636"/>
                </a:solidFill>
                <a:latin typeface="Arial" panose="020B0604020202020204" pitchFamily="34" charset="0"/>
              </a:rPr>
              <a:t>утилизация СИЗ, обработка рук и обуви, смена комплекта одежды после медицинской эвакуации пациента;</a:t>
            </a:r>
          </a:p>
          <a:p>
            <a:pPr eaLnBrk="1" hangingPunct="1">
              <a:lnSpc>
                <a:spcPts val="3838"/>
              </a:lnSpc>
            </a:pPr>
            <a:r>
              <a:rPr lang="ru-RU" altLang="ru-RU" sz="2900">
                <a:solidFill>
                  <a:srgbClr val="FF5757"/>
                </a:solidFill>
                <a:latin typeface="Arial" panose="020B0604020202020204" pitchFamily="34" charset="0"/>
              </a:rPr>
              <a:t>□    </a:t>
            </a:r>
            <a:r>
              <a:rPr lang="ru-RU" altLang="ru-RU" sz="2900">
                <a:solidFill>
                  <a:srgbClr val="363636"/>
                </a:solidFill>
                <a:latin typeface="Arial" panose="020B0604020202020204" pitchFamily="34" charset="0"/>
              </a:rPr>
              <a:t>рот и горло прополаскивают 70% этиловым спиртом, в нос и в глаза закапывают 2% раствор борной кислоты.</a:t>
            </a:r>
          </a:p>
        </p:txBody>
      </p:sp>
      <p:sp>
        <p:nvSpPr>
          <p:cNvPr id="18438" name="Rectangle 6">
            <a:extLst>
              <a:ext uri="{FF2B5EF4-FFF2-40B4-BE49-F238E27FC236}">
                <a16:creationId xmlns:a16="http://schemas.microsoft.com/office/drawing/2014/main" id="{24F30B27-5B93-4225-BA77-090F7D331E2B}"/>
              </a:ext>
            </a:extLst>
          </p:cNvPr>
          <p:cNvSpPr>
            <a:spLocks noChangeArrowheads="1"/>
          </p:cNvSpPr>
          <p:nvPr/>
        </p:nvSpPr>
        <p:spPr bwMode="auto">
          <a:xfrm>
            <a:off x="11777663" y="5353050"/>
            <a:ext cx="9356725" cy="9556750"/>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461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838"/>
              </a:lnSpc>
              <a:spcAft>
                <a:spcPts val="1475"/>
              </a:spcAft>
            </a:pPr>
            <a:r>
              <a:rPr lang="ru-RU" altLang="ru-RU" sz="2900">
                <a:solidFill>
                  <a:srgbClr val="363636"/>
                </a:solidFill>
                <a:latin typeface="Arial" panose="020B0604020202020204" pitchFamily="34" charset="0"/>
              </a:rPr>
              <a:t>Организация сбора биологического материала медицинских работников и лиц, находившихся с ним в контакте;</a:t>
            </a:r>
          </a:p>
          <a:p>
            <a:pPr algn="just" eaLnBrk="1" hangingPunct="1">
              <a:spcAft>
                <a:spcPts val="2313"/>
              </a:spcAft>
            </a:pPr>
            <a:r>
              <a:rPr lang="ru-RU" altLang="ru-RU" sz="2900">
                <a:solidFill>
                  <a:srgbClr val="C00000"/>
                </a:solidFill>
                <a:latin typeface="Arial" panose="020B0604020202020204" pitchFamily="34" charset="0"/>
              </a:rPr>
              <a:t>✓    </a:t>
            </a:r>
            <a:r>
              <a:rPr lang="ru-RU" altLang="ru-RU" sz="2900">
                <a:solidFill>
                  <a:srgbClr val="363636"/>
                </a:solidFill>
                <a:latin typeface="Arial" panose="020B0604020202020204" pitchFamily="34" charset="0"/>
              </a:rPr>
              <a:t>дезинфекция приемного отделения;</a:t>
            </a:r>
          </a:p>
          <a:p>
            <a:pPr eaLnBrk="1" hangingPunct="1">
              <a:lnSpc>
                <a:spcPts val="3838"/>
              </a:lnSpc>
              <a:spcAft>
                <a:spcPts val="1475"/>
              </a:spcAft>
            </a:pPr>
            <a:r>
              <a:rPr lang="ru-RU" altLang="ru-RU" sz="2900">
                <a:solidFill>
                  <a:srgbClr val="C00000"/>
                </a:solidFill>
                <a:latin typeface="Arial" panose="020B0604020202020204" pitchFamily="34" charset="0"/>
              </a:rPr>
              <a:t>✓    </a:t>
            </a:r>
            <a:r>
              <a:rPr lang="ru-RU" altLang="ru-RU" sz="2900">
                <a:solidFill>
                  <a:srgbClr val="363636"/>
                </a:solidFill>
                <a:latin typeface="Arial" panose="020B0604020202020204" pitchFamily="34" charset="0"/>
              </a:rPr>
              <a:t>в случае подтверждения диагноза </a:t>
            </a:r>
            <a:r>
              <a:rPr lang="en-US" altLang="ru-RU" sz="2900">
                <a:solidFill>
                  <a:srgbClr val="363636"/>
                </a:solidFill>
                <a:latin typeface="Arial" panose="020B0604020202020204" pitchFamily="34" charset="0"/>
              </a:rPr>
              <a:t>COVID-19 </a:t>
            </a:r>
            <a:r>
              <a:rPr lang="ru-RU" altLang="ru-RU" sz="2900">
                <a:solidFill>
                  <a:srgbClr val="363636"/>
                </a:solidFill>
                <a:latin typeface="Arial" panose="020B0604020202020204" pitchFamily="34" charset="0"/>
              </a:rPr>
              <a:t>в стационаре выявить лиц, имевших контакт с пациентом;</a:t>
            </a:r>
          </a:p>
          <a:p>
            <a:pPr eaLnBrk="1" hangingPunct="1">
              <a:lnSpc>
                <a:spcPts val="3838"/>
              </a:lnSpc>
              <a:spcAft>
                <a:spcPts val="1475"/>
              </a:spcAft>
            </a:pPr>
            <a:r>
              <a:rPr lang="ru-RU" altLang="ru-RU" sz="2900">
                <a:solidFill>
                  <a:srgbClr val="C00000"/>
                </a:solidFill>
                <a:latin typeface="Arial" panose="020B0604020202020204" pitchFamily="34" charset="0"/>
              </a:rPr>
              <a:t>✓    </a:t>
            </a:r>
            <a:r>
              <a:rPr lang="ru-RU" altLang="ru-RU" sz="2900">
                <a:solidFill>
                  <a:srgbClr val="363636"/>
                </a:solidFill>
                <a:latin typeface="Arial" panose="020B0604020202020204" pitchFamily="34" charset="0"/>
              </a:rPr>
              <a:t>Медицинские отходы, в т.ч. биологические выделения пациентов, </a:t>
            </a:r>
            <a:r>
              <a:rPr lang="ru-RU" altLang="ru-RU" sz="2900">
                <a:solidFill>
                  <a:srgbClr val="1F1F1F"/>
                </a:solidFill>
                <a:latin typeface="Arial" panose="020B0604020202020204" pitchFamily="34" charset="0"/>
              </a:rPr>
              <a:t>подлежат обязательному обеззараживанию (дезинфекции)/обезвреживанию физическими методами (термические, микроволновые, радиационные и другие)</a:t>
            </a:r>
            <a:r>
              <a:rPr lang="ru-RU" altLang="ru-RU" sz="2900">
                <a:solidFill>
                  <a:srgbClr val="363636"/>
                </a:solidFill>
                <a:latin typeface="Arial" panose="020B0604020202020204" pitchFamily="34" charset="0"/>
              </a:rPr>
              <a:t>.</a:t>
            </a:r>
          </a:p>
          <a:p>
            <a:pPr eaLnBrk="1" hangingPunct="1">
              <a:lnSpc>
                <a:spcPts val="3838"/>
              </a:lnSpc>
            </a:pP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Вывоз необеззараженных отходов класса В за пределы территории медицинской организации не допускается.</a:t>
            </a:r>
          </a:p>
        </p:txBody>
      </p:sp>
      <p:sp>
        <p:nvSpPr>
          <p:cNvPr id="18439" name="Rectangle 7">
            <a:extLst>
              <a:ext uri="{FF2B5EF4-FFF2-40B4-BE49-F238E27FC236}">
                <a16:creationId xmlns:a16="http://schemas.microsoft.com/office/drawing/2014/main" id="{72170A6C-4214-4C0D-B391-420E8AD9FCC5}"/>
              </a:ext>
            </a:extLst>
          </p:cNvPr>
          <p:cNvSpPr>
            <a:spLocks noChangeArrowheads="1"/>
          </p:cNvSpPr>
          <p:nvPr/>
        </p:nvSpPr>
        <p:spPr bwMode="auto">
          <a:xfrm>
            <a:off x="21439188" y="15071725"/>
            <a:ext cx="4095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25</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719CEDA1-EBF9-4E07-ACE6-24DE0014BB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21E55A08-BD21-4347-AA91-A9625D29B73F}"/>
              </a:ext>
            </a:extLst>
          </p:cNvPr>
          <p:cNvSpPr>
            <a:spLocks noChangeArrowheads="1"/>
          </p:cNvSpPr>
          <p:nvPr/>
        </p:nvSpPr>
        <p:spPr bwMode="auto">
          <a:xfrm>
            <a:off x="569913" y="741363"/>
            <a:ext cx="197707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475"/>
              </a:spcAft>
            </a:pPr>
            <a:r>
              <a:rPr lang="ru-RU" altLang="ru-RU" sz="3100">
                <a:solidFill>
                  <a:srgbClr val="363636"/>
                </a:solidFill>
                <a:latin typeface="Arial" panose="020B0604020202020204" pitchFamily="34" charset="0"/>
              </a:rPr>
              <a:t>п.9.2.б. </a:t>
            </a:r>
            <a:r>
              <a:rPr lang="ru-RU" altLang="ru-RU" sz="4000">
                <a:solidFill>
                  <a:srgbClr val="FF0000"/>
                </a:solidFill>
                <a:latin typeface="Arial" panose="020B0604020202020204" pitchFamily="34" charset="0"/>
              </a:rPr>
              <a:t>Порядок организации медицинской помощи в стационарных условиях</a:t>
            </a:r>
          </a:p>
        </p:txBody>
      </p:sp>
      <p:sp>
        <p:nvSpPr>
          <p:cNvPr id="23556" name="Rectangle 3">
            <a:extLst>
              <a:ext uri="{FF2B5EF4-FFF2-40B4-BE49-F238E27FC236}">
                <a16:creationId xmlns:a16="http://schemas.microsoft.com/office/drawing/2014/main" id="{1D4D25A0-AFBB-475F-8CB5-1EBADE6A297E}"/>
              </a:ext>
            </a:extLst>
          </p:cNvPr>
          <p:cNvSpPr>
            <a:spLocks noChangeArrowheads="1"/>
          </p:cNvSpPr>
          <p:nvPr/>
        </p:nvSpPr>
        <p:spPr bwMode="auto">
          <a:xfrm>
            <a:off x="1155700" y="2763838"/>
            <a:ext cx="16992600" cy="1062037"/>
          </a:xfrm>
          <a:prstGeom prst="rect">
            <a:avLst/>
          </a:prstGeom>
          <a:solidFill>
            <a:srgbClr val="FFDB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5875"/>
              </a:spcBef>
              <a:spcAft>
                <a:spcPts val="838"/>
              </a:spcAft>
            </a:pPr>
            <a:r>
              <a:rPr lang="ru-RU" altLang="ru-RU" sz="3100" dirty="0">
                <a:solidFill>
                  <a:srgbClr val="1F1F1F"/>
                </a:solidFill>
                <a:latin typeface="Arial" panose="020B0604020202020204" pitchFamily="34" charset="0"/>
              </a:rPr>
              <a:t>Руководителям медицинских организаций необходимо обеспечить:</a:t>
            </a:r>
          </a:p>
        </p:txBody>
      </p:sp>
      <p:sp>
        <p:nvSpPr>
          <p:cNvPr id="23557" name="Rectangle 4">
            <a:extLst>
              <a:ext uri="{FF2B5EF4-FFF2-40B4-BE49-F238E27FC236}">
                <a16:creationId xmlns:a16="http://schemas.microsoft.com/office/drawing/2014/main" id="{D2274FBF-B633-4D06-A963-056F3C29CAB5}"/>
              </a:ext>
            </a:extLst>
          </p:cNvPr>
          <p:cNvSpPr>
            <a:spLocks noChangeArrowheads="1"/>
          </p:cNvSpPr>
          <p:nvPr/>
        </p:nvSpPr>
        <p:spPr bwMode="auto">
          <a:xfrm>
            <a:off x="935038" y="4502150"/>
            <a:ext cx="831532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69900" indent="-469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475"/>
              </a:lnSpc>
              <a:spcAft>
                <a:spcPts val="1050"/>
              </a:spcAft>
            </a:pPr>
            <a:r>
              <a:rPr lang="ru-RU" altLang="ru-RU" sz="2600" b="1">
                <a:solidFill>
                  <a:srgbClr val="D30102"/>
                </a:solidFill>
                <a:latin typeface="Arial" panose="020B0604020202020204" pitchFamily="34" charset="0"/>
              </a:rPr>
              <a:t>✓    </a:t>
            </a:r>
            <a:r>
              <a:rPr lang="ru-RU" altLang="ru-RU" sz="2600" b="1">
                <a:solidFill>
                  <a:srgbClr val="1F1F1F"/>
                </a:solidFill>
                <a:latin typeface="Arial" panose="020B0604020202020204" pitchFamily="34" charset="0"/>
              </a:rPr>
              <a:t>Наличие запаса </a:t>
            </a:r>
            <a:r>
              <a:rPr lang="ru-RU" altLang="ru-RU" sz="2600">
                <a:solidFill>
                  <a:srgbClr val="1F1F1F"/>
                </a:solidFill>
                <a:latin typeface="Arial" panose="020B0604020202020204" pitchFamily="34" charset="0"/>
              </a:rPr>
              <a:t>необходимых расходных материалов для отбора биологического материала, проведения лабораторных исследований, дезинфекционных средств и средств индивидуальной защиты (СИЗ), необходимых медицинских изделий.</a:t>
            </a:r>
          </a:p>
          <a:p>
            <a:pPr algn="just" eaLnBrk="1" hangingPunct="1">
              <a:spcAft>
                <a:spcPts val="838"/>
              </a:spcAft>
            </a:pPr>
            <a:r>
              <a:rPr lang="ru-RU" altLang="ru-RU" sz="2600" b="1">
                <a:solidFill>
                  <a:srgbClr val="D30102"/>
                </a:solidFill>
                <a:latin typeface="Arial" panose="020B0604020202020204" pitchFamily="34" charset="0"/>
              </a:rPr>
              <a:t>✓    </a:t>
            </a:r>
            <a:r>
              <a:rPr lang="ru-RU" altLang="ru-RU" sz="2600" b="1">
                <a:solidFill>
                  <a:srgbClr val="1F1F1F"/>
                </a:solidFill>
                <a:latin typeface="Arial" panose="020B0604020202020204" pitchFamily="34" charset="0"/>
              </a:rPr>
              <a:t>Информирование медработников</a:t>
            </a:r>
          </a:p>
          <a:p>
            <a:pPr eaLnBrk="1" hangingPunct="1">
              <a:lnSpc>
                <a:spcPts val="3475"/>
              </a:lnSpc>
              <a:spcAft>
                <a:spcPts val="1050"/>
              </a:spcAft>
            </a:pPr>
            <a:r>
              <a:rPr lang="ru-RU" altLang="ru-RU" sz="2600">
                <a:solidFill>
                  <a:srgbClr val="1F1F1F"/>
                </a:solidFill>
                <a:latin typeface="Arial" panose="020B0604020202020204" pitchFamily="34" charset="0"/>
              </a:rPr>
              <a:t>по вопросам профилактики, диагностики и лечения </a:t>
            </a:r>
            <a:r>
              <a:rPr lang="en-US" altLang="ru-RU" sz="2600">
                <a:solidFill>
                  <a:srgbClr val="1F1F1F"/>
                </a:solidFill>
                <a:latin typeface="Arial" panose="020B0604020202020204" pitchFamily="34" charset="0"/>
              </a:rPr>
              <a:t>COVID-19, </a:t>
            </a:r>
            <a:r>
              <a:rPr lang="ru-RU" altLang="ru-RU" sz="2600">
                <a:solidFill>
                  <a:srgbClr val="1F1F1F"/>
                </a:solidFill>
                <a:latin typeface="Arial" panose="020B0604020202020204" pitchFamily="34" charset="0"/>
              </a:rPr>
              <a:t>сбора эпидемиологического анамнеза.</a:t>
            </a:r>
          </a:p>
          <a:p>
            <a:pPr eaLnBrk="1" hangingPunct="1">
              <a:lnSpc>
                <a:spcPts val="3500"/>
              </a:lnSpc>
              <a:spcAft>
                <a:spcPts val="1050"/>
              </a:spcAft>
            </a:pPr>
            <a:r>
              <a:rPr lang="ru-RU" altLang="ru-RU" sz="2600" b="1">
                <a:solidFill>
                  <a:srgbClr val="D30102"/>
                </a:solidFill>
                <a:latin typeface="Arial" panose="020B0604020202020204" pitchFamily="34" charset="0"/>
              </a:rPr>
              <a:t>✓    </a:t>
            </a:r>
            <a:r>
              <a:rPr lang="ru-RU" altLang="ru-RU" sz="2600" b="1">
                <a:solidFill>
                  <a:srgbClr val="1F1F1F"/>
                </a:solidFill>
                <a:latin typeface="Arial" panose="020B0604020202020204" pitchFamily="34" charset="0"/>
              </a:rPr>
              <a:t>Госпитализацию пациентов </a:t>
            </a:r>
            <a:r>
              <a:rPr lang="ru-RU" altLang="ru-RU" sz="2600">
                <a:solidFill>
                  <a:srgbClr val="1F1F1F"/>
                </a:solidFill>
                <a:latin typeface="Arial" panose="020B0604020202020204" pitchFamily="34" charset="0"/>
              </a:rPr>
              <a:t>с нетипичным течением ОРВИ, внебольничной пневмонией.</a:t>
            </a:r>
          </a:p>
          <a:p>
            <a:pPr eaLnBrk="1" hangingPunct="1">
              <a:lnSpc>
                <a:spcPts val="3450"/>
              </a:lnSpc>
            </a:pPr>
            <a:r>
              <a:rPr lang="ru-RU" altLang="ru-RU" sz="2600" b="1">
                <a:solidFill>
                  <a:srgbClr val="D30102"/>
                </a:solidFill>
                <a:latin typeface="Arial" panose="020B0604020202020204" pitchFamily="34" charset="0"/>
              </a:rPr>
              <a:t>✓    </a:t>
            </a:r>
            <a:r>
              <a:rPr lang="ru-RU" altLang="ru-RU" sz="2600" b="1">
                <a:solidFill>
                  <a:srgbClr val="1F1F1F"/>
                </a:solidFill>
                <a:latin typeface="Arial" panose="020B0604020202020204" pitchFamily="34" charset="0"/>
              </a:rPr>
              <a:t>Проведение противоэпидемических мероприятий </a:t>
            </a:r>
            <a:r>
              <a:rPr lang="ru-RU" altLang="ru-RU" sz="2600">
                <a:solidFill>
                  <a:srgbClr val="1F1F1F"/>
                </a:solidFill>
                <a:latin typeface="Arial" panose="020B0604020202020204" pitchFamily="34" charset="0"/>
              </a:rPr>
              <a:t>при выявлении подозрения</a:t>
            </a:r>
          </a:p>
          <a:p>
            <a:pPr eaLnBrk="1" hangingPunct="1">
              <a:spcAft>
                <a:spcPts val="1888"/>
              </a:spcAft>
            </a:pPr>
            <a:r>
              <a:rPr lang="ru-RU" altLang="ru-RU" sz="2600">
                <a:solidFill>
                  <a:srgbClr val="1F1F1F"/>
                </a:solidFill>
                <a:latin typeface="Arial" panose="020B0604020202020204" pitchFamily="34" charset="0"/>
              </a:rPr>
              <a:t>на </a:t>
            </a:r>
            <a:r>
              <a:rPr lang="en-US" altLang="ru-RU" sz="2600">
                <a:solidFill>
                  <a:srgbClr val="1F1F1F"/>
                </a:solidFill>
                <a:latin typeface="Arial" panose="020B0604020202020204" pitchFamily="34" charset="0"/>
              </a:rPr>
              <a:t>COVID-19.</a:t>
            </a:r>
          </a:p>
          <a:p>
            <a:pPr algn="just" eaLnBrk="1" hangingPunct="1">
              <a:lnSpc>
                <a:spcPts val="3475"/>
              </a:lnSpc>
            </a:pPr>
            <a:r>
              <a:rPr lang="ru-RU" altLang="ru-RU" sz="2600" b="1">
                <a:solidFill>
                  <a:srgbClr val="D30102"/>
                </a:solidFill>
                <a:latin typeface="Arial" panose="020B0604020202020204" pitchFamily="34" charset="0"/>
              </a:rPr>
              <a:t>✓    </a:t>
            </a:r>
            <a:r>
              <a:rPr lang="ru-RU" altLang="ru-RU" sz="2600" b="1">
                <a:solidFill>
                  <a:srgbClr val="1F1F1F"/>
                </a:solidFill>
                <a:latin typeface="Arial" panose="020B0604020202020204" pitchFamily="34" charset="0"/>
              </a:rPr>
              <a:t>Прием через приемно-смотровые боксы</a:t>
            </a:r>
          </a:p>
          <a:p>
            <a:pPr eaLnBrk="1" hangingPunct="1">
              <a:lnSpc>
                <a:spcPts val="3475"/>
              </a:lnSpc>
            </a:pPr>
            <a:r>
              <a:rPr lang="ru-RU" altLang="ru-RU" sz="2600">
                <a:solidFill>
                  <a:srgbClr val="1F1F1F"/>
                </a:solidFill>
                <a:latin typeface="Arial" panose="020B0604020202020204" pitchFamily="34" charset="0"/>
              </a:rPr>
              <a:t>и (или) фильтр-боксы пациентов с признаками ОРВИ, внебольничных пневмоний и дальнейшую маршрутизацию пациентов в медицинской организации.</a:t>
            </a:r>
          </a:p>
        </p:txBody>
      </p:sp>
      <p:sp>
        <p:nvSpPr>
          <p:cNvPr id="23558" name="Rectangle 5">
            <a:extLst>
              <a:ext uri="{FF2B5EF4-FFF2-40B4-BE49-F238E27FC236}">
                <a16:creationId xmlns:a16="http://schemas.microsoft.com/office/drawing/2014/main" id="{1069D596-7EEB-436A-A791-B12E9107E1CE}"/>
              </a:ext>
            </a:extLst>
          </p:cNvPr>
          <p:cNvSpPr>
            <a:spLocks noChangeArrowheads="1"/>
          </p:cNvSpPr>
          <p:nvPr/>
        </p:nvSpPr>
        <p:spPr bwMode="auto">
          <a:xfrm>
            <a:off x="9890125" y="4471988"/>
            <a:ext cx="11168063" cy="1008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4200"/>
              </a:spcBef>
              <a:spcAft>
                <a:spcPts val="838"/>
              </a:spcAft>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Разделение медработников </a:t>
            </a:r>
            <a:r>
              <a:rPr lang="ru-RU" altLang="ru-RU" sz="2600" dirty="0">
                <a:solidFill>
                  <a:srgbClr val="1F1F1F"/>
                </a:solidFill>
                <a:latin typeface="Arial" panose="020B0604020202020204" pitchFamily="34" charset="0"/>
              </a:rPr>
              <a:t>на лиц, контактировавших</a:t>
            </a:r>
          </a:p>
          <a:p>
            <a:pPr eaLnBrk="1" hangingPunct="1">
              <a:lnSpc>
                <a:spcPts val="3363"/>
              </a:lnSpc>
              <a:spcAft>
                <a:spcPts val="1050"/>
              </a:spcAft>
            </a:pPr>
            <a:r>
              <a:rPr lang="ru-RU" altLang="ru-RU" sz="2600" dirty="0">
                <a:solidFill>
                  <a:srgbClr val="1F1F1F"/>
                </a:solidFill>
                <a:latin typeface="Arial" panose="020B0604020202020204" pitchFamily="34" charset="0"/>
              </a:rPr>
              <a:t>с пациентами с симптомами ОРВИ, внебольничной пневмонией, и </a:t>
            </a:r>
            <a:r>
              <a:rPr lang="ru-RU" altLang="ru-RU" sz="2600" dirty="0" err="1">
                <a:solidFill>
                  <a:srgbClr val="1F1F1F"/>
                </a:solidFill>
                <a:latin typeface="Arial" panose="020B0604020202020204" pitchFamily="34" charset="0"/>
              </a:rPr>
              <a:t>неконтактировавших</a:t>
            </a:r>
            <a:r>
              <a:rPr lang="ru-RU" altLang="ru-RU" sz="2600" dirty="0">
                <a:solidFill>
                  <a:srgbClr val="1F1F1F"/>
                </a:solidFill>
                <a:latin typeface="Arial" panose="020B0604020202020204" pitchFamily="34" charset="0"/>
              </a:rPr>
              <a:t>.</a:t>
            </a:r>
          </a:p>
          <a:p>
            <a:pPr eaLnBrk="1" hangingPunct="1">
              <a:lnSpc>
                <a:spcPts val="3363"/>
              </a:lnSpc>
              <a:spcAft>
                <a:spcPts val="1050"/>
              </a:spcAft>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Соблюдение режима </a:t>
            </a:r>
            <a:r>
              <a:rPr lang="ru-RU" altLang="ru-RU" sz="2600" dirty="0">
                <a:solidFill>
                  <a:srgbClr val="1F1F1F"/>
                </a:solidFill>
                <a:latin typeface="Arial" panose="020B0604020202020204" pitchFamily="34" charset="0"/>
              </a:rPr>
              <a:t>проветривания, температурного режима, текущей дезинфекции в медицинской организации, использование медработниками СИЗ.</a:t>
            </a:r>
          </a:p>
          <a:p>
            <a:pPr eaLnBrk="1" hangingPunct="1">
              <a:lnSpc>
                <a:spcPts val="3363"/>
              </a:lnSpc>
              <a:spcAft>
                <a:spcPts val="1050"/>
              </a:spcAft>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Проведение обеззараживания </a:t>
            </a:r>
            <a:r>
              <a:rPr lang="ru-RU" altLang="ru-RU" sz="2600" dirty="0">
                <a:solidFill>
                  <a:srgbClr val="1F1F1F"/>
                </a:solidFill>
                <a:latin typeface="Arial" panose="020B0604020202020204" pitchFamily="34" charset="0"/>
              </a:rPr>
              <a:t>воздуха и поверхностей в помещениях.</a:t>
            </a:r>
          </a:p>
          <a:p>
            <a:pPr algn="just" eaLnBrk="1" hangingPunct="1">
              <a:spcAft>
                <a:spcPts val="838"/>
              </a:spcAft>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Контроль концентрации дезинфицирующих средств</a:t>
            </a:r>
          </a:p>
          <a:p>
            <a:pPr eaLnBrk="1" hangingPunct="1">
              <a:spcAft>
                <a:spcPts val="1888"/>
              </a:spcAft>
            </a:pPr>
            <a:r>
              <a:rPr lang="ru-RU" altLang="ru-RU" sz="2600" dirty="0">
                <a:solidFill>
                  <a:srgbClr val="1F1F1F"/>
                </a:solidFill>
                <a:latin typeface="Arial" panose="020B0604020202020204" pitchFamily="34" charset="0"/>
              </a:rPr>
              <a:t>в рабочих растворах.</a:t>
            </a:r>
          </a:p>
          <a:p>
            <a:pPr algn="just" eaLnBrk="1" hangingPunct="1">
              <a:spcAft>
                <a:spcPts val="838"/>
              </a:spcAft>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Увеличение кратности дезинфекционных обработок</a:t>
            </a:r>
          </a:p>
          <a:p>
            <a:pPr eaLnBrk="1" hangingPunct="1">
              <a:spcAft>
                <a:spcPts val="1888"/>
              </a:spcAft>
            </a:pPr>
            <a:r>
              <a:rPr lang="ru-RU" altLang="ru-RU" sz="2600" dirty="0">
                <a:solidFill>
                  <a:srgbClr val="1F1F1F"/>
                </a:solidFill>
                <a:latin typeface="Arial" panose="020B0604020202020204" pitchFamily="34" charset="0"/>
              </a:rPr>
              <a:t>помещений медицинских организаций.</a:t>
            </a:r>
          </a:p>
          <a:p>
            <a:pPr algn="just" eaLnBrk="1" hangingPunct="1">
              <a:lnSpc>
                <a:spcPts val="3363"/>
              </a:lnSpc>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Передачу биологического материала </a:t>
            </a:r>
            <a:r>
              <a:rPr lang="ru-RU" altLang="ru-RU" sz="2600" dirty="0">
                <a:solidFill>
                  <a:srgbClr val="1F1F1F"/>
                </a:solidFill>
                <a:latin typeface="Arial" panose="020B0604020202020204" pitchFamily="34" charset="0"/>
              </a:rPr>
              <a:t>от пациентов</a:t>
            </a:r>
          </a:p>
          <a:p>
            <a:pPr eaLnBrk="1" hangingPunct="1">
              <a:lnSpc>
                <a:spcPts val="3363"/>
              </a:lnSpc>
              <a:spcAft>
                <a:spcPts val="1050"/>
              </a:spcAft>
            </a:pPr>
            <a:r>
              <a:rPr lang="ru-RU" altLang="ru-RU" sz="2600" dirty="0">
                <a:solidFill>
                  <a:srgbClr val="1F1F1F"/>
                </a:solidFill>
                <a:latin typeface="Arial" panose="020B0604020202020204" pitchFamily="34" charset="0"/>
              </a:rPr>
              <a:t>в лаборатории медицинских организаций с оформлением соответствующих документов (направление </a:t>
            </a:r>
            <a:r>
              <a:rPr lang="ru-RU" altLang="ru-RU" sz="2600" dirty="0" err="1">
                <a:solidFill>
                  <a:srgbClr val="1F1F1F"/>
                </a:solidFill>
                <a:latin typeface="Arial" panose="020B0604020202020204" pitchFamily="34" charset="0"/>
              </a:rPr>
              <a:t>итп</a:t>
            </a:r>
            <a:r>
              <a:rPr lang="ru-RU" altLang="ru-RU" sz="2600" dirty="0">
                <a:solidFill>
                  <a:srgbClr val="1F1F1F"/>
                </a:solidFill>
                <a:latin typeface="Arial" panose="020B0604020202020204" pitchFamily="34" charset="0"/>
              </a:rPr>
              <a:t>).</a:t>
            </a:r>
          </a:p>
          <a:p>
            <a:pPr algn="just" eaLnBrk="1" hangingPunct="1">
              <a:lnSpc>
                <a:spcPts val="3363"/>
              </a:lnSpc>
            </a:pPr>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Указание </a:t>
            </a:r>
            <a:r>
              <a:rPr lang="ru-RU" altLang="ru-RU" sz="2600" dirty="0">
                <a:solidFill>
                  <a:srgbClr val="1F1F1F"/>
                </a:solidFill>
                <a:latin typeface="Arial" panose="020B0604020202020204" pitchFamily="34" charset="0"/>
              </a:rPr>
              <a:t>медработниками в бланке направления</a:t>
            </a:r>
          </a:p>
          <a:p>
            <a:pPr algn="just" eaLnBrk="1" hangingPunct="1">
              <a:lnSpc>
                <a:spcPts val="3363"/>
              </a:lnSpc>
              <a:spcAft>
                <a:spcPts val="1050"/>
              </a:spcAft>
            </a:pPr>
            <a:r>
              <a:rPr lang="ru-RU" altLang="ru-RU" sz="2600" dirty="0">
                <a:solidFill>
                  <a:srgbClr val="1F1F1F"/>
                </a:solidFill>
                <a:latin typeface="Arial" panose="020B0604020202020204" pitchFamily="34" charset="0"/>
              </a:rPr>
              <a:t>на лабораторное исследование </a:t>
            </a:r>
            <a:r>
              <a:rPr lang="ru-RU" altLang="ru-RU" sz="2600" b="1" dirty="0">
                <a:solidFill>
                  <a:srgbClr val="1F1F1F"/>
                </a:solidFill>
                <a:latin typeface="Arial" panose="020B0604020202020204" pitchFamily="34" charset="0"/>
              </a:rPr>
              <a:t>диагноза </a:t>
            </a:r>
            <a:r>
              <a:rPr lang="ru-RU" altLang="ru-RU" sz="2600" dirty="0">
                <a:solidFill>
                  <a:srgbClr val="1F1F1F"/>
                </a:solidFill>
                <a:latin typeface="Arial" panose="020B0604020202020204" pitchFamily="34" charset="0"/>
              </a:rPr>
              <a:t>при направлении биологического материала пациентов с внебольничной пневмонией для диагностики </a:t>
            </a:r>
            <a:r>
              <a:rPr lang="en-US" altLang="ru-RU" sz="2600" dirty="0">
                <a:solidFill>
                  <a:srgbClr val="1F1F1F"/>
                </a:solidFill>
                <a:latin typeface="Arial" panose="020B0604020202020204" pitchFamily="34" charset="0"/>
              </a:rPr>
              <a:t>COVID-19.</a:t>
            </a:r>
          </a:p>
          <a:p>
            <a:pPr algn="just" eaLnBrk="1" hangingPunct="1"/>
            <a:r>
              <a:rPr lang="ru-RU" altLang="ru-RU" sz="2600" b="1" dirty="0">
                <a:solidFill>
                  <a:srgbClr val="D30102"/>
                </a:solidFill>
                <a:latin typeface="Arial" panose="020B0604020202020204" pitchFamily="34" charset="0"/>
              </a:rPr>
              <a:t>✓    </a:t>
            </a:r>
            <a:r>
              <a:rPr lang="ru-RU" altLang="ru-RU" sz="2600" b="1" dirty="0">
                <a:solidFill>
                  <a:srgbClr val="1F1F1F"/>
                </a:solidFill>
                <a:latin typeface="Arial" panose="020B0604020202020204" pitchFamily="34" charset="0"/>
              </a:rPr>
              <a:t>Переноса сроков оказания плановой </a:t>
            </a:r>
            <a:r>
              <a:rPr lang="ru-RU" altLang="ru-RU" sz="2600" dirty="0">
                <a:solidFill>
                  <a:srgbClr val="1F1F1F"/>
                </a:solidFill>
                <a:latin typeface="Arial" panose="020B0604020202020204" pitchFamily="34" charset="0"/>
              </a:rPr>
              <a:t>медицинской помощи.</a:t>
            </a:r>
          </a:p>
        </p:txBody>
      </p:sp>
      <p:sp>
        <p:nvSpPr>
          <p:cNvPr id="23559" name="Rectangle 6">
            <a:extLst>
              <a:ext uri="{FF2B5EF4-FFF2-40B4-BE49-F238E27FC236}">
                <a16:creationId xmlns:a16="http://schemas.microsoft.com/office/drawing/2014/main" id="{E935FC7B-EE3B-4A5D-A19E-04A635DF8ACD}"/>
              </a:ext>
            </a:extLst>
          </p:cNvPr>
          <p:cNvSpPr>
            <a:spLocks noChangeArrowheads="1"/>
          </p:cNvSpPr>
          <p:nvPr/>
        </p:nvSpPr>
        <p:spPr bwMode="auto">
          <a:xfrm>
            <a:off x="21445538" y="15071725"/>
            <a:ext cx="396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32</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2DDB60DB-72A7-496F-951A-1524AEAECC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924300"/>
            <a:ext cx="10325100" cy="1131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58008A0-A761-43E6-95F5-46AB18D68A76}"/>
              </a:ext>
            </a:extLst>
          </p:cNvPr>
          <p:cNvSpPr/>
          <p:nvPr/>
        </p:nvSpPr>
        <p:spPr>
          <a:xfrm>
            <a:off x="1638300" y="1123258"/>
            <a:ext cx="18990959" cy="3086791"/>
          </a:xfrm>
          <a:prstGeom prst="rect">
            <a:avLst/>
          </a:prstGeom>
        </p:spPr>
        <p:txBody>
          <a:bodyPr lIns="0" tIns="0" rIns="0" bIns="0"/>
          <a:lstStyle>
            <a:lvl1pPr indent="469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378"/>
              </a:lnSpc>
            </a:pPr>
            <a:r>
              <a:rPr lang="ru-RU" altLang="ru-RU" sz="3200" dirty="0">
                <a:latin typeface="Times New Roman" panose="02020603050405020304" pitchFamily="18" charset="0"/>
              </a:rPr>
              <a:t>Алгоритм надевания СИЗ</a:t>
            </a:r>
            <a:endParaRPr lang="en-US" altLang="ru-RU" sz="3200" dirty="0">
              <a:latin typeface="Times New Roman" panose="02020603050405020304" pitchFamily="18" charset="0"/>
            </a:endParaRPr>
          </a:p>
          <a:p>
            <a:pPr algn="just" eaLnBrk="1" hangingPunct="1">
              <a:lnSpc>
                <a:spcPts val="2378"/>
              </a:lnSpc>
            </a:pPr>
            <a:r>
              <a:rPr lang="ru-RU" altLang="ru-RU" sz="3200" dirty="0">
                <a:latin typeface="Times New Roman" panose="02020603050405020304" pitchFamily="18" charset="0"/>
              </a:rPr>
              <a:t>Порядок надевания СИЗ</a:t>
            </a:r>
            <a:r>
              <a:rPr lang="en-US" altLang="ru-RU" sz="3200" dirty="0" err="1">
                <a:latin typeface="Times New Roman" panose="02020603050405020304" pitchFamily="18" charset="0"/>
              </a:rPr>
              <a:t>i</a:t>
            </a:r>
            <a:endParaRPr lang="en-US" altLang="ru-RU" sz="3200" dirty="0">
              <a:latin typeface="Times New Roman" panose="02020603050405020304" pitchFamily="18" charset="0"/>
            </a:endParaRPr>
          </a:p>
          <a:p>
            <a:pPr algn="just" eaLnBrk="1" hangingPunct="1">
              <a:lnSpc>
                <a:spcPts val="2378"/>
              </a:lnSpc>
            </a:pPr>
            <a:r>
              <a:rPr lang="en-US" altLang="ru-RU" sz="3200" dirty="0">
                <a:latin typeface="Times New Roman" panose="02020603050405020304" pitchFamily="18" charset="0"/>
              </a:rPr>
              <a:t>1.   </a:t>
            </a:r>
            <a:r>
              <a:rPr lang="ru-RU" altLang="ru-RU" sz="3200" dirty="0">
                <a:latin typeface="Times New Roman" panose="02020603050405020304" pitchFamily="18" charset="0"/>
              </a:rPr>
              <a:t> Надеть защитную одежду (хирургический халат\комбинезон)</a:t>
            </a:r>
          </a:p>
          <a:p>
            <a:pPr algn="just" eaLnBrk="1" hangingPunct="1">
              <a:lnSpc>
                <a:spcPts val="2378"/>
              </a:lnSpc>
            </a:pPr>
            <a:r>
              <a:rPr lang="en-US" altLang="ru-RU" sz="3200" dirty="0">
                <a:latin typeface="Times New Roman" panose="02020603050405020304" pitchFamily="18" charset="0"/>
              </a:rPr>
              <a:t>2.    </a:t>
            </a:r>
            <a:r>
              <a:rPr lang="ru-RU" altLang="ru-RU" sz="3200" dirty="0">
                <a:latin typeface="Times New Roman" panose="02020603050405020304" pitchFamily="18" charset="0"/>
              </a:rPr>
              <a:t>Надеть защиту органов дыхания (медицинскую маску\респиратор)</a:t>
            </a:r>
            <a:endParaRPr lang="en-US" altLang="ru-RU" sz="3200" dirty="0">
              <a:latin typeface="Times New Roman" panose="02020603050405020304" pitchFamily="18" charset="0"/>
            </a:endParaRPr>
          </a:p>
          <a:p>
            <a:pPr algn="just" eaLnBrk="1" hangingPunct="1">
              <a:lnSpc>
                <a:spcPts val="2378"/>
              </a:lnSpc>
            </a:pPr>
            <a:r>
              <a:rPr lang="en-US" altLang="ru-RU" sz="3200" dirty="0">
                <a:latin typeface="Times New Roman" panose="02020603050405020304" pitchFamily="18" charset="0"/>
              </a:rPr>
              <a:t>3.    </a:t>
            </a:r>
            <a:r>
              <a:rPr lang="ru-RU" altLang="ru-RU" sz="3200" dirty="0">
                <a:latin typeface="Times New Roman" panose="02020603050405020304" pitchFamily="18" charset="0"/>
              </a:rPr>
              <a:t>Надеть защиту глаз (очки\щиток)</a:t>
            </a:r>
            <a:endParaRPr lang="en-US" altLang="ru-RU" sz="3200" dirty="0">
              <a:latin typeface="Times New Roman" panose="02020603050405020304" pitchFamily="18" charset="0"/>
            </a:endParaRPr>
          </a:p>
          <a:p>
            <a:pPr algn="just" eaLnBrk="1" hangingPunct="1">
              <a:lnSpc>
                <a:spcPts val="2378"/>
              </a:lnSpc>
            </a:pPr>
            <a:r>
              <a:rPr lang="en-US" altLang="ru-RU" sz="3200" dirty="0">
                <a:latin typeface="Times New Roman" panose="02020603050405020304" pitchFamily="18" charset="0"/>
              </a:rPr>
              <a:t>4.    </a:t>
            </a:r>
            <a:r>
              <a:rPr lang="ru-RU" altLang="ru-RU" sz="3200" dirty="0">
                <a:latin typeface="Times New Roman" panose="02020603050405020304" pitchFamily="18" charset="0"/>
              </a:rPr>
              <a:t>Надеть шапочку</a:t>
            </a:r>
            <a:endParaRPr lang="en-US" altLang="ru-RU" sz="3200" dirty="0">
              <a:latin typeface="Times New Roman" panose="02020603050405020304" pitchFamily="18" charset="0"/>
            </a:endParaRPr>
          </a:p>
          <a:p>
            <a:pPr algn="just" eaLnBrk="1" hangingPunct="1">
              <a:lnSpc>
                <a:spcPts val="2378"/>
              </a:lnSpc>
            </a:pPr>
            <a:r>
              <a:rPr lang="en-US" altLang="ru-RU" sz="3200" dirty="0">
                <a:latin typeface="Times New Roman" panose="02020603050405020304" pitchFamily="18" charset="0"/>
              </a:rPr>
              <a:t>5.    0</a:t>
            </a:r>
            <a:r>
              <a:rPr lang="ru-RU" altLang="ru-RU" sz="3200" dirty="0">
                <a:latin typeface="Times New Roman" panose="02020603050405020304" pitchFamily="18" charset="0"/>
              </a:rPr>
              <a:t>б</a:t>
            </a:r>
            <a:r>
              <a:rPr lang="en-US" altLang="ru-RU" sz="3200" dirty="0">
                <a:latin typeface="Times New Roman" panose="02020603050405020304" pitchFamily="18" charset="0"/>
              </a:rPr>
              <a:t>pa</a:t>
            </a:r>
            <a:r>
              <a:rPr lang="ru-RU" altLang="ru-RU" sz="3200" dirty="0">
                <a:latin typeface="Times New Roman" panose="02020603050405020304" pitchFamily="18" charset="0"/>
              </a:rPr>
              <a:t>ботать руки спиртовым антисептиком</a:t>
            </a:r>
          </a:p>
          <a:p>
            <a:pPr algn="just" eaLnBrk="1" hangingPunct="1">
              <a:lnSpc>
                <a:spcPts val="2378"/>
              </a:lnSpc>
            </a:pPr>
            <a:r>
              <a:rPr lang="en-US" altLang="ru-RU" sz="3200" dirty="0">
                <a:latin typeface="Times New Roman" panose="02020603050405020304" pitchFamily="18" charset="0"/>
              </a:rPr>
              <a:t>6.    </a:t>
            </a:r>
            <a:r>
              <a:rPr lang="ru-RU" altLang="ru-RU" sz="3200" dirty="0">
                <a:latin typeface="Times New Roman" panose="02020603050405020304" pitchFamily="18" charset="0"/>
              </a:rPr>
              <a:t>Надеть перчатки</a:t>
            </a:r>
            <a:endParaRPr lang="en-US" altLang="ru-RU" sz="3200" dirty="0">
              <a:latin typeface="Times New Roman" panose="02020603050405020304" pitchFamily="18" charset="0"/>
            </a:endParaRPr>
          </a:p>
        </p:txBody>
      </p:sp>
      <p:sp>
        <p:nvSpPr>
          <p:cNvPr id="22532" name="Rectangle 3">
            <a:extLst>
              <a:ext uri="{FF2B5EF4-FFF2-40B4-BE49-F238E27FC236}">
                <a16:creationId xmlns:a16="http://schemas.microsoft.com/office/drawing/2014/main" id="{16713B74-EF0F-4DDF-87B2-31ECB4A7AE79}"/>
              </a:ext>
            </a:extLst>
          </p:cNvPr>
          <p:cNvSpPr>
            <a:spLocks noChangeArrowheads="1"/>
          </p:cNvSpPr>
          <p:nvPr/>
        </p:nvSpPr>
        <p:spPr bwMode="auto">
          <a:xfrm>
            <a:off x="13799127" y="7014594"/>
            <a:ext cx="6209282" cy="196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378"/>
              </a:lnSpc>
              <a:spcAft>
                <a:spcPts val="14557"/>
              </a:spcAft>
            </a:pPr>
            <a:r>
              <a:rPr lang="ru-RU" altLang="ru-RU" sz="3600" dirty="0">
                <a:latin typeface="Times New Roman" panose="02020603050405020304" pitchFamily="18" charset="0"/>
              </a:rPr>
              <a:t>Достаньте хирургический халат из индивидуальной упаковки</a:t>
            </a:r>
            <a:endParaRPr lang="en-US" altLang="ru-RU" sz="3600" dirty="0">
              <a:latin typeface="Times New Roman" panose="02020603050405020304" pitchFamily="18" charset="0"/>
            </a:endParaRPr>
          </a:p>
        </p:txBody>
      </p:sp>
      <p:sp>
        <p:nvSpPr>
          <p:cNvPr id="5" name="Rectangle 4">
            <a:extLst>
              <a:ext uri="{FF2B5EF4-FFF2-40B4-BE49-F238E27FC236}">
                <a16:creationId xmlns:a16="http://schemas.microsoft.com/office/drawing/2014/main" id="{31C3BB0E-4231-4D7D-BE6F-A0BA8EEA5234}"/>
              </a:ext>
            </a:extLst>
          </p:cNvPr>
          <p:cNvSpPr/>
          <p:nvPr/>
        </p:nvSpPr>
        <p:spPr>
          <a:xfrm>
            <a:off x="14004534" y="11032490"/>
            <a:ext cx="6209281" cy="871335"/>
          </a:xfrm>
          <a:prstGeom prst="rect">
            <a:avLst/>
          </a:prstGeom>
        </p:spPr>
        <p:txBody>
          <a:bodyPr lIns="0" tIns="0" rIns="0" bIns="0"/>
          <a:lstStyle/>
          <a:p>
            <a:pPr algn="just" eaLnBrk="1" fontAlgn="auto" hangingPunct="1">
              <a:lnSpc>
                <a:spcPts val="2441"/>
              </a:lnSpc>
              <a:spcBef>
                <a:spcPts val="14549"/>
              </a:spcBef>
              <a:spcAft>
                <a:spcPts val="0"/>
              </a:spcAft>
              <a:defRPr/>
            </a:pPr>
            <a:r>
              <a:rPr lang="en-US" sz="3600" dirty="0">
                <a:latin typeface="Times New Roman"/>
              </a:rPr>
              <a:t>P</a:t>
            </a:r>
            <a:r>
              <a:rPr lang="ru-RU" sz="3600" dirty="0" err="1">
                <a:latin typeface="Times New Roman"/>
              </a:rPr>
              <a:t>азверните</a:t>
            </a:r>
            <a:r>
              <a:rPr lang="ru-RU" sz="3600" dirty="0">
                <a:latin typeface="Times New Roman"/>
              </a:rPr>
              <a:t> хирургический халат к себе внутренней стороной</a:t>
            </a:r>
            <a:endParaRPr lang="en-US" sz="3600" cap="small" dirty="0">
              <a:latin typeface="Times New Roman"/>
            </a:endParaRPr>
          </a:p>
        </p:txBody>
      </p:sp>
      <p:sp>
        <p:nvSpPr>
          <p:cNvPr id="22534" name="Rectangle 5">
            <a:extLst>
              <a:ext uri="{FF2B5EF4-FFF2-40B4-BE49-F238E27FC236}">
                <a16:creationId xmlns:a16="http://schemas.microsoft.com/office/drawing/2014/main" id="{18A8EDEB-FBFE-4017-B3B8-318031262E0E}"/>
              </a:ext>
            </a:extLst>
          </p:cNvPr>
          <p:cNvSpPr>
            <a:spLocks noChangeArrowheads="1"/>
          </p:cNvSpPr>
          <p:nvPr/>
        </p:nvSpPr>
        <p:spPr bwMode="auto">
          <a:xfrm>
            <a:off x="15692566" y="14632764"/>
            <a:ext cx="24103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AF72F63A-0C72-4E0F-9BCD-B783251A4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6539" y="1060076"/>
            <a:ext cx="14876186" cy="307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a:extLst>
              <a:ext uri="{FF2B5EF4-FFF2-40B4-BE49-F238E27FC236}">
                <a16:creationId xmlns:a16="http://schemas.microsoft.com/office/drawing/2014/main" id="{10E29408-2945-4239-B1B6-66EC66C4AB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781" y="4657970"/>
            <a:ext cx="7831230" cy="3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a:extLst>
              <a:ext uri="{FF2B5EF4-FFF2-40B4-BE49-F238E27FC236}">
                <a16:creationId xmlns:a16="http://schemas.microsoft.com/office/drawing/2014/main" id="{119C52E6-4379-4CD6-96C5-F211E736AC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5334" y="8028949"/>
            <a:ext cx="6780149" cy="281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a:extLst>
              <a:ext uri="{FF2B5EF4-FFF2-40B4-BE49-F238E27FC236}">
                <a16:creationId xmlns:a16="http://schemas.microsoft.com/office/drawing/2014/main" id="{E3ED13BA-0879-4793-8AA6-788E85DDB0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57657" y="4657970"/>
            <a:ext cx="5915067" cy="3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a:extLst>
              <a:ext uri="{FF2B5EF4-FFF2-40B4-BE49-F238E27FC236}">
                <a16:creationId xmlns:a16="http://schemas.microsoft.com/office/drawing/2014/main" id="{9D509086-1333-4270-9CE8-94E09E5832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99969" y="11362797"/>
            <a:ext cx="6354446" cy="3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6">
            <a:extLst>
              <a:ext uri="{FF2B5EF4-FFF2-40B4-BE49-F238E27FC236}">
                <a16:creationId xmlns:a16="http://schemas.microsoft.com/office/drawing/2014/main" id="{54C45B0D-A354-4559-A609-31D3EFA238FD}"/>
              </a:ext>
            </a:extLst>
          </p:cNvPr>
          <p:cNvSpPr>
            <a:spLocks noChangeArrowheads="1"/>
          </p:cNvSpPr>
          <p:nvPr/>
        </p:nvSpPr>
        <p:spPr bwMode="auto">
          <a:xfrm>
            <a:off x="9769726" y="4289367"/>
            <a:ext cx="4860674" cy="73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200" dirty="0">
                <a:latin typeface="Times New Roman" panose="02020603050405020304" pitchFamily="18" charset="0"/>
              </a:rPr>
              <a:t>Надевание медицинской маски</a:t>
            </a:r>
            <a:endParaRPr lang="en-US" altLang="ru-RU" sz="3200" dirty="0">
              <a:latin typeface="Times New Roman" panose="02020603050405020304" pitchFamily="18" charset="0"/>
            </a:endParaRPr>
          </a:p>
        </p:txBody>
      </p:sp>
      <p:sp>
        <p:nvSpPr>
          <p:cNvPr id="23560" name="Rectangle 7">
            <a:extLst>
              <a:ext uri="{FF2B5EF4-FFF2-40B4-BE49-F238E27FC236}">
                <a16:creationId xmlns:a16="http://schemas.microsoft.com/office/drawing/2014/main" id="{C515283B-C6EA-4452-8DCF-599EC074EBB7}"/>
              </a:ext>
            </a:extLst>
          </p:cNvPr>
          <p:cNvSpPr>
            <a:spLocks noChangeArrowheads="1"/>
          </p:cNvSpPr>
          <p:nvPr/>
        </p:nvSpPr>
        <p:spPr bwMode="auto">
          <a:xfrm>
            <a:off x="16509076" y="4996326"/>
            <a:ext cx="5569528" cy="240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378"/>
              </a:lnSpc>
            </a:pPr>
            <a:r>
              <a:rPr lang="ru-RU" altLang="ru-RU" sz="3200" dirty="0">
                <a:latin typeface="Times New Roman" panose="02020603050405020304" pitchFamily="18" charset="0"/>
              </a:rPr>
              <a:t>Обработайте руки спиртосодержащим  кожным антисептиком</a:t>
            </a:r>
            <a:r>
              <a:rPr lang="en-US" altLang="ru-RU" sz="3200" dirty="0">
                <a:latin typeface="Times New Roman" panose="02020603050405020304" pitchFamily="18" charset="0"/>
              </a:rPr>
              <a:t>.</a:t>
            </a:r>
            <a:endParaRPr lang="ru-RU" altLang="ru-RU" sz="3200" dirty="0">
              <a:latin typeface="Times New Roman" panose="02020603050405020304" pitchFamily="18" charset="0"/>
            </a:endParaRPr>
          </a:p>
          <a:p>
            <a:pPr algn="just" eaLnBrk="1" hangingPunct="1">
              <a:lnSpc>
                <a:spcPts val="2378"/>
              </a:lnSpc>
            </a:pPr>
            <a:r>
              <a:rPr lang="ru-RU" altLang="ru-RU" sz="3200" dirty="0">
                <a:latin typeface="Times New Roman" panose="02020603050405020304" pitchFamily="18" charset="0"/>
              </a:rPr>
              <a:t>Держите  медицинскую маску креплениями ушных петель наружу</a:t>
            </a:r>
            <a:endParaRPr lang="en-US" altLang="ru-RU" sz="3200" dirty="0">
              <a:latin typeface="Times New Roman" panose="02020603050405020304" pitchFamily="18" charset="0"/>
            </a:endParaRPr>
          </a:p>
        </p:txBody>
      </p:sp>
      <p:sp>
        <p:nvSpPr>
          <p:cNvPr id="9" name="Rectangle 8">
            <a:extLst>
              <a:ext uri="{FF2B5EF4-FFF2-40B4-BE49-F238E27FC236}">
                <a16:creationId xmlns:a16="http://schemas.microsoft.com/office/drawing/2014/main" id="{95E5BA51-1F19-4B89-99C3-ED017C783E75}"/>
              </a:ext>
            </a:extLst>
          </p:cNvPr>
          <p:cNvSpPr/>
          <p:nvPr/>
        </p:nvSpPr>
        <p:spPr>
          <a:xfrm>
            <a:off x="16272724" y="8028949"/>
            <a:ext cx="5915067" cy="3009393"/>
          </a:xfrm>
          <a:prstGeom prst="rect">
            <a:avLst/>
          </a:prstGeom>
        </p:spPr>
        <p:txBody>
          <a:bodyPr lIns="0" tIns="0" rIns="0" bIns="0"/>
          <a:lstStyle/>
          <a:p>
            <a:pPr eaLnBrk="1" fontAlgn="auto" hangingPunct="1">
              <a:lnSpc>
                <a:spcPts val="2370"/>
              </a:lnSpc>
              <a:spcBef>
                <a:spcPts val="0"/>
              </a:spcBef>
              <a:spcAft>
                <a:spcPts val="0"/>
              </a:spcAft>
              <a:defRPr/>
            </a:pPr>
            <a:r>
              <a:rPr lang="ru-RU" sz="3200" dirty="0">
                <a:latin typeface="Times New Roman"/>
              </a:rPr>
              <a:t>Убедитесь в удобном прилегании фиксатора для носа на переносице.</a:t>
            </a:r>
          </a:p>
          <a:p>
            <a:pPr eaLnBrk="1" fontAlgn="auto" hangingPunct="1">
              <a:lnSpc>
                <a:spcPts val="2370"/>
              </a:lnSpc>
              <a:spcBef>
                <a:spcPts val="0"/>
              </a:spcBef>
              <a:spcAft>
                <a:spcPts val="0"/>
              </a:spcAft>
              <a:defRPr/>
            </a:pPr>
            <a:r>
              <a:rPr lang="ru-RU" sz="3200" dirty="0">
                <a:latin typeface="Times New Roman"/>
              </a:rPr>
              <a:t>Расправьте специальные складки на маске.</a:t>
            </a:r>
          </a:p>
          <a:p>
            <a:pPr eaLnBrk="1" fontAlgn="auto" hangingPunct="1">
              <a:lnSpc>
                <a:spcPts val="2370"/>
              </a:lnSpc>
              <a:spcBef>
                <a:spcPts val="0"/>
              </a:spcBef>
              <a:spcAft>
                <a:spcPts val="0"/>
              </a:spcAft>
              <a:defRPr/>
            </a:pPr>
            <a:r>
              <a:rPr lang="ru-RU" sz="3200" dirty="0">
                <a:latin typeface="Times New Roman"/>
              </a:rPr>
              <a:t>Убедитесь, что маска плотно прилегает к лицу</a:t>
            </a:r>
            <a:endParaRPr lang="en-US" sz="3200" dirty="0">
              <a:latin typeface="Times New Roman"/>
            </a:endParaRPr>
          </a:p>
        </p:txBody>
      </p:sp>
      <p:sp>
        <p:nvSpPr>
          <p:cNvPr id="23562" name="Rectangle 9">
            <a:extLst>
              <a:ext uri="{FF2B5EF4-FFF2-40B4-BE49-F238E27FC236}">
                <a16:creationId xmlns:a16="http://schemas.microsoft.com/office/drawing/2014/main" id="{14250DB0-6BE7-4606-940E-FC35ECE86557}"/>
              </a:ext>
            </a:extLst>
          </p:cNvPr>
          <p:cNvSpPr>
            <a:spLocks noChangeArrowheads="1"/>
          </p:cNvSpPr>
          <p:nvPr/>
        </p:nvSpPr>
        <p:spPr bwMode="auto">
          <a:xfrm>
            <a:off x="8783053" y="11363616"/>
            <a:ext cx="12741442" cy="345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200" dirty="0">
                <a:latin typeface="Times New Roman" panose="02020603050405020304" pitchFamily="18" charset="0"/>
              </a:rPr>
              <a:t>Надевание респиратора</a:t>
            </a:r>
          </a:p>
          <a:p>
            <a:pPr eaLnBrk="1" hangingPunct="1"/>
            <a:r>
              <a:rPr lang="ru-RU" altLang="ru-RU" sz="3200" dirty="0">
                <a:latin typeface="Times New Roman" panose="02020603050405020304" pitchFamily="18" charset="0"/>
              </a:rPr>
              <a:t>Провести гигиеническую обработку рук спиртосодержащими кожными</a:t>
            </a:r>
          </a:p>
          <a:p>
            <a:pPr eaLnBrk="1" hangingPunct="1"/>
            <a:r>
              <a:rPr lang="ru-RU" altLang="ru-RU" sz="3200" dirty="0">
                <a:latin typeface="Times New Roman" panose="02020603050405020304" pitchFamily="18" charset="0"/>
              </a:rPr>
              <a:t>антисептиками. Чистыми руками вскрыть упаковку. Проверить </a:t>
            </a:r>
          </a:p>
          <a:p>
            <a:pPr eaLnBrk="1" hangingPunct="1"/>
            <a:r>
              <a:rPr lang="ru-RU" altLang="ru-RU" sz="3200" dirty="0">
                <a:latin typeface="Times New Roman" panose="02020603050405020304" pitchFamily="18" charset="0"/>
              </a:rPr>
              <a:t>целостность респиратора на наличие дефектов. </a:t>
            </a:r>
            <a:endParaRPr lang="en-US" altLang="ru-RU" sz="3200" dirty="0">
              <a:latin typeface="Times New Roman" panose="02020603050405020304" pitchFamily="18" charset="0"/>
            </a:endParaRPr>
          </a:p>
        </p:txBody>
      </p:sp>
      <p:sp>
        <p:nvSpPr>
          <p:cNvPr id="23564" name="Rectangle 11">
            <a:extLst>
              <a:ext uri="{FF2B5EF4-FFF2-40B4-BE49-F238E27FC236}">
                <a16:creationId xmlns:a16="http://schemas.microsoft.com/office/drawing/2014/main" id="{266646F4-508B-4E80-B0E3-87A5DF367A38}"/>
              </a:ext>
            </a:extLst>
          </p:cNvPr>
          <p:cNvSpPr>
            <a:spLocks noChangeArrowheads="1"/>
          </p:cNvSpPr>
          <p:nvPr/>
        </p:nvSpPr>
        <p:spPr bwMode="auto">
          <a:xfrm>
            <a:off x="15692565" y="14632764"/>
            <a:ext cx="23635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7710FD90-DF58-4D13-AA4D-12D565AAE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393" y="0"/>
            <a:ext cx="10289051" cy="77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a:extLst>
              <a:ext uri="{FF2B5EF4-FFF2-40B4-BE49-F238E27FC236}">
                <a16:creationId xmlns:a16="http://schemas.microsoft.com/office/drawing/2014/main" id="{03ADDB50-FA66-4731-A822-685DB673CE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393" y="7880350"/>
            <a:ext cx="7721273" cy="786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87AE898-7E92-4E62-9C1C-F94C8FCF27EA}"/>
              </a:ext>
            </a:extLst>
          </p:cNvPr>
          <p:cNvSpPr/>
          <p:nvPr/>
        </p:nvSpPr>
        <p:spPr>
          <a:xfrm>
            <a:off x="15692565" y="917327"/>
            <a:ext cx="5653463" cy="1515432"/>
          </a:xfrm>
          <a:prstGeom prst="rect">
            <a:avLst/>
          </a:prstGeom>
        </p:spPr>
        <p:txBody>
          <a:bodyPr wrap="none" lIns="0" tIns="0" rIns="0" bIns="0"/>
          <a:lstStyle/>
          <a:p>
            <a:pPr eaLnBrk="1" fontAlgn="auto" hangingPunct="1">
              <a:spcBef>
                <a:spcPts val="0"/>
              </a:spcBef>
              <a:spcAft>
                <a:spcPts val="13930"/>
              </a:spcAft>
              <a:defRPr/>
            </a:pPr>
            <a:r>
              <a:rPr lang="ru-RU" sz="3200" dirty="0">
                <a:latin typeface="Times New Roman"/>
              </a:rPr>
              <a:t>Приложить респиратор к лицу</a:t>
            </a:r>
            <a:r>
              <a:rPr lang="en-US" sz="1916" cap="small" dirty="0">
                <a:latin typeface="Times New Roman"/>
              </a:rPr>
              <a:t>.</a:t>
            </a:r>
          </a:p>
        </p:txBody>
      </p:sp>
      <p:sp>
        <p:nvSpPr>
          <p:cNvPr id="5" name="Rectangle 4">
            <a:extLst>
              <a:ext uri="{FF2B5EF4-FFF2-40B4-BE49-F238E27FC236}">
                <a16:creationId xmlns:a16="http://schemas.microsoft.com/office/drawing/2014/main" id="{FD8C092C-97D7-463C-B5E3-80EE26795560}"/>
              </a:ext>
            </a:extLst>
          </p:cNvPr>
          <p:cNvSpPr/>
          <p:nvPr/>
        </p:nvSpPr>
        <p:spPr>
          <a:xfrm>
            <a:off x="15938279" y="3630781"/>
            <a:ext cx="5407750" cy="2038499"/>
          </a:xfrm>
          <a:prstGeom prst="rect">
            <a:avLst/>
          </a:prstGeom>
        </p:spPr>
        <p:txBody>
          <a:bodyPr lIns="0" tIns="0" rIns="0" bIns="0"/>
          <a:lstStyle/>
          <a:p>
            <a:pPr eaLnBrk="1" fontAlgn="auto" hangingPunct="1">
              <a:lnSpc>
                <a:spcPts val="2370"/>
              </a:lnSpc>
              <a:spcBef>
                <a:spcPts val="13930"/>
              </a:spcBef>
              <a:spcAft>
                <a:spcPts val="8668"/>
              </a:spcAft>
              <a:defRPr/>
            </a:pPr>
            <a:r>
              <a:rPr lang="ru-RU" sz="3200" dirty="0">
                <a:latin typeface="Times New Roman"/>
              </a:rPr>
              <a:t>Завести эластичные ремни крепления за голову, отрегулировать ремни крепления и закрепить их на уровне теменной и затылочной части головы</a:t>
            </a:r>
            <a:endParaRPr lang="en-US" sz="3200" dirty="0">
              <a:latin typeface="Times New Roman"/>
            </a:endParaRPr>
          </a:p>
        </p:txBody>
      </p:sp>
      <p:sp>
        <p:nvSpPr>
          <p:cNvPr id="24583" name="Rectangle 6">
            <a:extLst>
              <a:ext uri="{FF2B5EF4-FFF2-40B4-BE49-F238E27FC236}">
                <a16:creationId xmlns:a16="http://schemas.microsoft.com/office/drawing/2014/main" id="{420351A5-850D-4B5E-8836-16CA46B6003C}"/>
              </a:ext>
            </a:extLst>
          </p:cNvPr>
          <p:cNvSpPr>
            <a:spLocks noChangeArrowheads="1"/>
          </p:cNvSpPr>
          <p:nvPr/>
        </p:nvSpPr>
        <p:spPr bwMode="auto">
          <a:xfrm>
            <a:off x="16047095" y="6369081"/>
            <a:ext cx="5218200" cy="322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378"/>
              </a:lnSpc>
              <a:spcBef>
                <a:spcPts val="10208"/>
              </a:spcBef>
            </a:pPr>
            <a:r>
              <a:rPr lang="ru-RU" altLang="ru-RU" sz="3200" dirty="0">
                <a:latin typeface="Times New Roman" panose="02020603050405020304" pitchFamily="18" charset="0"/>
              </a:rPr>
              <a:t>Обжать пластину носового зажима на переносице.. </a:t>
            </a:r>
          </a:p>
          <a:p>
            <a:pPr algn="just" eaLnBrk="1" hangingPunct="1">
              <a:lnSpc>
                <a:spcPts val="2378"/>
              </a:lnSpc>
              <a:spcBef>
                <a:spcPts val="10208"/>
              </a:spcBef>
            </a:pPr>
            <a:r>
              <a:rPr lang="ru-RU" altLang="ru-RU" sz="3200" dirty="0">
                <a:latin typeface="Times New Roman" panose="02020603050405020304" pitchFamily="18" charset="0"/>
              </a:rPr>
              <a:t>Проверить респиратор на плотность прилегания: не сдвигая респиратор, полностью накрыть его обеими руками.</a:t>
            </a:r>
            <a:endParaRPr lang="en-US" altLang="ru-RU" sz="3200" dirty="0">
              <a:latin typeface="Times New Roman" panose="02020603050405020304" pitchFamily="18" charset="0"/>
            </a:endParaRPr>
          </a:p>
        </p:txBody>
      </p:sp>
      <p:sp>
        <p:nvSpPr>
          <p:cNvPr id="8" name="Rectangle 7">
            <a:extLst>
              <a:ext uri="{FF2B5EF4-FFF2-40B4-BE49-F238E27FC236}">
                <a16:creationId xmlns:a16="http://schemas.microsoft.com/office/drawing/2014/main" id="{66E4515D-34EF-4C38-ACF2-20E29011BA57}"/>
              </a:ext>
            </a:extLst>
          </p:cNvPr>
          <p:cNvSpPr/>
          <p:nvPr/>
        </p:nvSpPr>
        <p:spPr>
          <a:xfrm>
            <a:off x="8728365" y="10440785"/>
            <a:ext cx="6423874" cy="4921135"/>
          </a:xfrm>
          <a:prstGeom prst="rect">
            <a:avLst/>
          </a:prstGeom>
        </p:spPr>
        <p:txBody>
          <a:bodyPr lIns="0" tIns="0" rIns="0" bIns="0"/>
          <a:lstStyle/>
          <a:p>
            <a:pPr algn="just" eaLnBrk="1" fontAlgn="auto" hangingPunct="1">
              <a:lnSpc>
                <a:spcPts val="2370"/>
              </a:lnSpc>
              <a:spcBef>
                <a:spcPts val="0"/>
              </a:spcBef>
              <a:spcAft>
                <a:spcPts val="0"/>
              </a:spcAft>
              <a:defRPr/>
            </a:pPr>
            <a:r>
              <a:rPr lang="ru-RU" sz="3200" dirty="0">
                <a:latin typeface="Times New Roman"/>
              </a:rPr>
              <a:t>Положительный тест на герметичность   Быстро выдохнуть. Внутри респиратора создается положительное давление. В случае пропускания, поправьте положение респиратора и/или натяжение тесемок. Повторите проверку еще раз.  Повторяйте, пока респиратор не будет сидеть герметично.</a:t>
            </a:r>
            <a:endParaRPr lang="en-US" sz="3200" u="sng" dirty="0">
              <a:latin typeface="Times New Roman"/>
            </a:endParaRPr>
          </a:p>
        </p:txBody>
      </p:sp>
      <p:sp>
        <p:nvSpPr>
          <p:cNvPr id="9" name="Rectangle 8">
            <a:extLst>
              <a:ext uri="{FF2B5EF4-FFF2-40B4-BE49-F238E27FC236}">
                <a16:creationId xmlns:a16="http://schemas.microsoft.com/office/drawing/2014/main" id="{423869CA-C70F-4269-B006-9414390559AD}"/>
              </a:ext>
            </a:extLst>
          </p:cNvPr>
          <p:cNvSpPr/>
          <p:nvPr/>
        </p:nvSpPr>
        <p:spPr>
          <a:xfrm>
            <a:off x="15938279" y="10440785"/>
            <a:ext cx="5435832" cy="4191979"/>
          </a:xfrm>
          <a:prstGeom prst="rect">
            <a:avLst/>
          </a:prstGeom>
        </p:spPr>
        <p:txBody>
          <a:bodyPr lIns="0" tIns="0" rIns="0" bIns="0"/>
          <a:lstStyle/>
          <a:p>
            <a:pPr algn="just" eaLnBrk="1" fontAlgn="auto" hangingPunct="1">
              <a:lnSpc>
                <a:spcPts val="2370"/>
              </a:lnSpc>
              <a:spcBef>
                <a:spcPts val="0"/>
              </a:spcBef>
              <a:spcAft>
                <a:spcPts val="0"/>
              </a:spcAft>
              <a:defRPr/>
            </a:pPr>
            <a:r>
              <a:rPr lang="ru-RU" sz="3200" dirty="0">
                <a:latin typeface="Times New Roman"/>
              </a:rPr>
              <a:t>Отрицательный тест на герметичность   Сделать глубокий вдох.  Если респиратор не пропускает, отрицательное давление прижмет его к лицу.  Пропускание ведет к снижению отрицательного давления внутри респиратора за счет попадания воздуха через щели/зазоры</a:t>
            </a:r>
            <a:r>
              <a:rPr lang="en-US" sz="3200" u="sng" dirty="0">
                <a:latin typeface="Times New Roman"/>
              </a:rPr>
              <a:t>.</a:t>
            </a:r>
            <a:r>
              <a:rPr lang="en-US" sz="3200" dirty="0">
                <a:latin typeface="Times New Roman"/>
              </a:rPr>
              <a:t>_</a:t>
            </a:r>
          </a:p>
        </p:txBody>
      </p:sp>
      <p:sp>
        <p:nvSpPr>
          <p:cNvPr id="24586" name="Rectangle 9">
            <a:extLst>
              <a:ext uri="{FF2B5EF4-FFF2-40B4-BE49-F238E27FC236}">
                <a16:creationId xmlns:a16="http://schemas.microsoft.com/office/drawing/2014/main" id="{EFD80F5A-1929-4898-B6D1-B06DB1482ECF}"/>
              </a:ext>
            </a:extLst>
          </p:cNvPr>
          <p:cNvSpPr>
            <a:spLocks noChangeArrowheads="1"/>
          </p:cNvSpPr>
          <p:nvPr/>
        </p:nvSpPr>
        <p:spPr bwMode="auto">
          <a:xfrm>
            <a:off x="15692565" y="14632764"/>
            <a:ext cx="24571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36913550-0AC7-4F97-9E4B-15E70E3E4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1927" y="1139639"/>
            <a:ext cx="10895273" cy="35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48C9EC78-4311-4C10-A14D-C2B5A63E55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5869" y="5606925"/>
            <a:ext cx="5687650" cy="38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a:extLst>
              <a:ext uri="{FF2B5EF4-FFF2-40B4-BE49-F238E27FC236}">
                <a16:creationId xmlns:a16="http://schemas.microsoft.com/office/drawing/2014/main" id="{F0618584-C08D-4456-9FAA-092F5AFCA0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1927" y="10069531"/>
            <a:ext cx="11807920" cy="47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8AF447-401B-41E4-82EA-A59A09F82929}"/>
              </a:ext>
            </a:extLst>
          </p:cNvPr>
          <p:cNvSpPr/>
          <p:nvPr/>
        </p:nvSpPr>
        <p:spPr>
          <a:xfrm>
            <a:off x="3241964" y="365761"/>
            <a:ext cx="6801555" cy="979806"/>
          </a:xfrm>
          <a:prstGeom prst="rect">
            <a:avLst/>
          </a:prstGeom>
        </p:spPr>
        <p:txBody>
          <a:bodyPr wrap="none" lIns="0" tIns="0" rIns="0" bIns="0"/>
          <a:lstStyle/>
          <a:p>
            <a:pPr eaLnBrk="1" fontAlgn="auto" hangingPunct="1">
              <a:spcBef>
                <a:spcPts val="0"/>
              </a:spcBef>
              <a:spcAft>
                <a:spcPts val="0"/>
              </a:spcAft>
              <a:defRPr/>
            </a:pPr>
            <a:r>
              <a:rPr lang="ru-RU" sz="1916" cap="small" dirty="0">
                <a:latin typeface="Times New Roman"/>
              </a:rPr>
              <a:t>Надевание защитных очков</a:t>
            </a:r>
            <a:r>
              <a:rPr lang="en-US" sz="1916" cap="small" dirty="0">
                <a:latin typeface="Times New Roman"/>
              </a:rPr>
              <a:t>b</a:t>
            </a:r>
          </a:p>
        </p:txBody>
      </p:sp>
      <p:sp>
        <p:nvSpPr>
          <p:cNvPr id="25607" name="Rectangle 6">
            <a:extLst>
              <a:ext uri="{FF2B5EF4-FFF2-40B4-BE49-F238E27FC236}">
                <a16:creationId xmlns:a16="http://schemas.microsoft.com/office/drawing/2014/main" id="{DBDD934B-9EF2-4EE5-B937-DBAAC1994522}"/>
              </a:ext>
            </a:extLst>
          </p:cNvPr>
          <p:cNvSpPr>
            <a:spLocks noChangeArrowheads="1"/>
          </p:cNvSpPr>
          <p:nvPr/>
        </p:nvSpPr>
        <p:spPr bwMode="auto">
          <a:xfrm>
            <a:off x="16791708" y="2031223"/>
            <a:ext cx="3940233" cy="10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15"/>
              </a:lnSpc>
            </a:pPr>
            <a:r>
              <a:rPr lang="ru-RU" altLang="ru-RU" sz="3200" dirty="0">
                <a:latin typeface="Times New Roman" panose="02020603050405020304" pitchFamily="18" charset="0"/>
              </a:rPr>
              <a:t>Наденьте защитные очки </a:t>
            </a:r>
            <a:endParaRPr lang="en-US" altLang="ru-RU" sz="3200" dirty="0">
              <a:latin typeface="Times New Roman" panose="02020603050405020304" pitchFamily="18" charset="0"/>
            </a:endParaRPr>
          </a:p>
        </p:txBody>
      </p:sp>
      <p:sp>
        <p:nvSpPr>
          <p:cNvPr id="25608" name="Rectangle 7">
            <a:extLst>
              <a:ext uri="{FF2B5EF4-FFF2-40B4-BE49-F238E27FC236}">
                <a16:creationId xmlns:a16="http://schemas.microsoft.com/office/drawing/2014/main" id="{4B4D49D0-7212-4519-8453-4248C310D7A9}"/>
              </a:ext>
            </a:extLst>
          </p:cNvPr>
          <p:cNvSpPr>
            <a:spLocks noChangeArrowheads="1"/>
          </p:cNvSpPr>
          <p:nvPr/>
        </p:nvSpPr>
        <p:spPr bwMode="auto">
          <a:xfrm>
            <a:off x="7132411" y="4991475"/>
            <a:ext cx="2593479" cy="61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200" dirty="0">
                <a:latin typeface="Times New Roman" panose="02020603050405020304" pitchFamily="18" charset="0"/>
              </a:rPr>
              <a:t>Надевание перчаток</a:t>
            </a:r>
            <a:endParaRPr lang="en-US" altLang="ru-RU" sz="3200" dirty="0">
              <a:latin typeface="Times New Roman" panose="02020603050405020304" pitchFamily="18" charset="0"/>
            </a:endParaRPr>
          </a:p>
        </p:txBody>
      </p:sp>
      <p:sp>
        <p:nvSpPr>
          <p:cNvPr id="25609" name="Rectangle 8">
            <a:extLst>
              <a:ext uri="{FF2B5EF4-FFF2-40B4-BE49-F238E27FC236}">
                <a16:creationId xmlns:a16="http://schemas.microsoft.com/office/drawing/2014/main" id="{2234350B-0478-431A-9C7B-4CD98AB5F909}"/>
              </a:ext>
            </a:extLst>
          </p:cNvPr>
          <p:cNvSpPr>
            <a:spLocks noChangeArrowheads="1"/>
          </p:cNvSpPr>
          <p:nvPr/>
        </p:nvSpPr>
        <p:spPr bwMode="auto">
          <a:xfrm>
            <a:off x="16592204" y="5646708"/>
            <a:ext cx="4505498" cy="26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15"/>
              </a:lnSpc>
            </a:pPr>
            <a:r>
              <a:rPr lang="ru-RU" altLang="ru-RU" sz="3200" dirty="0">
                <a:latin typeface="Times New Roman" panose="02020603050405020304" pitchFamily="18" charset="0"/>
              </a:rPr>
              <a:t>Наденьте перчатки поверх рукавов халата </a:t>
            </a:r>
            <a:endParaRPr lang="en-US" altLang="ru-RU" sz="3200" dirty="0">
              <a:latin typeface="Times New Roman" panose="02020603050405020304" pitchFamily="18" charset="0"/>
            </a:endParaRPr>
          </a:p>
        </p:txBody>
      </p:sp>
      <p:sp>
        <p:nvSpPr>
          <p:cNvPr id="25610" name="Rectangle 9">
            <a:extLst>
              <a:ext uri="{FF2B5EF4-FFF2-40B4-BE49-F238E27FC236}">
                <a16:creationId xmlns:a16="http://schemas.microsoft.com/office/drawing/2014/main" id="{949F6946-7750-4C27-BE8F-6F3C1F770F1E}"/>
              </a:ext>
            </a:extLst>
          </p:cNvPr>
          <p:cNvSpPr>
            <a:spLocks noChangeArrowheads="1"/>
          </p:cNvSpPr>
          <p:nvPr/>
        </p:nvSpPr>
        <p:spPr bwMode="auto">
          <a:xfrm>
            <a:off x="7132411" y="9454080"/>
            <a:ext cx="4006283" cy="5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200" dirty="0">
                <a:latin typeface="Times New Roman" panose="02020603050405020304" pitchFamily="18" charset="0"/>
              </a:rPr>
              <a:t>Надевание шапочки</a:t>
            </a:r>
            <a:endParaRPr lang="en-US" altLang="ru-RU" sz="3200" dirty="0">
              <a:latin typeface="Times New Roman" panose="02020603050405020304" pitchFamily="18" charset="0"/>
            </a:endParaRPr>
          </a:p>
        </p:txBody>
      </p:sp>
      <p:sp>
        <p:nvSpPr>
          <p:cNvPr id="25611" name="Rectangle 10">
            <a:extLst>
              <a:ext uri="{FF2B5EF4-FFF2-40B4-BE49-F238E27FC236}">
                <a16:creationId xmlns:a16="http://schemas.microsoft.com/office/drawing/2014/main" id="{655694A7-F20D-4930-B4F3-5A7C2E54EC91}"/>
              </a:ext>
            </a:extLst>
          </p:cNvPr>
          <p:cNvSpPr>
            <a:spLocks noChangeArrowheads="1"/>
          </p:cNvSpPr>
          <p:nvPr/>
        </p:nvSpPr>
        <p:spPr bwMode="auto">
          <a:xfrm>
            <a:off x="16592203" y="10833850"/>
            <a:ext cx="4638501" cy="155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26"/>
              </a:spcAft>
            </a:pPr>
            <a:r>
              <a:rPr lang="ru-RU" altLang="ru-RU" sz="3200" dirty="0">
                <a:latin typeface="Times New Roman" panose="02020603050405020304" pitchFamily="18" charset="0"/>
              </a:rPr>
              <a:t>Наденьте шапочку</a:t>
            </a:r>
            <a:endParaRPr lang="en-US" altLang="ru-RU" sz="3200" dirty="0">
              <a:latin typeface="Times New Roman" panose="02020603050405020304" pitchFamily="18" charset="0"/>
            </a:endParaRPr>
          </a:p>
        </p:txBody>
      </p:sp>
      <p:sp>
        <p:nvSpPr>
          <p:cNvPr id="25613" name="Rectangle 12">
            <a:extLst>
              <a:ext uri="{FF2B5EF4-FFF2-40B4-BE49-F238E27FC236}">
                <a16:creationId xmlns:a16="http://schemas.microsoft.com/office/drawing/2014/main" id="{FA8C6BC4-F66E-4FC3-9D12-A97A6C010A49}"/>
              </a:ext>
            </a:extLst>
          </p:cNvPr>
          <p:cNvSpPr>
            <a:spLocks noChangeArrowheads="1"/>
          </p:cNvSpPr>
          <p:nvPr/>
        </p:nvSpPr>
        <p:spPr bwMode="auto">
          <a:xfrm>
            <a:off x="15692565" y="14632764"/>
            <a:ext cx="23635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69FFB713-5C43-4FBA-8016-6600FCB6B9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167" y="4655127"/>
            <a:ext cx="12369338" cy="1074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31F6B2B-6098-48AC-AF73-8CB6F7BF1E94}"/>
              </a:ext>
            </a:extLst>
          </p:cNvPr>
          <p:cNvSpPr/>
          <p:nvPr/>
        </p:nvSpPr>
        <p:spPr>
          <a:xfrm>
            <a:off x="1845424" y="1104537"/>
            <a:ext cx="20000423" cy="3550590"/>
          </a:xfrm>
          <a:prstGeom prst="rect">
            <a:avLst/>
          </a:prstGeom>
        </p:spPr>
        <p:txBody>
          <a:bodyPr lIns="0" tIns="0" rIns="0" bIns="0"/>
          <a:lstStyle/>
          <a:p>
            <a:pPr marL="355700" indent="-355700" algn="just" eaLnBrk="1" fontAlgn="auto" hangingPunct="1">
              <a:lnSpc>
                <a:spcPts val="2406"/>
              </a:lnSpc>
              <a:spcBef>
                <a:spcPts val="0"/>
              </a:spcBef>
              <a:spcAft>
                <a:spcPts val="0"/>
              </a:spcAft>
              <a:defRPr/>
            </a:pPr>
            <a:r>
              <a:rPr lang="en-US" sz="3200" dirty="0">
                <a:latin typeface="Times New Roman"/>
              </a:rPr>
              <a:t>•    </a:t>
            </a:r>
            <a:r>
              <a:rPr lang="ru-RU" sz="3600" b="1" dirty="0">
                <a:latin typeface="Times New Roman"/>
              </a:rPr>
              <a:t>Алгоритм снятия средств индивидуальной защиты </a:t>
            </a:r>
          </a:p>
          <a:p>
            <a:pPr marL="355700" indent="-355700" algn="just" eaLnBrk="1" fontAlgn="auto" hangingPunct="1">
              <a:lnSpc>
                <a:spcPts val="2406"/>
              </a:lnSpc>
              <a:spcBef>
                <a:spcPts val="0"/>
              </a:spcBef>
              <a:spcAft>
                <a:spcPts val="0"/>
              </a:spcAft>
              <a:defRPr/>
            </a:pPr>
            <a:endParaRPr lang="ru-RU" sz="3600" b="1" dirty="0">
              <a:latin typeface="Times New Roman"/>
            </a:endParaRPr>
          </a:p>
          <a:p>
            <a:pPr marL="355700" indent="-355700" algn="just" eaLnBrk="1" fontAlgn="auto" hangingPunct="1">
              <a:lnSpc>
                <a:spcPts val="2406"/>
              </a:lnSpc>
              <a:spcBef>
                <a:spcPts val="0"/>
              </a:spcBef>
              <a:spcAft>
                <a:spcPts val="0"/>
              </a:spcAft>
              <a:defRPr/>
            </a:pPr>
            <a:r>
              <a:rPr lang="ru-RU" sz="3200" dirty="0">
                <a:latin typeface="Times New Roman"/>
              </a:rPr>
              <a:t>Порядок снятия средств индивидуальной защиты:</a:t>
            </a:r>
          </a:p>
          <a:p>
            <a:pPr marL="355700" indent="-355700" algn="just" eaLnBrk="1" fontAlgn="auto" hangingPunct="1">
              <a:lnSpc>
                <a:spcPts val="2406"/>
              </a:lnSpc>
              <a:spcBef>
                <a:spcPts val="0"/>
              </a:spcBef>
              <a:spcAft>
                <a:spcPts val="0"/>
              </a:spcAft>
              <a:defRPr/>
            </a:pPr>
            <a:r>
              <a:rPr lang="ru-RU" sz="3200" dirty="0">
                <a:latin typeface="Times New Roman"/>
              </a:rPr>
              <a:t>  Снять перчатки, утилизировать их в емкость с отходами класса В </a:t>
            </a:r>
          </a:p>
          <a:p>
            <a:pPr marL="355700" indent="-355700" algn="just" eaLnBrk="1" fontAlgn="auto" hangingPunct="1">
              <a:lnSpc>
                <a:spcPts val="2406"/>
              </a:lnSpc>
              <a:spcBef>
                <a:spcPts val="0"/>
              </a:spcBef>
              <a:spcAft>
                <a:spcPts val="0"/>
              </a:spcAft>
              <a:defRPr/>
            </a:pPr>
            <a:r>
              <a:rPr lang="ru-RU" sz="3200" dirty="0">
                <a:latin typeface="Times New Roman"/>
              </a:rPr>
              <a:t> Используя края рукавов комбинезона/халата, который были под перчатками, снять комбинезон/халат, утилизировать его в емкость с отходами класса В </a:t>
            </a:r>
          </a:p>
          <a:p>
            <a:pPr marL="355700" indent="-355700" algn="just" eaLnBrk="1" fontAlgn="auto" hangingPunct="1">
              <a:lnSpc>
                <a:spcPts val="2406"/>
              </a:lnSpc>
              <a:spcBef>
                <a:spcPts val="0"/>
              </a:spcBef>
              <a:spcAft>
                <a:spcPts val="0"/>
              </a:spcAft>
              <a:defRPr/>
            </a:pPr>
            <a:r>
              <a:rPr lang="ru-RU" sz="3200" dirty="0">
                <a:latin typeface="Times New Roman"/>
              </a:rPr>
              <a:t> Обработать руки спиртовым антисептиком  Снять шапочку  Обработать руки спиртовым антисептиком </a:t>
            </a:r>
          </a:p>
          <a:p>
            <a:pPr marL="355700" indent="-355700" algn="just" eaLnBrk="1" fontAlgn="auto" hangingPunct="1">
              <a:lnSpc>
                <a:spcPts val="2406"/>
              </a:lnSpc>
              <a:spcBef>
                <a:spcPts val="0"/>
              </a:spcBef>
              <a:spcAft>
                <a:spcPts val="0"/>
              </a:spcAft>
              <a:defRPr/>
            </a:pPr>
            <a:r>
              <a:rPr lang="ru-RU" sz="3200" dirty="0">
                <a:latin typeface="Times New Roman"/>
              </a:rPr>
              <a:t> Снять защиту глаз (щитки или очки), поместить их в емкость с дезинфицирующим раствором </a:t>
            </a:r>
          </a:p>
          <a:p>
            <a:pPr marL="355700" indent="-355700" algn="just" eaLnBrk="1" fontAlgn="auto" hangingPunct="1">
              <a:lnSpc>
                <a:spcPts val="2406"/>
              </a:lnSpc>
              <a:spcBef>
                <a:spcPts val="0"/>
              </a:spcBef>
              <a:spcAft>
                <a:spcPts val="0"/>
              </a:spcAft>
              <a:defRPr/>
            </a:pPr>
            <a:r>
              <a:rPr lang="ru-RU" sz="3200" dirty="0">
                <a:latin typeface="Times New Roman"/>
              </a:rPr>
              <a:t> Обработать руки спиртовым антисептиком</a:t>
            </a:r>
          </a:p>
          <a:p>
            <a:pPr marL="355700" indent="-355700" algn="just" eaLnBrk="1" fontAlgn="auto" hangingPunct="1">
              <a:lnSpc>
                <a:spcPts val="2406"/>
              </a:lnSpc>
              <a:spcBef>
                <a:spcPts val="0"/>
              </a:spcBef>
              <a:spcAft>
                <a:spcPts val="0"/>
              </a:spcAft>
              <a:defRPr/>
            </a:pPr>
            <a:r>
              <a:rPr lang="ru-RU" sz="3200" dirty="0">
                <a:latin typeface="Times New Roman"/>
              </a:rPr>
              <a:t>  За тесемки снять респиратор, утилизировать его в емкость с отходами класса В</a:t>
            </a:r>
          </a:p>
          <a:p>
            <a:pPr marL="355700" indent="-355700" algn="just" eaLnBrk="1" fontAlgn="auto" hangingPunct="1">
              <a:lnSpc>
                <a:spcPts val="2406"/>
              </a:lnSpc>
              <a:spcBef>
                <a:spcPts val="0"/>
              </a:spcBef>
              <a:spcAft>
                <a:spcPts val="0"/>
              </a:spcAft>
              <a:defRPr/>
            </a:pPr>
            <a:r>
              <a:rPr lang="ru-RU" sz="3200" dirty="0">
                <a:latin typeface="Times New Roman"/>
              </a:rPr>
              <a:t>  Обработать руки спиртовым антисептиком</a:t>
            </a:r>
            <a:endParaRPr lang="en-US" sz="3200" dirty="0">
              <a:latin typeface="Times New Roman"/>
            </a:endParaRPr>
          </a:p>
        </p:txBody>
      </p:sp>
      <p:sp>
        <p:nvSpPr>
          <p:cNvPr id="26628" name="Rectangle 3">
            <a:extLst>
              <a:ext uri="{FF2B5EF4-FFF2-40B4-BE49-F238E27FC236}">
                <a16:creationId xmlns:a16="http://schemas.microsoft.com/office/drawing/2014/main" id="{8E4AB7FB-481F-49F9-BE22-6C7548629286}"/>
              </a:ext>
            </a:extLst>
          </p:cNvPr>
          <p:cNvSpPr>
            <a:spLocks noChangeArrowheads="1"/>
          </p:cNvSpPr>
          <p:nvPr/>
        </p:nvSpPr>
        <p:spPr bwMode="auto">
          <a:xfrm>
            <a:off x="15933599" y="5432990"/>
            <a:ext cx="4582212" cy="121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200" u="sng" dirty="0">
                <a:latin typeface="Times New Roman" panose="02020603050405020304" pitchFamily="18" charset="0"/>
              </a:rPr>
              <a:t>Снятие перчаток</a:t>
            </a:r>
            <a:endParaRPr lang="en-US" altLang="ru-RU" sz="3200" u="sng" dirty="0">
              <a:latin typeface="Times New Roman" panose="02020603050405020304" pitchFamily="18" charset="0"/>
            </a:endParaRPr>
          </a:p>
        </p:txBody>
      </p:sp>
      <p:sp>
        <p:nvSpPr>
          <p:cNvPr id="26629" name="Rectangle 4">
            <a:extLst>
              <a:ext uri="{FF2B5EF4-FFF2-40B4-BE49-F238E27FC236}">
                <a16:creationId xmlns:a16="http://schemas.microsoft.com/office/drawing/2014/main" id="{1F8848D2-9B79-461A-A181-FCAD80339535}"/>
              </a:ext>
            </a:extLst>
          </p:cNvPr>
          <p:cNvSpPr>
            <a:spLocks noChangeArrowheads="1"/>
          </p:cNvSpPr>
          <p:nvPr/>
        </p:nvSpPr>
        <p:spPr bwMode="auto">
          <a:xfrm>
            <a:off x="15813081" y="8324118"/>
            <a:ext cx="5550627" cy="281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spcBef>
                <a:spcPts val="15792"/>
              </a:spcBef>
              <a:spcAft>
                <a:spcPts val="10522"/>
              </a:spcAft>
            </a:pPr>
            <a:r>
              <a:rPr lang="ru-RU" altLang="ru-RU" sz="3200" dirty="0">
                <a:latin typeface="Times New Roman" panose="02020603050405020304" pitchFamily="18" charset="0"/>
              </a:rPr>
              <a:t>Пальцами одной руки возьмите перчатку на другой руке за рабочую поверхность.</a:t>
            </a:r>
            <a:r>
              <a:rPr lang="en-US" altLang="ru-RU" sz="3200" dirty="0">
                <a:latin typeface="Times New Roman" panose="02020603050405020304" pitchFamily="18" charset="0"/>
              </a:rPr>
              <a:t>.</a:t>
            </a:r>
          </a:p>
        </p:txBody>
      </p:sp>
      <p:sp>
        <p:nvSpPr>
          <p:cNvPr id="26630" name="Rectangle 5">
            <a:extLst>
              <a:ext uri="{FF2B5EF4-FFF2-40B4-BE49-F238E27FC236}">
                <a16:creationId xmlns:a16="http://schemas.microsoft.com/office/drawing/2014/main" id="{5F3DAB64-3D40-4DA6-98A1-94AEB7F8854A}"/>
              </a:ext>
            </a:extLst>
          </p:cNvPr>
          <p:cNvSpPr>
            <a:spLocks noChangeArrowheads="1"/>
          </p:cNvSpPr>
          <p:nvPr/>
        </p:nvSpPr>
        <p:spPr bwMode="auto">
          <a:xfrm>
            <a:off x="15933599" y="11326282"/>
            <a:ext cx="5247230" cy="207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522"/>
              </a:spcBef>
            </a:pPr>
            <a:r>
              <a:rPr lang="ru-RU" altLang="ru-RU" sz="3200" dirty="0">
                <a:latin typeface="Times New Roman" panose="02020603050405020304" pitchFamily="18" charset="0"/>
              </a:rPr>
              <a:t>Снимите перчатку. </a:t>
            </a:r>
            <a:r>
              <a:rPr lang="en-US" altLang="ru-RU" sz="1916" dirty="0">
                <a:latin typeface="Times New Roman" panose="02020603050405020304" pitchFamily="18" charset="0"/>
              </a:rPr>
              <a:t>.</a:t>
            </a:r>
          </a:p>
        </p:txBody>
      </p:sp>
      <p:sp>
        <p:nvSpPr>
          <p:cNvPr id="26631" name="Rectangle 6">
            <a:extLst>
              <a:ext uri="{FF2B5EF4-FFF2-40B4-BE49-F238E27FC236}">
                <a16:creationId xmlns:a16="http://schemas.microsoft.com/office/drawing/2014/main" id="{4810EF7A-A49F-47AC-8E55-F39AC2BDDF8A}"/>
              </a:ext>
            </a:extLst>
          </p:cNvPr>
          <p:cNvSpPr>
            <a:spLocks noChangeArrowheads="1"/>
          </p:cNvSpPr>
          <p:nvPr/>
        </p:nvSpPr>
        <p:spPr bwMode="auto">
          <a:xfrm>
            <a:off x="15692566" y="14632764"/>
            <a:ext cx="24103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FC61B9DB-3933-496A-8819-616E8E41E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136" y="1055395"/>
            <a:ext cx="7897089" cy="1376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a:extLst>
              <a:ext uri="{FF2B5EF4-FFF2-40B4-BE49-F238E27FC236}">
                <a16:creationId xmlns:a16="http://schemas.microsoft.com/office/drawing/2014/main" id="{C7EAA65E-91EC-4A1C-8E4D-AB0E69BF5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3465" y="4310392"/>
            <a:ext cx="3428274" cy="356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a:extLst>
              <a:ext uri="{FF2B5EF4-FFF2-40B4-BE49-F238E27FC236}">
                <a16:creationId xmlns:a16="http://schemas.microsoft.com/office/drawing/2014/main" id="{61D009F2-7D09-4CA6-82B4-C00AB88BC3F3}"/>
              </a:ext>
            </a:extLst>
          </p:cNvPr>
          <p:cNvSpPr>
            <a:spLocks noChangeArrowheads="1"/>
          </p:cNvSpPr>
          <p:nvPr/>
        </p:nvSpPr>
        <p:spPr bwMode="auto">
          <a:xfrm>
            <a:off x="10873048" y="1099856"/>
            <a:ext cx="4962266" cy="200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spcAft>
                <a:spcPts val="10835"/>
              </a:spcAft>
            </a:pPr>
            <a:r>
              <a:rPr lang="ru-RU" altLang="ru-RU" sz="3200" dirty="0">
                <a:latin typeface="Times New Roman" panose="02020603050405020304" pitchFamily="18" charset="0"/>
              </a:rPr>
              <a:t>Пальцами руки без перчатки подденьте перчатку на другой руке с внутренней стороны</a:t>
            </a:r>
            <a:r>
              <a:rPr lang="en-US" altLang="ru-RU" sz="3200" dirty="0">
                <a:latin typeface="Times New Roman" panose="02020603050405020304" pitchFamily="18" charset="0"/>
              </a:rPr>
              <a:t>.</a:t>
            </a:r>
          </a:p>
        </p:txBody>
      </p:sp>
      <p:sp>
        <p:nvSpPr>
          <p:cNvPr id="27653" name="Rectangle 4">
            <a:extLst>
              <a:ext uri="{FF2B5EF4-FFF2-40B4-BE49-F238E27FC236}">
                <a16:creationId xmlns:a16="http://schemas.microsoft.com/office/drawing/2014/main" id="{95B96C98-C687-45E1-81B0-9BD584EBDE3E}"/>
              </a:ext>
            </a:extLst>
          </p:cNvPr>
          <p:cNvSpPr>
            <a:spLocks noChangeArrowheads="1"/>
          </p:cNvSpPr>
          <p:nvPr/>
        </p:nvSpPr>
        <p:spPr bwMode="auto">
          <a:xfrm>
            <a:off x="10873048" y="4020323"/>
            <a:ext cx="3691581" cy="239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835"/>
              </a:spcBef>
            </a:pPr>
            <a:r>
              <a:rPr lang="ru-RU" altLang="ru-RU" sz="3200" dirty="0">
                <a:latin typeface="Times New Roman" panose="02020603050405020304" pitchFamily="18" charset="0"/>
              </a:rPr>
              <a:t>Снимите перчатку</a:t>
            </a:r>
            <a:r>
              <a:rPr lang="ru-RU" altLang="ru-RU" sz="1916" dirty="0">
                <a:latin typeface="Times New Roman" panose="02020603050405020304" pitchFamily="18" charset="0"/>
              </a:rPr>
              <a:t>.</a:t>
            </a:r>
            <a:r>
              <a:rPr lang="en-US" altLang="ru-RU" sz="1916" dirty="0">
                <a:latin typeface="Times New Roman" panose="02020603050405020304" pitchFamily="18" charset="0"/>
              </a:rPr>
              <a:t>.</a:t>
            </a:r>
          </a:p>
        </p:txBody>
      </p:sp>
      <p:sp>
        <p:nvSpPr>
          <p:cNvPr id="6" name="Rectangle 5">
            <a:extLst>
              <a:ext uri="{FF2B5EF4-FFF2-40B4-BE49-F238E27FC236}">
                <a16:creationId xmlns:a16="http://schemas.microsoft.com/office/drawing/2014/main" id="{4ADD4A62-22B7-4DD5-AEE2-6DC66F6D7A09}"/>
              </a:ext>
            </a:extLst>
          </p:cNvPr>
          <p:cNvSpPr/>
          <p:nvPr/>
        </p:nvSpPr>
        <p:spPr>
          <a:xfrm>
            <a:off x="10873049" y="6793367"/>
            <a:ext cx="4782076" cy="2009104"/>
          </a:xfrm>
          <a:prstGeom prst="rect">
            <a:avLst/>
          </a:prstGeom>
        </p:spPr>
        <p:txBody>
          <a:bodyPr lIns="0" tIns="0" rIns="0" bIns="0"/>
          <a:lstStyle/>
          <a:p>
            <a:pPr eaLnBrk="1" fontAlgn="auto" hangingPunct="1">
              <a:lnSpc>
                <a:spcPts val="2370"/>
              </a:lnSpc>
              <a:spcBef>
                <a:spcPts val="3715"/>
              </a:spcBef>
              <a:spcAft>
                <a:spcPts val="10525"/>
              </a:spcAft>
              <a:defRPr/>
            </a:pPr>
            <a:r>
              <a:rPr lang="ru-RU" sz="3200" dirty="0">
                <a:latin typeface="Times New Roman"/>
              </a:rPr>
              <a:t>Утилизируйте грязные перчатки в пакет с отходами класса В. </a:t>
            </a:r>
            <a:endParaRPr lang="en-US" sz="3200" dirty="0">
              <a:latin typeface="Times New Roman"/>
            </a:endParaRPr>
          </a:p>
        </p:txBody>
      </p:sp>
      <p:sp>
        <p:nvSpPr>
          <p:cNvPr id="27655" name="Rectangle 6">
            <a:extLst>
              <a:ext uri="{FF2B5EF4-FFF2-40B4-BE49-F238E27FC236}">
                <a16:creationId xmlns:a16="http://schemas.microsoft.com/office/drawing/2014/main" id="{60522CCA-C8EB-49F5-90C4-8C01C00A1602}"/>
              </a:ext>
            </a:extLst>
          </p:cNvPr>
          <p:cNvSpPr>
            <a:spLocks noChangeArrowheads="1"/>
          </p:cNvSpPr>
          <p:nvPr/>
        </p:nvSpPr>
        <p:spPr bwMode="auto">
          <a:xfrm>
            <a:off x="10873048" y="9620230"/>
            <a:ext cx="3614357" cy="25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41"/>
              </a:lnSpc>
              <a:spcBef>
                <a:spcPts val="10522"/>
              </a:spcBef>
            </a:pPr>
            <a:r>
              <a:rPr lang="ru-RU" altLang="ru-RU" sz="3200" dirty="0">
                <a:latin typeface="Times New Roman" panose="02020603050405020304" pitchFamily="18" charset="0"/>
              </a:rPr>
              <a:t>Обработайте руки </a:t>
            </a:r>
            <a:r>
              <a:rPr lang="ru-RU" altLang="ru-RU" sz="3200" dirty="0" err="1">
                <a:latin typeface="Times New Roman" panose="02020603050405020304" pitchFamily="18" charset="0"/>
              </a:rPr>
              <a:t>спирсодержащим</a:t>
            </a:r>
            <a:r>
              <a:rPr lang="ru-RU" altLang="ru-RU" sz="3200" dirty="0">
                <a:latin typeface="Times New Roman" panose="02020603050405020304" pitchFamily="18" charset="0"/>
              </a:rPr>
              <a:t> антисептиком</a:t>
            </a:r>
            <a:r>
              <a:rPr lang="ru-RU" altLang="ru-RU" sz="1916" dirty="0">
                <a:latin typeface="Times New Roman" panose="02020603050405020304" pitchFamily="18" charset="0"/>
              </a:rPr>
              <a:t>. </a:t>
            </a:r>
            <a:endParaRPr lang="en-US" altLang="ru-RU" sz="1916" dirty="0">
              <a:latin typeface="Times New Roman" panose="02020603050405020304" pitchFamily="18" charset="0"/>
            </a:endParaRPr>
          </a:p>
        </p:txBody>
      </p:sp>
      <p:sp>
        <p:nvSpPr>
          <p:cNvPr id="27657" name="Rectangle 8">
            <a:extLst>
              <a:ext uri="{FF2B5EF4-FFF2-40B4-BE49-F238E27FC236}">
                <a16:creationId xmlns:a16="http://schemas.microsoft.com/office/drawing/2014/main" id="{64A0AB53-C079-4FD9-BA56-2D1006F831CA}"/>
              </a:ext>
            </a:extLst>
          </p:cNvPr>
          <p:cNvSpPr>
            <a:spLocks noChangeArrowheads="1"/>
          </p:cNvSpPr>
          <p:nvPr/>
        </p:nvSpPr>
        <p:spPr bwMode="auto">
          <a:xfrm>
            <a:off x="15692566" y="14632764"/>
            <a:ext cx="24103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EC0A52EE-C28B-4DD2-8393-8D17693C04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513" y="0"/>
            <a:ext cx="12844812" cy="1559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F48600B8-FF7E-403B-83EA-785CA208E3E7}"/>
              </a:ext>
            </a:extLst>
          </p:cNvPr>
          <p:cNvSpPr>
            <a:spLocks noChangeArrowheads="1"/>
          </p:cNvSpPr>
          <p:nvPr/>
        </p:nvSpPr>
        <p:spPr bwMode="auto">
          <a:xfrm>
            <a:off x="13602841" y="1109217"/>
            <a:ext cx="8376010" cy="150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pPr>
            <a:r>
              <a:rPr lang="ru-RU" altLang="ru-RU" sz="3200" dirty="0">
                <a:latin typeface="Times New Roman" panose="02020603050405020304" pitchFamily="18" charset="0"/>
              </a:rPr>
              <a:t>Разорвите завязки хирургического халата. </a:t>
            </a:r>
            <a:endParaRPr lang="en-US" altLang="ru-RU" sz="3200" dirty="0">
              <a:latin typeface="Times New Roman" panose="02020603050405020304" pitchFamily="18" charset="0"/>
            </a:endParaRPr>
          </a:p>
        </p:txBody>
      </p:sp>
      <p:sp>
        <p:nvSpPr>
          <p:cNvPr id="28676" name="Rectangle 3">
            <a:extLst>
              <a:ext uri="{FF2B5EF4-FFF2-40B4-BE49-F238E27FC236}">
                <a16:creationId xmlns:a16="http://schemas.microsoft.com/office/drawing/2014/main" id="{CE8E48B0-0E3E-402F-BFAC-443C1CDD1A28}"/>
              </a:ext>
            </a:extLst>
          </p:cNvPr>
          <p:cNvSpPr>
            <a:spLocks noChangeArrowheads="1"/>
          </p:cNvSpPr>
          <p:nvPr/>
        </p:nvSpPr>
        <p:spPr bwMode="auto">
          <a:xfrm>
            <a:off x="13607520" y="6447029"/>
            <a:ext cx="8371331" cy="164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pPr>
            <a:r>
              <a:rPr lang="ru-RU" altLang="ru-RU" sz="3200" dirty="0">
                <a:latin typeface="Times New Roman" panose="02020603050405020304" pitchFamily="18" charset="0"/>
              </a:rPr>
              <a:t>Обхватите себя руками за плечи, возьмитесь за внутреннюю сторону халата. </a:t>
            </a:r>
            <a:endParaRPr lang="en-US" altLang="ru-RU" sz="3200" dirty="0">
              <a:latin typeface="Times New Roman" panose="02020603050405020304" pitchFamily="18" charset="0"/>
            </a:endParaRPr>
          </a:p>
        </p:txBody>
      </p:sp>
      <p:sp>
        <p:nvSpPr>
          <p:cNvPr id="28677" name="Rectangle 4">
            <a:extLst>
              <a:ext uri="{FF2B5EF4-FFF2-40B4-BE49-F238E27FC236}">
                <a16:creationId xmlns:a16="http://schemas.microsoft.com/office/drawing/2014/main" id="{06B899F5-5B64-42B6-A454-8DFE31E04D46}"/>
              </a:ext>
            </a:extLst>
          </p:cNvPr>
          <p:cNvSpPr>
            <a:spLocks noChangeArrowheads="1"/>
          </p:cNvSpPr>
          <p:nvPr/>
        </p:nvSpPr>
        <p:spPr bwMode="auto">
          <a:xfrm>
            <a:off x="13607521" y="9166245"/>
            <a:ext cx="8371330" cy="190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15"/>
              </a:lnSpc>
            </a:pPr>
            <a:r>
              <a:rPr lang="ru-RU" altLang="ru-RU" sz="3200" dirty="0">
                <a:latin typeface="Times New Roman" panose="02020603050405020304" pitchFamily="18" charset="0"/>
              </a:rPr>
              <a:t>Стяните халат, выворачивая его наружу. </a:t>
            </a:r>
            <a:r>
              <a:rPr lang="en-US" altLang="ru-RU" sz="1916" dirty="0">
                <a:latin typeface="Times New Roman" panose="02020603050405020304" pitchFamily="18" charset="0"/>
              </a:rPr>
              <a:t>.</a:t>
            </a:r>
          </a:p>
        </p:txBody>
      </p:sp>
      <p:sp>
        <p:nvSpPr>
          <p:cNvPr id="28678" name="Rectangle 5">
            <a:extLst>
              <a:ext uri="{FF2B5EF4-FFF2-40B4-BE49-F238E27FC236}">
                <a16:creationId xmlns:a16="http://schemas.microsoft.com/office/drawing/2014/main" id="{1D36778F-877D-4305-B6F4-9A18FE35FAF7}"/>
              </a:ext>
            </a:extLst>
          </p:cNvPr>
          <p:cNvSpPr>
            <a:spLocks noChangeArrowheads="1"/>
          </p:cNvSpPr>
          <p:nvPr/>
        </p:nvSpPr>
        <p:spPr bwMode="auto">
          <a:xfrm>
            <a:off x="15692565" y="14632764"/>
            <a:ext cx="24571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0D21CD5C-A7AE-40E5-A62A-DF8A3FF748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8888AAC-7494-42F1-B270-3CC22EEEA245}"/>
              </a:ext>
            </a:extLst>
          </p:cNvPr>
          <p:cNvSpPr/>
          <p:nvPr/>
        </p:nvSpPr>
        <p:spPr>
          <a:xfrm>
            <a:off x="795338" y="646113"/>
            <a:ext cx="11893550" cy="1258887"/>
          </a:xfrm>
          <a:prstGeom prst="rect">
            <a:avLst/>
          </a:prstGeom>
        </p:spPr>
        <p:txBody>
          <a:bodyPr lIns="0" tIns="0" rIns="0" bIns="0"/>
          <a:lstStyle/>
          <a:p>
            <a:pPr marL="1244600" indent="-1244600" eaLnBrk="1" fontAlgn="auto" hangingPunct="1">
              <a:lnSpc>
                <a:spcPts val="5064"/>
              </a:lnSpc>
              <a:spcBef>
                <a:spcPts val="0"/>
              </a:spcBef>
              <a:spcAft>
                <a:spcPts val="0"/>
              </a:spcAft>
              <a:defRPr/>
            </a:pPr>
            <a:r>
              <a:rPr lang="ru" sz="3900" b="1">
                <a:solidFill>
                  <a:srgbClr val="363636"/>
                </a:solidFill>
                <a:latin typeface="Arial"/>
              </a:rPr>
              <a:t>п. 1. </a:t>
            </a:r>
            <a:r>
              <a:rPr lang="ru" sz="4700" b="1" spc="-50">
                <a:solidFill>
                  <a:srgbClr val="D30102"/>
                </a:solidFill>
                <a:latin typeface="Arial"/>
              </a:rPr>
              <a:t>Возникновение и распространение </a:t>
            </a:r>
            <a:r>
              <a:rPr lang="ru" sz="4700" b="1" spc="-50">
                <a:solidFill>
                  <a:srgbClr val="363636"/>
                </a:solidFill>
                <a:latin typeface="Arial"/>
              </a:rPr>
              <a:t>новой коронавирусной инфекции</a:t>
            </a:r>
          </a:p>
        </p:txBody>
      </p:sp>
      <p:sp>
        <p:nvSpPr>
          <p:cNvPr id="3076" name="Rectangle 3">
            <a:extLst>
              <a:ext uri="{FF2B5EF4-FFF2-40B4-BE49-F238E27FC236}">
                <a16:creationId xmlns:a16="http://schemas.microsoft.com/office/drawing/2014/main" id="{D069A125-D6C6-45A2-A003-6F49125CE960}"/>
              </a:ext>
            </a:extLst>
          </p:cNvPr>
          <p:cNvSpPr>
            <a:spLocks noChangeArrowheads="1"/>
          </p:cNvSpPr>
          <p:nvPr/>
        </p:nvSpPr>
        <p:spPr bwMode="auto">
          <a:xfrm>
            <a:off x="2154238" y="3219450"/>
            <a:ext cx="10485437"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4325"/>
              </a:lnSpc>
            </a:pPr>
            <a:r>
              <a:rPr lang="ru-RU" altLang="ru-RU" sz="3300" b="1">
                <a:solidFill>
                  <a:srgbClr val="363636"/>
                </a:solidFill>
                <a:latin typeface="Arial" panose="020B0604020202020204" pitchFamily="34" charset="0"/>
              </a:rPr>
              <a:t>Коронавирусы </a:t>
            </a:r>
            <a:r>
              <a:rPr lang="en-US" altLang="ru-RU" sz="3500" i="1">
                <a:solidFill>
                  <a:srgbClr val="575757"/>
                </a:solidFill>
                <a:latin typeface="Arial" panose="020B0604020202020204" pitchFamily="34" charset="0"/>
              </a:rPr>
              <a:t>(Coronaviridae)</a:t>
            </a:r>
            <a:r>
              <a:rPr lang="en-US" altLang="ru-RU" sz="3300" b="1">
                <a:solidFill>
                  <a:srgbClr val="575757"/>
                </a:solidFill>
                <a:latin typeface="Arial" panose="020B0604020202020204" pitchFamily="34" charset="0"/>
              </a:rPr>
              <a:t> </a:t>
            </a:r>
            <a:r>
              <a:rPr lang="ru-RU" altLang="ru-RU" sz="3300" b="1">
                <a:solidFill>
                  <a:srgbClr val="363636"/>
                </a:solidFill>
                <a:latin typeface="Arial" panose="020B0604020202020204" pitchFamily="34" charset="0"/>
              </a:rPr>
              <a:t>- это большое семейство РНК-содержащих вирусов, способных инфицировать человека и некоторых животных</a:t>
            </a:r>
          </a:p>
        </p:txBody>
      </p:sp>
      <p:sp>
        <p:nvSpPr>
          <p:cNvPr id="5" name="Rectangle 4">
            <a:extLst>
              <a:ext uri="{FF2B5EF4-FFF2-40B4-BE49-F238E27FC236}">
                <a16:creationId xmlns:a16="http://schemas.microsoft.com/office/drawing/2014/main" id="{D6D8E2F5-05E7-4584-941B-2EE5A8A4E210}"/>
              </a:ext>
            </a:extLst>
          </p:cNvPr>
          <p:cNvSpPr/>
          <p:nvPr/>
        </p:nvSpPr>
        <p:spPr>
          <a:xfrm>
            <a:off x="14682788" y="2730500"/>
            <a:ext cx="5029200" cy="2487613"/>
          </a:xfrm>
          <a:prstGeom prst="rect">
            <a:avLst/>
          </a:prstGeom>
          <a:solidFill>
            <a:srgbClr val="FFDBDA"/>
          </a:solidFill>
        </p:spPr>
        <p:txBody>
          <a:bodyPr lIns="0" tIns="0" rIns="0" bIns="0"/>
          <a:lstStyle/>
          <a:p>
            <a:pPr algn="just" eaLnBrk="1" fontAlgn="auto" hangingPunct="1">
              <a:spcBef>
                <a:spcPts val="0"/>
              </a:spcBef>
              <a:spcAft>
                <a:spcPts val="1050"/>
              </a:spcAft>
              <a:defRPr/>
            </a:pPr>
            <a:r>
              <a:rPr lang="ru" sz="2600" b="1">
                <a:solidFill>
                  <a:srgbClr val="D30102"/>
                </a:solidFill>
                <a:latin typeface="Arial"/>
              </a:rPr>
              <a:t>Пути передачи</a:t>
            </a:r>
          </a:p>
          <a:p>
            <a:pPr algn="just" eaLnBrk="1" fontAlgn="auto" hangingPunct="1">
              <a:spcBef>
                <a:spcPts val="0"/>
              </a:spcBef>
              <a:spcAft>
                <a:spcPts val="630"/>
              </a:spcAft>
              <a:defRPr/>
            </a:pPr>
            <a:r>
              <a:rPr lang="ru" sz="2300">
                <a:solidFill>
                  <a:srgbClr val="D30102"/>
                </a:solidFill>
                <a:latin typeface="Arial"/>
              </a:rPr>
              <a:t>•    </a:t>
            </a:r>
            <a:r>
              <a:rPr lang="ru" sz="2300">
                <a:solidFill>
                  <a:srgbClr val="363636"/>
                </a:solidFill>
                <a:latin typeface="Arial"/>
              </a:rPr>
              <a:t>Воздушно-капельный</a:t>
            </a:r>
          </a:p>
          <a:p>
            <a:pPr marL="368300" eaLnBrk="1" fontAlgn="auto" hangingPunct="1">
              <a:lnSpc>
                <a:spcPts val="3456"/>
              </a:lnSpc>
              <a:spcBef>
                <a:spcPts val="0"/>
              </a:spcBef>
              <a:spcAft>
                <a:spcPts val="0"/>
              </a:spcAft>
              <a:defRPr/>
            </a:pPr>
            <a:r>
              <a:rPr lang="ru" sz="2300">
                <a:solidFill>
                  <a:srgbClr val="363636"/>
                </a:solidFill>
                <a:latin typeface="Arial"/>
              </a:rPr>
              <a:t>(при кашле, чихании, разговоре);</a:t>
            </a:r>
          </a:p>
          <a:p>
            <a:pPr algn="just" eaLnBrk="1" fontAlgn="auto" hangingPunct="1">
              <a:lnSpc>
                <a:spcPts val="3456"/>
              </a:lnSpc>
              <a:spcBef>
                <a:spcPts val="0"/>
              </a:spcBef>
              <a:spcAft>
                <a:spcPts val="0"/>
              </a:spcAft>
              <a:defRPr/>
            </a:pPr>
            <a:r>
              <a:rPr lang="ru" sz="2300">
                <a:solidFill>
                  <a:srgbClr val="D30102"/>
                </a:solidFill>
                <a:latin typeface="Arial"/>
              </a:rPr>
              <a:t>•    </a:t>
            </a:r>
            <a:r>
              <a:rPr lang="ru" sz="2300">
                <a:solidFill>
                  <a:srgbClr val="363636"/>
                </a:solidFill>
                <a:latin typeface="Arial"/>
              </a:rPr>
              <a:t>Воздушно-пылевой;</a:t>
            </a:r>
          </a:p>
          <a:p>
            <a:pPr algn="just" eaLnBrk="1" fontAlgn="auto" hangingPunct="1">
              <a:lnSpc>
                <a:spcPts val="3456"/>
              </a:lnSpc>
              <a:spcBef>
                <a:spcPts val="0"/>
              </a:spcBef>
              <a:spcAft>
                <a:spcPts val="0"/>
              </a:spcAft>
              <a:defRPr/>
            </a:pPr>
            <a:r>
              <a:rPr lang="ru" sz="2300">
                <a:solidFill>
                  <a:srgbClr val="D30102"/>
                </a:solidFill>
                <a:latin typeface="Arial"/>
              </a:rPr>
              <a:t>•    </a:t>
            </a:r>
            <a:r>
              <a:rPr lang="ru" sz="2300">
                <a:solidFill>
                  <a:srgbClr val="363636"/>
                </a:solidFill>
                <a:latin typeface="Arial"/>
              </a:rPr>
              <a:t>Контактный;</a:t>
            </a:r>
          </a:p>
          <a:p>
            <a:pPr algn="just" eaLnBrk="1" fontAlgn="auto" hangingPunct="1">
              <a:lnSpc>
                <a:spcPts val="3456"/>
              </a:lnSpc>
              <a:spcBef>
                <a:spcPts val="0"/>
              </a:spcBef>
              <a:spcAft>
                <a:spcPts val="0"/>
              </a:spcAft>
              <a:defRPr/>
            </a:pPr>
            <a:r>
              <a:rPr lang="ru" sz="2300">
                <a:solidFill>
                  <a:srgbClr val="D30102"/>
                </a:solidFill>
                <a:latin typeface="Arial"/>
              </a:rPr>
              <a:t>•    </a:t>
            </a:r>
            <a:r>
              <a:rPr lang="ru" sz="2300">
                <a:solidFill>
                  <a:srgbClr val="363636"/>
                </a:solidFill>
                <a:latin typeface="Arial"/>
              </a:rPr>
              <a:t>Фекально-оральный.</a:t>
            </a:r>
          </a:p>
        </p:txBody>
      </p:sp>
      <p:sp>
        <p:nvSpPr>
          <p:cNvPr id="3078" name="Rectangle 5">
            <a:extLst>
              <a:ext uri="{FF2B5EF4-FFF2-40B4-BE49-F238E27FC236}">
                <a16:creationId xmlns:a16="http://schemas.microsoft.com/office/drawing/2014/main" id="{5D108113-B351-4317-9D41-455C7F44A135}"/>
              </a:ext>
            </a:extLst>
          </p:cNvPr>
          <p:cNvSpPr>
            <a:spLocks noChangeArrowheads="1"/>
          </p:cNvSpPr>
          <p:nvPr/>
        </p:nvSpPr>
        <p:spPr bwMode="auto">
          <a:xfrm>
            <a:off x="603250" y="7059613"/>
            <a:ext cx="13017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300" b="1">
                <a:solidFill>
                  <a:srgbClr val="575757"/>
                </a:solidFill>
                <a:latin typeface="Arial" panose="020B0604020202020204" pitchFamily="34" charset="0"/>
              </a:rPr>
              <a:t>2002 О</a:t>
            </a:r>
          </a:p>
        </p:txBody>
      </p:sp>
      <p:sp>
        <p:nvSpPr>
          <p:cNvPr id="3079" name="Rectangle 6">
            <a:extLst>
              <a:ext uri="{FF2B5EF4-FFF2-40B4-BE49-F238E27FC236}">
                <a16:creationId xmlns:a16="http://schemas.microsoft.com/office/drawing/2014/main" id="{93DEBB54-C523-4AE1-9674-3A603F1C4546}"/>
              </a:ext>
            </a:extLst>
          </p:cNvPr>
          <p:cNvSpPr>
            <a:spLocks noChangeArrowheads="1"/>
          </p:cNvSpPr>
          <p:nvPr/>
        </p:nvSpPr>
        <p:spPr bwMode="auto">
          <a:xfrm>
            <a:off x="2136775" y="5830888"/>
            <a:ext cx="111188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125"/>
              </a:lnSpc>
              <a:spcAft>
                <a:spcPts val="2100"/>
              </a:spcAft>
            </a:pPr>
            <a:r>
              <a:rPr lang="ru-RU" altLang="ru-RU" sz="2600">
                <a:solidFill>
                  <a:srgbClr val="575757"/>
                </a:solidFill>
                <a:latin typeface="Arial" panose="020B0604020202020204" pitchFamily="34" charset="0"/>
              </a:rPr>
              <a:t>до 2002 года коронавирусы рассматривались в качестве агентов, вызывающих нетяжелые заболевания верхних дыхательных путей с крайне редкими летальными исходами.</a:t>
            </a:r>
          </a:p>
          <a:p>
            <a:pPr eaLnBrk="1" hangingPunct="1">
              <a:lnSpc>
                <a:spcPts val="3125"/>
              </a:lnSpc>
            </a:pPr>
            <a:r>
              <a:rPr lang="ru-RU" altLang="ru-RU" sz="2600">
                <a:solidFill>
                  <a:srgbClr val="575757"/>
                </a:solidFill>
                <a:latin typeface="Arial" panose="020B0604020202020204" pitchFamily="34" charset="0"/>
              </a:rPr>
              <a:t>эпидемия атипичной пневмонии, вызванная коронавирусом </a:t>
            </a:r>
            <a:r>
              <a:rPr lang="en-US" altLang="ru-RU" sz="2600" b="1">
                <a:solidFill>
                  <a:srgbClr val="575757"/>
                </a:solidFill>
                <a:latin typeface="Arial" panose="020B0604020202020204" pitchFamily="34" charset="0"/>
              </a:rPr>
              <a:t>SARS-CoV</a:t>
            </a:r>
            <a:r>
              <a:rPr lang="en-US" altLang="ru-RU" sz="2600">
                <a:solidFill>
                  <a:srgbClr val="575757"/>
                </a:solidFill>
                <a:latin typeface="Arial" panose="020B0604020202020204" pitchFamily="34" charset="0"/>
              </a:rPr>
              <a:t>. </a:t>
            </a:r>
            <a:r>
              <a:rPr lang="ru-RU" altLang="ru-RU" sz="2600">
                <a:solidFill>
                  <a:srgbClr val="575757"/>
                </a:solidFill>
                <a:latin typeface="Arial" panose="020B0604020202020204" pitchFamily="34" charset="0"/>
              </a:rPr>
              <a:t>За период эпидемии в 37 странах зарегистрировано &gt; 8000 случаев, из них 774 со смертельным исходом. С 2004 г. новых случаев не зарегистрировано.</a:t>
            </a:r>
          </a:p>
        </p:txBody>
      </p:sp>
      <p:sp>
        <p:nvSpPr>
          <p:cNvPr id="3080" name="Rectangle 7">
            <a:extLst>
              <a:ext uri="{FF2B5EF4-FFF2-40B4-BE49-F238E27FC236}">
                <a16:creationId xmlns:a16="http://schemas.microsoft.com/office/drawing/2014/main" id="{423FFC46-1156-4EA1-ABB8-A320BAE3967D}"/>
              </a:ext>
            </a:extLst>
          </p:cNvPr>
          <p:cNvSpPr>
            <a:spLocks noChangeArrowheads="1"/>
          </p:cNvSpPr>
          <p:nvPr/>
        </p:nvSpPr>
        <p:spPr bwMode="auto">
          <a:xfrm>
            <a:off x="2136775" y="9396413"/>
            <a:ext cx="11652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125"/>
              </a:lnSpc>
            </a:pPr>
            <a:r>
              <a:rPr lang="ru-RU" altLang="ru-RU" sz="2600" b="1">
                <a:solidFill>
                  <a:srgbClr val="575757"/>
                </a:solidFill>
                <a:latin typeface="Arial" panose="020B0604020202020204" pitchFamily="34" charset="0"/>
              </a:rPr>
              <a:t>2012 </a:t>
            </a:r>
          </a:p>
          <a:p>
            <a:pPr eaLnBrk="1" hangingPunct="1">
              <a:lnSpc>
                <a:spcPts val="3125"/>
              </a:lnSpc>
            </a:pPr>
            <a:r>
              <a:rPr lang="ru-RU" altLang="ru-RU" sz="2600" b="1">
                <a:solidFill>
                  <a:srgbClr val="575757"/>
                </a:solidFill>
                <a:latin typeface="Arial" panose="020B0604020202020204" pitchFamily="34" charset="0"/>
              </a:rPr>
              <a:t>П</a:t>
            </a:r>
            <a:r>
              <a:rPr lang="ru-RU" altLang="ru-RU" sz="2600">
                <a:solidFill>
                  <a:srgbClr val="575757"/>
                </a:solidFill>
                <a:latin typeface="Arial" panose="020B0604020202020204" pitchFamily="34" charset="0"/>
              </a:rPr>
              <a:t>появился коронавирус </a:t>
            </a:r>
            <a:r>
              <a:rPr lang="en-US" altLang="ru-RU" sz="2600" b="1">
                <a:solidFill>
                  <a:srgbClr val="575757"/>
                </a:solidFill>
                <a:latin typeface="Arial" panose="020B0604020202020204" pitchFamily="34" charset="0"/>
              </a:rPr>
              <a:t>MERS-CoV</a:t>
            </a:r>
            <a:r>
              <a:rPr lang="en-US" altLang="ru-RU" sz="2600">
                <a:solidFill>
                  <a:srgbClr val="575757"/>
                </a:solidFill>
                <a:latin typeface="Arial" panose="020B0604020202020204" pitchFamily="34" charset="0"/>
              </a:rPr>
              <a:t>, </a:t>
            </a:r>
            <a:r>
              <a:rPr lang="ru-RU" altLang="ru-RU" sz="2600">
                <a:solidFill>
                  <a:srgbClr val="575757"/>
                </a:solidFill>
                <a:latin typeface="Arial" panose="020B0604020202020204" pitchFamily="34" charset="0"/>
              </a:rPr>
              <a:t>возбудитель ближневосточного респираторного синдрома </a:t>
            </a:r>
            <a:r>
              <a:rPr lang="en-US" altLang="ru-RU" sz="2600">
                <a:solidFill>
                  <a:srgbClr val="575757"/>
                </a:solidFill>
                <a:latin typeface="Arial" panose="020B0604020202020204" pitchFamily="34" charset="0"/>
              </a:rPr>
              <a:t>(MERS). </a:t>
            </a:r>
            <a:r>
              <a:rPr lang="ru-RU" altLang="ru-RU" sz="2600">
                <a:solidFill>
                  <a:srgbClr val="575757"/>
                </a:solidFill>
                <a:latin typeface="Arial" panose="020B0604020202020204" pitchFamily="34" charset="0"/>
              </a:rPr>
              <a:t>.Зарегистрировано 2519 случаев заболеваний, из них более 866 со смертельным исходом.</a:t>
            </a:r>
          </a:p>
        </p:txBody>
      </p:sp>
      <p:sp>
        <p:nvSpPr>
          <p:cNvPr id="3081" name="Rectangle 8">
            <a:extLst>
              <a:ext uri="{FF2B5EF4-FFF2-40B4-BE49-F238E27FC236}">
                <a16:creationId xmlns:a16="http://schemas.microsoft.com/office/drawing/2014/main" id="{067C2B31-87E5-4ADA-99C8-D925424067EF}"/>
              </a:ext>
            </a:extLst>
          </p:cNvPr>
          <p:cNvSpPr>
            <a:spLocks noChangeArrowheads="1"/>
          </p:cNvSpPr>
          <p:nvPr/>
        </p:nvSpPr>
        <p:spPr bwMode="auto">
          <a:xfrm>
            <a:off x="596900" y="11984038"/>
            <a:ext cx="13081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300" b="1">
                <a:solidFill>
                  <a:srgbClr val="575757"/>
                </a:solidFill>
                <a:latin typeface="Arial" panose="020B0604020202020204" pitchFamily="34" charset="0"/>
              </a:rPr>
              <a:t>2019 О</a:t>
            </a:r>
          </a:p>
        </p:txBody>
      </p:sp>
      <p:sp>
        <p:nvSpPr>
          <p:cNvPr id="3082" name="Rectangle 9">
            <a:extLst>
              <a:ext uri="{FF2B5EF4-FFF2-40B4-BE49-F238E27FC236}">
                <a16:creationId xmlns:a16="http://schemas.microsoft.com/office/drawing/2014/main" id="{915D09E5-35BE-4E2C-AD2A-03E3847F19C3}"/>
              </a:ext>
            </a:extLst>
          </p:cNvPr>
          <p:cNvSpPr>
            <a:spLocks noChangeArrowheads="1"/>
          </p:cNvSpPr>
          <p:nvPr/>
        </p:nvSpPr>
        <p:spPr bwMode="auto">
          <a:xfrm>
            <a:off x="1550988" y="1397476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a:solidFill>
                  <a:srgbClr val="A6A6A6"/>
                </a:solidFill>
                <a:latin typeface="Arial" panose="020B0604020202020204" pitchFamily="34" charset="0"/>
              </a:rPr>
              <a:t>т</a:t>
            </a:r>
          </a:p>
        </p:txBody>
      </p:sp>
      <p:sp>
        <p:nvSpPr>
          <p:cNvPr id="3083" name="Rectangle 10">
            <a:extLst>
              <a:ext uri="{FF2B5EF4-FFF2-40B4-BE49-F238E27FC236}">
                <a16:creationId xmlns:a16="http://schemas.microsoft.com/office/drawing/2014/main" id="{04299B48-2F17-4DD2-AFEB-492F5847A727}"/>
              </a:ext>
            </a:extLst>
          </p:cNvPr>
          <p:cNvSpPr>
            <a:spLocks noChangeArrowheads="1"/>
          </p:cNvSpPr>
          <p:nvPr/>
        </p:nvSpPr>
        <p:spPr bwMode="auto">
          <a:xfrm>
            <a:off x="2149475" y="11377613"/>
            <a:ext cx="1165225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125"/>
              </a:lnSpc>
            </a:pPr>
            <a:r>
              <a:rPr lang="ru-RU" altLang="ru-RU" sz="2600">
                <a:solidFill>
                  <a:srgbClr val="575757"/>
                </a:solidFill>
                <a:latin typeface="Arial" panose="020B0604020202020204" pitchFamily="34" charset="0"/>
              </a:rPr>
              <a:t>появился коронавирус </a:t>
            </a:r>
            <a:r>
              <a:rPr lang="en-US" altLang="ru-RU" sz="2600" b="1">
                <a:solidFill>
                  <a:srgbClr val="575757"/>
                </a:solidFill>
                <a:latin typeface="Arial" panose="020B0604020202020204" pitchFamily="34" charset="0"/>
              </a:rPr>
              <a:t>SARS-CoV-2, </a:t>
            </a:r>
            <a:r>
              <a:rPr lang="ru-RU" altLang="ru-RU" sz="2600">
                <a:solidFill>
                  <a:srgbClr val="575757"/>
                </a:solidFill>
                <a:latin typeface="Arial" panose="020B0604020202020204" pitchFamily="34" charset="0"/>
              </a:rPr>
              <a:t>первоначальный источник инфекции не установлен. Первые случаи заболевания могли быть связаны с посещением рынка морепродуктов в г. Ухань (провинция Хубэй, КНР).</a:t>
            </a:r>
          </a:p>
          <a:p>
            <a:pPr eaLnBrk="1" hangingPunct="1">
              <a:lnSpc>
                <a:spcPts val="3125"/>
              </a:lnSpc>
            </a:pPr>
            <a:r>
              <a:rPr lang="ru-RU" altLang="ru-RU" sz="2600">
                <a:solidFill>
                  <a:srgbClr val="575757"/>
                </a:solidFill>
                <a:latin typeface="Arial" panose="020B0604020202020204" pitchFamily="34" charset="0"/>
              </a:rPr>
              <a:t>В настоящее время основным источником инфекции является больной человек, в том числе находящийся в инкубационном периоде заболевания. Установлена роль инфекции, вызванной </a:t>
            </a:r>
            <a:r>
              <a:rPr lang="en-US" altLang="ru-RU" sz="2600">
                <a:solidFill>
                  <a:srgbClr val="575757"/>
                </a:solidFill>
                <a:latin typeface="Arial" panose="020B0604020202020204" pitchFamily="34" charset="0"/>
              </a:rPr>
              <a:t>SARS-CoV-2, </a:t>
            </a:r>
            <a:r>
              <a:rPr lang="ru-RU" altLang="ru-RU" sz="2600">
                <a:solidFill>
                  <a:srgbClr val="575757"/>
                </a:solidFill>
                <a:latin typeface="Arial" panose="020B0604020202020204" pitchFamily="34" charset="0"/>
              </a:rPr>
              <a:t>как инфекции, связанной с оказанием медицинской помощи.</a:t>
            </a:r>
          </a:p>
        </p:txBody>
      </p:sp>
      <p:sp>
        <p:nvSpPr>
          <p:cNvPr id="3084" name="Rectangle 11">
            <a:extLst>
              <a:ext uri="{FF2B5EF4-FFF2-40B4-BE49-F238E27FC236}">
                <a16:creationId xmlns:a16="http://schemas.microsoft.com/office/drawing/2014/main" id="{8F16D7ED-B3E0-4B9F-A596-7C570FB5B746}"/>
              </a:ext>
            </a:extLst>
          </p:cNvPr>
          <p:cNvSpPr>
            <a:spLocks noChangeArrowheads="1"/>
          </p:cNvSpPr>
          <p:nvPr/>
        </p:nvSpPr>
        <p:spPr bwMode="auto">
          <a:xfrm>
            <a:off x="14673263" y="5510213"/>
            <a:ext cx="4233862" cy="1539875"/>
          </a:xfrm>
          <a:prstGeom prst="rect">
            <a:avLst/>
          </a:prstGeom>
          <a:solidFill>
            <a:srgbClr val="FFDB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475"/>
              </a:spcAft>
            </a:pPr>
            <a:r>
              <a:rPr lang="ru-RU" altLang="ru-RU" sz="2600" b="1">
                <a:solidFill>
                  <a:srgbClr val="D30102"/>
                </a:solidFill>
                <a:latin typeface="Arial" panose="020B0604020202020204" pitchFamily="34" charset="0"/>
              </a:rPr>
              <a:t>Факторы передачи</a:t>
            </a:r>
          </a:p>
          <a:p>
            <a:pPr eaLnBrk="1" hangingPunct="1">
              <a:lnSpc>
                <a:spcPts val="2875"/>
              </a:lnSpc>
            </a:pPr>
            <a:r>
              <a:rPr lang="ru-RU" altLang="ru-RU" sz="2300">
                <a:solidFill>
                  <a:srgbClr val="363636"/>
                </a:solidFill>
                <a:latin typeface="Arial" panose="020B0604020202020204" pitchFamily="34" charset="0"/>
              </a:rPr>
              <a:t>воздух, пищевые продукты и предметы обихода, контаминированные вирусом.</a:t>
            </a:r>
          </a:p>
        </p:txBody>
      </p:sp>
      <p:sp>
        <p:nvSpPr>
          <p:cNvPr id="3085" name="Rectangle 12">
            <a:extLst>
              <a:ext uri="{FF2B5EF4-FFF2-40B4-BE49-F238E27FC236}">
                <a16:creationId xmlns:a16="http://schemas.microsoft.com/office/drawing/2014/main" id="{6C2307A5-6731-4F05-8D86-0461E3944A8A}"/>
              </a:ext>
            </a:extLst>
          </p:cNvPr>
          <p:cNvSpPr>
            <a:spLocks noChangeArrowheads="1"/>
          </p:cNvSpPr>
          <p:nvPr/>
        </p:nvSpPr>
        <p:spPr bwMode="auto">
          <a:xfrm>
            <a:off x="14687550" y="7646988"/>
            <a:ext cx="5160963" cy="417512"/>
          </a:xfrm>
          <a:prstGeom prst="rect">
            <a:avLst/>
          </a:prstGeom>
          <a:solidFill>
            <a:srgbClr val="0071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3100" b="1">
                <a:solidFill>
                  <a:srgbClr val="FFFFFF"/>
                </a:solidFill>
                <a:latin typeface="Arial" panose="020B0604020202020204" pitchFamily="34" charset="0"/>
              </a:rPr>
              <a:t>Коронавирус </a:t>
            </a:r>
            <a:r>
              <a:rPr lang="en-US" altLang="ru-RU" sz="3100" b="1">
                <a:solidFill>
                  <a:srgbClr val="FFFFFF"/>
                </a:solidFill>
                <a:latin typeface="Arial" panose="020B0604020202020204" pitchFamily="34" charset="0"/>
              </a:rPr>
              <a:t>SARS-CoV-2</a:t>
            </a:r>
          </a:p>
        </p:txBody>
      </p:sp>
      <p:sp>
        <p:nvSpPr>
          <p:cNvPr id="3086" name="Rectangle 13">
            <a:extLst>
              <a:ext uri="{FF2B5EF4-FFF2-40B4-BE49-F238E27FC236}">
                <a16:creationId xmlns:a16="http://schemas.microsoft.com/office/drawing/2014/main" id="{EF8DF5D5-5CC1-4536-964D-8FD2BD530689}"/>
              </a:ext>
            </a:extLst>
          </p:cNvPr>
          <p:cNvSpPr>
            <a:spLocks noChangeArrowheads="1"/>
          </p:cNvSpPr>
          <p:nvPr/>
        </p:nvSpPr>
        <p:spPr bwMode="auto">
          <a:xfrm>
            <a:off x="14670088" y="8335963"/>
            <a:ext cx="6269037" cy="6334125"/>
          </a:xfrm>
          <a:prstGeom prst="rect">
            <a:avLst/>
          </a:prstGeom>
          <a:solidFill>
            <a:srgbClr val="E5E8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875"/>
              </a:lnSpc>
            </a:pPr>
            <a:r>
              <a:rPr lang="ru-RU" altLang="ru-RU" sz="2300" b="1">
                <a:solidFill>
                  <a:srgbClr val="363636"/>
                </a:solidFill>
                <a:latin typeface="Arial" panose="020B0604020202020204" pitchFamily="34" charset="0"/>
              </a:rPr>
              <a:t>Представляет собой одноцепочечный РНК-содержащий вирус, относится к линии </a:t>
            </a:r>
            <a:r>
              <a:rPr lang="en-US" altLang="ru-RU" sz="2300" b="1">
                <a:solidFill>
                  <a:srgbClr val="363636"/>
                </a:solidFill>
                <a:latin typeface="Arial" panose="020B0604020202020204" pitchFamily="34" charset="0"/>
              </a:rPr>
              <a:t>Beta-CoV B </a:t>
            </a:r>
            <a:r>
              <a:rPr lang="ru-RU" altLang="ru-RU" sz="2300" b="1">
                <a:solidFill>
                  <a:srgbClr val="363636"/>
                </a:solidFill>
                <a:latin typeface="Arial" panose="020B0604020202020204" pitchFamily="34" charset="0"/>
              </a:rPr>
              <a:t>семейства </a:t>
            </a:r>
            <a:r>
              <a:rPr lang="en-US" altLang="ru-RU" sz="2300" b="1" i="1">
                <a:solidFill>
                  <a:srgbClr val="363636"/>
                </a:solidFill>
                <a:latin typeface="Arial" panose="020B0604020202020204" pitchFamily="34" charset="0"/>
              </a:rPr>
              <a:t>Coronaviridae;</a:t>
            </a:r>
          </a:p>
          <a:p>
            <a:pPr eaLnBrk="1" hangingPunct="1">
              <a:lnSpc>
                <a:spcPts val="2850"/>
              </a:lnSpc>
              <a:spcAft>
                <a:spcPts val="1050"/>
              </a:spcAft>
            </a:pPr>
            <a:r>
              <a:rPr lang="ru-RU" altLang="ru-RU" sz="2300" b="1">
                <a:solidFill>
                  <a:srgbClr val="363636"/>
                </a:solidFill>
                <a:latin typeface="Arial" panose="020B0604020202020204" pitchFamily="34" charset="0"/>
              </a:rPr>
              <a:t>II группа патогенности </a:t>
            </a:r>
            <a:r>
              <a:rPr lang="ru-RU" altLang="ru-RU" sz="2300" b="1">
                <a:solidFill>
                  <a:srgbClr val="575757"/>
                </a:solidFill>
                <a:latin typeface="Arial" panose="020B0604020202020204" pitchFamily="34" charset="0"/>
              </a:rPr>
              <a:t>(как </a:t>
            </a:r>
            <a:r>
              <a:rPr lang="en-US" altLang="ru-RU" sz="2300" b="1">
                <a:solidFill>
                  <a:srgbClr val="575757"/>
                </a:solidFill>
                <a:latin typeface="Arial" panose="020B0604020202020204" pitchFamily="34" charset="0"/>
              </a:rPr>
              <a:t>SARS-CoV </a:t>
            </a:r>
            <a:r>
              <a:rPr lang="ru-RU" altLang="ru-RU" sz="2300" b="1">
                <a:solidFill>
                  <a:srgbClr val="575757"/>
                </a:solidFill>
                <a:latin typeface="Arial" panose="020B0604020202020204" pitchFamily="34" charset="0"/>
              </a:rPr>
              <a:t>и </a:t>
            </a:r>
            <a:r>
              <a:rPr lang="en-US" altLang="ru-RU" sz="2300" b="1">
                <a:solidFill>
                  <a:srgbClr val="575757"/>
                </a:solidFill>
                <a:latin typeface="Arial" panose="020B0604020202020204" pitchFamily="34" charset="0"/>
              </a:rPr>
              <a:t>MERS-CoV)</a:t>
            </a:r>
          </a:p>
          <a:p>
            <a:pPr eaLnBrk="1" hangingPunct="1">
              <a:lnSpc>
                <a:spcPts val="2875"/>
              </a:lnSpc>
              <a:spcAft>
                <a:spcPts val="625"/>
              </a:spcAft>
            </a:pPr>
            <a:r>
              <a:rPr lang="ru-RU" altLang="ru-RU" sz="2300">
                <a:solidFill>
                  <a:srgbClr val="0070C0"/>
                </a:solidFill>
                <a:latin typeface="Arial" panose="020B0604020202020204" pitchFamily="34" charset="0"/>
              </a:rPr>
              <a:t>■    </a:t>
            </a:r>
            <a:r>
              <a:rPr lang="ru-RU" altLang="ru-RU" sz="2300">
                <a:solidFill>
                  <a:srgbClr val="363636"/>
                </a:solidFill>
                <a:latin typeface="Arial" panose="020B0604020202020204" pitchFamily="34" charset="0"/>
              </a:rPr>
              <a:t>Входные ворота возбудителя -эпителий верхних дыхательных путей и эпителиоциты желудка и кишечника;</a:t>
            </a:r>
          </a:p>
          <a:p>
            <a:pPr eaLnBrk="1" hangingPunct="1">
              <a:lnSpc>
                <a:spcPts val="2875"/>
              </a:lnSpc>
            </a:pPr>
            <a:r>
              <a:rPr lang="ru-RU" altLang="ru-RU" sz="2300">
                <a:solidFill>
                  <a:srgbClr val="0070C0"/>
                </a:solidFill>
                <a:latin typeface="Arial" panose="020B0604020202020204" pitchFamily="34" charset="0"/>
              </a:rPr>
              <a:t>■    </a:t>
            </a:r>
            <a:r>
              <a:rPr lang="ru-RU" altLang="ru-RU" sz="2300">
                <a:solidFill>
                  <a:srgbClr val="363636"/>
                </a:solidFill>
                <a:latin typeface="Arial" panose="020B0604020202020204" pitchFamily="34" charset="0"/>
              </a:rPr>
              <a:t>Данные о длительности и напряженности иммунитета в отношении </a:t>
            </a:r>
            <a:r>
              <a:rPr lang="en-US" altLang="ru-RU" sz="2300">
                <a:solidFill>
                  <a:srgbClr val="363636"/>
                </a:solidFill>
                <a:latin typeface="Arial" panose="020B0604020202020204" pitchFamily="34" charset="0"/>
              </a:rPr>
              <a:t>SARS-CoV-2</a:t>
            </a:r>
          </a:p>
          <a:p>
            <a:pPr eaLnBrk="1" hangingPunct="1">
              <a:lnSpc>
                <a:spcPts val="2875"/>
              </a:lnSpc>
              <a:spcAft>
                <a:spcPts val="625"/>
              </a:spcAft>
            </a:pPr>
            <a:r>
              <a:rPr lang="ru-RU" altLang="ru-RU" sz="2300">
                <a:solidFill>
                  <a:srgbClr val="363636"/>
                </a:solidFill>
                <a:latin typeface="Arial" panose="020B0604020202020204" pitchFamily="34" charset="0"/>
              </a:rPr>
              <a:t>в настоящее время отсутствуют;</a:t>
            </a:r>
          </a:p>
          <a:p>
            <a:pPr eaLnBrk="1" hangingPunct="1">
              <a:lnSpc>
                <a:spcPts val="2875"/>
              </a:lnSpc>
            </a:pPr>
            <a:r>
              <a:rPr lang="ru-RU" altLang="ru-RU" sz="2300">
                <a:solidFill>
                  <a:srgbClr val="0070C0"/>
                </a:solidFill>
                <a:latin typeface="Arial" panose="020B0604020202020204" pitchFamily="34" charset="0"/>
              </a:rPr>
              <a:t>■    </a:t>
            </a:r>
            <a:r>
              <a:rPr lang="ru-RU" altLang="ru-RU" sz="2300">
                <a:solidFill>
                  <a:srgbClr val="363636"/>
                </a:solidFill>
                <a:latin typeface="Arial" panose="020B0604020202020204" pitchFamily="34" charset="0"/>
              </a:rPr>
              <a:t>Иммунитет при инфекциях, вызванных другими представителями семейства коронавирусов, не стойкий и возможно повторное заражение.</a:t>
            </a:r>
          </a:p>
        </p:txBody>
      </p:sp>
      <p:sp>
        <p:nvSpPr>
          <p:cNvPr id="3087" name="Rectangle 14">
            <a:extLst>
              <a:ext uri="{FF2B5EF4-FFF2-40B4-BE49-F238E27FC236}">
                <a16:creationId xmlns:a16="http://schemas.microsoft.com/office/drawing/2014/main" id="{63BC6DD8-1738-4E86-8C78-9CC9BFE101D2}"/>
              </a:ext>
            </a:extLst>
          </p:cNvPr>
          <p:cNvSpPr>
            <a:spLocks noChangeArrowheads="1"/>
          </p:cNvSpPr>
          <p:nvPr/>
        </p:nvSpPr>
        <p:spPr bwMode="auto">
          <a:xfrm>
            <a:off x="21637625" y="15071725"/>
            <a:ext cx="2047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2</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14537F17-CFF3-49D4-BDA7-C872D250DE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6043" y="116378"/>
            <a:ext cx="6583681" cy="7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a:extLst>
              <a:ext uri="{FF2B5EF4-FFF2-40B4-BE49-F238E27FC236}">
                <a16:creationId xmlns:a16="http://schemas.microsoft.com/office/drawing/2014/main" id="{AB54C368-10A0-45C0-9443-103A9CE63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043" y="7694642"/>
            <a:ext cx="11180736" cy="69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CAF5699-7139-4F90-8D85-AD095379C9E7}"/>
              </a:ext>
            </a:extLst>
          </p:cNvPr>
          <p:cNvSpPr/>
          <p:nvPr/>
        </p:nvSpPr>
        <p:spPr>
          <a:xfrm>
            <a:off x="13588800" y="1095176"/>
            <a:ext cx="8406676" cy="2433724"/>
          </a:xfrm>
          <a:prstGeom prst="rect">
            <a:avLst/>
          </a:prstGeom>
        </p:spPr>
        <p:txBody>
          <a:bodyPr lIns="0" tIns="0" rIns="0" bIns="0"/>
          <a:lstStyle/>
          <a:p>
            <a:pPr eaLnBrk="1" fontAlgn="auto" hangingPunct="1">
              <a:lnSpc>
                <a:spcPts val="2370"/>
              </a:lnSpc>
              <a:spcBef>
                <a:spcPts val="0"/>
              </a:spcBef>
              <a:spcAft>
                <a:spcPts val="8358"/>
              </a:spcAft>
              <a:defRPr/>
            </a:pPr>
            <a:r>
              <a:rPr lang="ru-RU" sz="3200" dirty="0">
                <a:latin typeface="Times New Roman"/>
              </a:rPr>
              <a:t>Утилизируйте хирургический халат в пакет с отходами класса В.</a:t>
            </a:r>
            <a:r>
              <a:rPr lang="en-US" sz="3200" dirty="0">
                <a:latin typeface="Times New Roman"/>
              </a:rPr>
              <a:t>.</a:t>
            </a:r>
          </a:p>
        </p:txBody>
      </p:sp>
      <p:sp>
        <p:nvSpPr>
          <p:cNvPr id="29701" name="Rectangle 4">
            <a:extLst>
              <a:ext uri="{FF2B5EF4-FFF2-40B4-BE49-F238E27FC236}">
                <a16:creationId xmlns:a16="http://schemas.microsoft.com/office/drawing/2014/main" id="{BA699894-563D-4CF3-855D-538253DF9371}"/>
              </a:ext>
            </a:extLst>
          </p:cNvPr>
          <p:cNvSpPr>
            <a:spLocks noChangeArrowheads="1"/>
          </p:cNvSpPr>
          <p:nvPr/>
        </p:nvSpPr>
        <p:spPr bwMode="auto">
          <a:xfrm>
            <a:off x="13588800" y="3882259"/>
            <a:ext cx="7758284" cy="11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41"/>
              </a:lnSpc>
              <a:spcBef>
                <a:spcPts val="8366"/>
              </a:spcBef>
              <a:spcAft>
                <a:spcPts val="13304"/>
              </a:spcAft>
            </a:pPr>
            <a:r>
              <a:rPr lang="ru-RU" altLang="ru-RU" sz="3200" dirty="0">
                <a:latin typeface="Times New Roman" panose="02020603050405020304" pitchFamily="18" charset="0"/>
              </a:rPr>
              <a:t>Обработайте руки антисептиком. </a:t>
            </a:r>
            <a:endParaRPr lang="en-US" altLang="ru-RU" sz="3200" dirty="0">
              <a:latin typeface="Times New Roman" panose="02020603050405020304" pitchFamily="18" charset="0"/>
            </a:endParaRPr>
          </a:p>
        </p:txBody>
      </p:sp>
      <p:sp>
        <p:nvSpPr>
          <p:cNvPr id="29703" name="Rectangle 6">
            <a:extLst>
              <a:ext uri="{FF2B5EF4-FFF2-40B4-BE49-F238E27FC236}">
                <a16:creationId xmlns:a16="http://schemas.microsoft.com/office/drawing/2014/main" id="{B1BE9F01-0859-46B5-B3ED-087E1B235A44}"/>
              </a:ext>
            </a:extLst>
          </p:cNvPr>
          <p:cNvSpPr>
            <a:spLocks noChangeArrowheads="1"/>
          </p:cNvSpPr>
          <p:nvPr/>
        </p:nvSpPr>
        <p:spPr bwMode="auto">
          <a:xfrm>
            <a:off x="13467112" y="7158425"/>
            <a:ext cx="7879971" cy="223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spcBef>
                <a:spcPts val="314"/>
              </a:spcBef>
            </a:pPr>
            <a:r>
              <a:rPr lang="ru-RU" altLang="ru-RU" sz="3200" dirty="0">
                <a:latin typeface="Times New Roman" panose="02020603050405020304" pitchFamily="18" charset="0"/>
              </a:rPr>
              <a:t>Подденьте шапочку с внутренней стороны. </a:t>
            </a:r>
            <a:r>
              <a:rPr lang="en-US" altLang="ru-RU" sz="1916" dirty="0">
                <a:latin typeface="Times New Roman" panose="02020603050405020304" pitchFamily="18" charset="0"/>
              </a:rPr>
              <a:t>.</a:t>
            </a:r>
          </a:p>
        </p:txBody>
      </p:sp>
      <p:sp>
        <p:nvSpPr>
          <p:cNvPr id="29704" name="Rectangle 7">
            <a:extLst>
              <a:ext uri="{FF2B5EF4-FFF2-40B4-BE49-F238E27FC236}">
                <a16:creationId xmlns:a16="http://schemas.microsoft.com/office/drawing/2014/main" id="{3466400D-3B71-40B7-9C8E-56293290FFAA}"/>
              </a:ext>
            </a:extLst>
          </p:cNvPr>
          <p:cNvSpPr>
            <a:spLocks noChangeArrowheads="1"/>
          </p:cNvSpPr>
          <p:nvPr/>
        </p:nvSpPr>
        <p:spPr bwMode="auto">
          <a:xfrm>
            <a:off x="13471794" y="9807439"/>
            <a:ext cx="8224424" cy="207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spcBef>
                <a:spcPts val="10208"/>
              </a:spcBef>
            </a:pPr>
            <a:r>
              <a:rPr lang="ru-RU" altLang="ru-RU" sz="3200" dirty="0">
                <a:latin typeface="Times New Roman" panose="02020603050405020304" pitchFamily="18" charset="0"/>
              </a:rPr>
              <a:t>Снимите шапочку, наклонившись </a:t>
            </a:r>
            <a:r>
              <a:rPr lang="ru-RU" altLang="ru-RU" sz="3200" dirty="0" err="1">
                <a:latin typeface="Times New Roman" panose="02020603050405020304" pitchFamily="18" charset="0"/>
              </a:rPr>
              <a:t>вперѐд</a:t>
            </a:r>
            <a:r>
              <a:rPr lang="ru-RU" altLang="ru-RU" sz="3200" dirty="0">
                <a:latin typeface="Times New Roman" panose="02020603050405020304" pitchFamily="18" charset="0"/>
              </a:rPr>
              <a:t>, выворачивая </a:t>
            </a:r>
            <a:r>
              <a:rPr lang="ru-RU" altLang="ru-RU" sz="3200" dirty="0" err="1">
                <a:latin typeface="Times New Roman" panose="02020603050405020304" pitchFamily="18" charset="0"/>
              </a:rPr>
              <a:t>еѐ</a:t>
            </a:r>
            <a:r>
              <a:rPr lang="ru-RU" altLang="ru-RU" sz="3200" dirty="0">
                <a:latin typeface="Times New Roman" panose="02020603050405020304" pitchFamily="18" charset="0"/>
              </a:rPr>
              <a:t> наизнанку</a:t>
            </a:r>
            <a:r>
              <a:rPr lang="ru-RU" altLang="ru-RU" sz="1916" dirty="0">
                <a:latin typeface="Times New Roman" panose="02020603050405020304" pitchFamily="18" charset="0"/>
              </a:rPr>
              <a:t>. </a:t>
            </a:r>
            <a:endParaRPr lang="en-US" altLang="ru-RU" sz="1916" dirty="0">
              <a:latin typeface="Times New Roman" panose="02020603050405020304" pitchFamily="18" charset="0"/>
            </a:endParaRPr>
          </a:p>
        </p:txBody>
      </p:sp>
      <p:sp>
        <p:nvSpPr>
          <p:cNvPr id="29705" name="Rectangle 8">
            <a:extLst>
              <a:ext uri="{FF2B5EF4-FFF2-40B4-BE49-F238E27FC236}">
                <a16:creationId xmlns:a16="http://schemas.microsoft.com/office/drawing/2014/main" id="{7045D63E-B218-44A7-B9D9-00B21CF6CE33}"/>
              </a:ext>
            </a:extLst>
          </p:cNvPr>
          <p:cNvSpPr>
            <a:spLocks noChangeArrowheads="1"/>
          </p:cNvSpPr>
          <p:nvPr/>
        </p:nvSpPr>
        <p:spPr bwMode="auto">
          <a:xfrm>
            <a:off x="15692566" y="14632764"/>
            <a:ext cx="24103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29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BE5CCE00-E937-429D-A95F-E338E19C77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786" y="249382"/>
            <a:ext cx="5503026" cy="35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a:extLst>
              <a:ext uri="{FF2B5EF4-FFF2-40B4-BE49-F238E27FC236}">
                <a16:creationId xmlns:a16="http://schemas.microsoft.com/office/drawing/2014/main" id="{E5DF003F-348F-4610-9D30-B369387E5C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677" y="4404105"/>
            <a:ext cx="6791192" cy="636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824E243D-66F2-493F-922F-8EFA7A3881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8306" y="11363618"/>
            <a:ext cx="7564582" cy="43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4CBC8CB-5A60-4B4A-B48C-AF0C54D8C02E}"/>
              </a:ext>
            </a:extLst>
          </p:cNvPr>
          <p:cNvSpPr/>
          <p:nvPr/>
        </p:nvSpPr>
        <p:spPr>
          <a:xfrm>
            <a:off x="13471793" y="1109216"/>
            <a:ext cx="6362374" cy="2342460"/>
          </a:xfrm>
          <a:prstGeom prst="rect">
            <a:avLst/>
          </a:prstGeom>
        </p:spPr>
        <p:txBody>
          <a:bodyPr lIns="0" tIns="0" rIns="0" bIns="0"/>
          <a:lstStyle/>
          <a:p>
            <a:pPr eaLnBrk="1" fontAlgn="auto" hangingPunct="1">
              <a:lnSpc>
                <a:spcPts val="2370"/>
              </a:lnSpc>
              <a:spcBef>
                <a:spcPts val="0"/>
              </a:spcBef>
              <a:spcAft>
                <a:spcPts val="0"/>
              </a:spcAft>
              <a:defRPr/>
            </a:pPr>
            <a:r>
              <a:rPr lang="ru-RU" sz="3200" dirty="0">
                <a:latin typeface="Times New Roman"/>
              </a:rPr>
              <a:t>Утилизируйте шапочку в пакет с медицинскими отходами класса В. Тщательно обработайте руки кожным антисептиком. </a:t>
            </a:r>
          </a:p>
          <a:p>
            <a:pPr eaLnBrk="1" fontAlgn="auto" hangingPunct="1">
              <a:lnSpc>
                <a:spcPts val="2370"/>
              </a:lnSpc>
              <a:spcBef>
                <a:spcPts val="0"/>
              </a:spcBef>
              <a:spcAft>
                <a:spcPts val="0"/>
              </a:spcAft>
              <a:defRPr/>
            </a:pPr>
            <a:r>
              <a:rPr lang="ru-RU" sz="1916" dirty="0">
                <a:latin typeface="Times New Roman"/>
              </a:rPr>
              <a:t> </a:t>
            </a:r>
            <a:endParaRPr lang="en-US" sz="1916" dirty="0">
              <a:latin typeface="Times New Roman"/>
            </a:endParaRPr>
          </a:p>
        </p:txBody>
      </p:sp>
      <p:sp>
        <p:nvSpPr>
          <p:cNvPr id="30727" name="Rectangle 6">
            <a:extLst>
              <a:ext uri="{FF2B5EF4-FFF2-40B4-BE49-F238E27FC236}">
                <a16:creationId xmlns:a16="http://schemas.microsoft.com/office/drawing/2014/main" id="{A03D7269-A26C-4DAB-94B4-9DE06FB0E44D}"/>
              </a:ext>
            </a:extLst>
          </p:cNvPr>
          <p:cNvSpPr>
            <a:spLocks noChangeArrowheads="1"/>
          </p:cNvSpPr>
          <p:nvPr/>
        </p:nvSpPr>
        <p:spPr bwMode="auto">
          <a:xfrm>
            <a:off x="13602841" y="4439206"/>
            <a:ext cx="7810744" cy="234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78"/>
              </a:lnSpc>
            </a:pPr>
            <a:r>
              <a:rPr lang="ru-RU" altLang="ru-RU" sz="3200" dirty="0">
                <a:latin typeface="Times New Roman" panose="02020603050405020304" pitchFamily="18" charset="0"/>
              </a:rPr>
              <a:t>Подденьте защитные очки с внутренней стороны. </a:t>
            </a:r>
            <a:endParaRPr lang="en-US" altLang="ru-RU" sz="3200" dirty="0">
              <a:latin typeface="Times New Roman" panose="02020603050405020304" pitchFamily="18" charset="0"/>
            </a:endParaRPr>
          </a:p>
        </p:txBody>
      </p:sp>
      <p:sp>
        <p:nvSpPr>
          <p:cNvPr id="8" name="Rectangle 7">
            <a:extLst>
              <a:ext uri="{FF2B5EF4-FFF2-40B4-BE49-F238E27FC236}">
                <a16:creationId xmlns:a16="http://schemas.microsoft.com/office/drawing/2014/main" id="{1FC09F34-760A-4C2E-8A22-D2707E42CDBB}"/>
              </a:ext>
            </a:extLst>
          </p:cNvPr>
          <p:cNvSpPr/>
          <p:nvPr/>
        </p:nvSpPr>
        <p:spPr>
          <a:xfrm>
            <a:off x="13607520" y="7153744"/>
            <a:ext cx="7307302" cy="2946209"/>
          </a:xfrm>
          <a:prstGeom prst="rect">
            <a:avLst/>
          </a:prstGeom>
        </p:spPr>
        <p:txBody>
          <a:bodyPr lIns="0" tIns="0" rIns="0" bIns="0"/>
          <a:lstStyle/>
          <a:p>
            <a:pPr algn="just" eaLnBrk="1" fontAlgn="auto" hangingPunct="1">
              <a:lnSpc>
                <a:spcPts val="2335"/>
              </a:lnSpc>
              <a:spcBef>
                <a:spcPts val="0"/>
              </a:spcBef>
              <a:spcAft>
                <a:spcPts val="0"/>
              </a:spcAft>
              <a:defRPr/>
            </a:pPr>
            <a:r>
              <a:rPr lang="ru-RU" sz="3200" dirty="0">
                <a:latin typeface="Times New Roman"/>
              </a:rPr>
              <a:t>Снимите защитные очки, наклонившись </a:t>
            </a:r>
            <a:r>
              <a:rPr lang="ru-RU" sz="3200" dirty="0" err="1">
                <a:latin typeface="Times New Roman"/>
              </a:rPr>
              <a:t>вперѐд</a:t>
            </a:r>
            <a:r>
              <a:rPr lang="ru-RU" sz="3200" dirty="0">
                <a:latin typeface="Times New Roman"/>
              </a:rPr>
              <a:t>. Поместите их в емкость для дезинфекции. Тщательно обработайте руки кожным антисептиком.</a:t>
            </a:r>
            <a:endParaRPr lang="en-US" sz="3200" dirty="0">
              <a:latin typeface="Times New Roman"/>
            </a:endParaRPr>
          </a:p>
        </p:txBody>
      </p:sp>
      <p:sp>
        <p:nvSpPr>
          <p:cNvPr id="10" name="Rectangle 9">
            <a:extLst>
              <a:ext uri="{FF2B5EF4-FFF2-40B4-BE49-F238E27FC236}">
                <a16:creationId xmlns:a16="http://schemas.microsoft.com/office/drawing/2014/main" id="{A5D00B4F-5462-4BEB-A128-B92A2BF1C7BF}"/>
              </a:ext>
            </a:extLst>
          </p:cNvPr>
          <p:cNvSpPr/>
          <p:nvPr/>
        </p:nvSpPr>
        <p:spPr>
          <a:xfrm>
            <a:off x="13602841" y="11363618"/>
            <a:ext cx="7311981" cy="2019873"/>
          </a:xfrm>
          <a:prstGeom prst="rect">
            <a:avLst/>
          </a:prstGeom>
        </p:spPr>
        <p:txBody>
          <a:bodyPr lIns="0" tIns="0" rIns="0" bIns="0"/>
          <a:lstStyle/>
          <a:p>
            <a:pPr algn="just" eaLnBrk="1" fontAlgn="auto" hangingPunct="1">
              <a:lnSpc>
                <a:spcPts val="2406"/>
              </a:lnSpc>
              <a:spcBef>
                <a:spcPts val="0"/>
              </a:spcBef>
              <a:spcAft>
                <a:spcPts val="0"/>
              </a:spcAft>
              <a:defRPr/>
            </a:pPr>
            <a:r>
              <a:rPr lang="ru-RU" sz="3200" dirty="0">
                <a:latin typeface="Times New Roman"/>
              </a:rPr>
              <a:t>Слегка наклонитесь вперед и снимите тесемки. </a:t>
            </a:r>
            <a:r>
              <a:rPr lang="en-US" sz="1916" dirty="0">
                <a:latin typeface="Times New Roman"/>
              </a:rPr>
              <a:t>.</a:t>
            </a:r>
          </a:p>
        </p:txBody>
      </p:sp>
      <p:sp>
        <p:nvSpPr>
          <p:cNvPr id="30731" name="Rectangle 10">
            <a:extLst>
              <a:ext uri="{FF2B5EF4-FFF2-40B4-BE49-F238E27FC236}">
                <a16:creationId xmlns:a16="http://schemas.microsoft.com/office/drawing/2014/main" id="{01E7B249-CB74-4485-A218-CBD55A130FE8}"/>
              </a:ext>
            </a:extLst>
          </p:cNvPr>
          <p:cNvSpPr>
            <a:spLocks noChangeArrowheads="1"/>
          </p:cNvSpPr>
          <p:nvPr/>
        </p:nvSpPr>
        <p:spPr bwMode="auto">
          <a:xfrm>
            <a:off x="15687885" y="14632764"/>
            <a:ext cx="24571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30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1ACEF474-5977-4E3F-824D-6B3455B6A9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785" y="166255"/>
            <a:ext cx="8014277" cy="796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a:extLst>
              <a:ext uri="{FF2B5EF4-FFF2-40B4-BE49-F238E27FC236}">
                <a16:creationId xmlns:a16="http://schemas.microsoft.com/office/drawing/2014/main" id="{A2E5E9DF-A0F2-4DD1-BCFC-A0C1191788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6785" y="8482930"/>
            <a:ext cx="8611986" cy="727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F7C3311-3E2D-427C-BDA0-1918F52CCD27}"/>
              </a:ext>
            </a:extLst>
          </p:cNvPr>
          <p:cNvSpPr/>
          <p:nvPr/>
        </p:nvSpPr>
        <p:spPr>
          <a:xfrm>
            <a:off x="11602038" y="1088157"/>
            <a:ext cx="10044304" cy="1638418"/>
          </a:xfrm>
          <a:prstGeom prst="rect">
            <a:avLst/>
          </a:prstGeom>
        </p:spPr>
        <p:txBody>
          <a:bodyPr lIns="0" tIns="0" rIns="0" bIns="0"/>
          <a:lstStyle/>
          <a:p>
            <a:pPr eaLnBrk="1" fontAlgn="auto" hangingPunct="1">
              <a:lnSpc>
                <a:spcPts val="2370"/>
              </a:lnSpc>
              <a:spcBef>
                <a:spcPts val="0"/>
              </a:spcBef>
              <a:spcAft>
                <a:spcPts val="11454"/>
              </a:spcAft>
              <a:defRPr/>
            </a:pPr>
            <a:r>
              <a:rPr lang="ru-RU" sz="3200" dirty="0">
                <a:latin typeface="Times New Roman"/>
              </a:rPr>
              <a:t>Утилизируйте маску в пакет с медицинскими отходами класса В</a:t>
            </a:r>
            <a:r>
              <a:rPr lang="ru-RU" sz="1916" dirty="0">
                <a:latin typeface="Times New Roman"/>
              </a:rPr>
              <a:t>. </a:t>
            </a:r>
            <a:endParaRPr lang="en-US" sz="1916" dirty="0">
              <a:latin typeface="Times New Roman"/>
            </a:endParaRPr>
          </a:p>
        </p:txBody>
      </p:sp>
      <p:sp>
        <p:nvSpPr>
          <p:cNvPr id="31749" name="Rectangle 4">
            <a:extLst>
              <a:ext uri="{FF2B5EF4-FFF2-40B4-BE49-F238E27FC236}">
                <a16:creationId xmlns:a16="http://schemas.microsoft.com/office/drawing/2014/main" id="{32C868D5-F9B6-4028-BC26-C865933955C4}"/>
              </a:ext>
            </a:extLst>
          </p:cNvPr>
          <p:cNvSpPr>
            <a:spLocks noChangeArrowheads="1"/>
          </p:cNvSpPr>
          <p:nvPr/>
        </p:nvSpPr>
        <p:spPr bwMode="auto">
          <a:xfrm>
            <a:off x="11602038" y="3854176"/>
            <a:ext cx="10044304" cy="21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41"/>
              </a:lnSpc>
              <a:spcBef>
                <a:spcPts val="11461"/>
              </a:spcBef>
              <a:spcAft>
                <a:spcPts val="15478"/>
              </a:spcAft>
            </a:pPr>
            <a:r>
              <a:rPr lang="ru-RU" altLang="ru-RU" sz="3200" dirty="0">
                <a:latin typeface="Times New Roman" panose="02020603050405020304" pitchFamily="18" charset="0"/>
              </a:rPr>
              <a:t>Обработайте руки </a:t>
            </a:r>
            <a:r>
              <a:rPr lang="ru-RU" altLang="ru-RU" sz="3200" dirty="0" err="1">
                <a:latin typeface="Times New Roman" panose="02020603050405020304" pitchFamily="18" charset="0"/>
              </a:rPr>
              <a:t>спирсодержащим</a:t>
            </a:r>
            <a:r>
              <a:rPr lang="ru-RU" altLang="ru-RU" sz="3200" dirty="0">
                <a:latin typeface="Times New Roman" panose="02020603050405020304" pitchFamily="18" charset="0"/>
              </a:rPr>
              <a:t>  антисептиком. </a:t>
            </a:r>
            <a:r>
              <a:rPr lang="en-US" altLang="ru-RU" sz="1916" dirty="0">
                <a:latin typeface="Times New Roman" panose="02020603050405020304" pitchFamily="18" charset="0"/>
              </a:rPr>
              <a:t>.</a:t>
            </a:r>
          </a:p>
        </p:txBody>
      </p:sp>
      <p:sp>
        <p:nvSpPr>
          <p:cNvPr id="7" name="Rectangle 6">
            <a:extLst>
              <a:ext uri="{FF2B5EF4-FFF2-40B4-BE49-F238E27FC236}">
                <a16:creationId xmlns:a16="http://schemas.microsoft.com/office/drawing/2014/main" id="{983BABD3-23DC-4ABD-9F3A-D8A9F37483F7}"/>
              </a:ext>
            </a:extLst>
          </p:cNvPr>
          <p:cNvSpPr/>
          <p:nvPr/>
        </p:nvSpPr>
        <p:spPr>
          <a:xfrm>
            <a:off x="11611398" y="7287130"/>
            <a:ext cx="10034943" cy="6212739"/>
          </a:xfrm>
          <a:prstGeom prst="rect">
            <a:avLst/>
          </a:prstGeom>
        </p:spPr>
        <p:txBody>
          <a:bodyPr lIns="0" tIns="0" rIns="0" bIns="0"/>
          <a:lstStyle/>
          <a:p>
            <a:pPr algn="just" eaLnBrk="1" fontAlgn="auto" hangingPunct="1">
              <a:lnSpc>
                <a:spcPts val="2370"/>
              </a:lnSpc>
              <a:spcBef>
                <a:spcPts val="15478"/>
              </a:spcBef>
              <a:spcAft>
                <a:spcPts val="0"/>
              </a:spcAft>
              <a:defRPr/>
            </a:pPr>
            <a:r>
              <a:rPr lang="ru-RU" sz="3200" dirty="0">
                <a:latin typeface="Times New Roman"/>
              </a:rPr>
              <a:t>Респиратор снимают за резинки, не касаясь наружной и внутренней поверхности полумаски респиратора:  слегка наклонитесь вперед снимите сначала нижнюю резинку через голову, а затем и верхнюю;  сбросьте респиратор в бак для утилизации медицинских отходов класса В;  тщательно обработайте руки кожным антисептиком.</a:t>
            </a:r>
            <a:endParaRPr lang="en-US" sz="3200" dirty="0">
              <a:latin typeface="Times New Roman"/>
            </a:endParaRPr>
          </a:p>
        </p:txBody>
      </p:sp>
      <p:sp>
        <p:nvSpPr>
          <p:cNvPr id="31752" name="Rectangle 7">
            <a:extLst>
              <a:ext uri="{FF2B5EF4-FFF2-40B4-BE49-F238E27FC236}">
                <a16:creationId xmlns:a16="http://schemas.microsoft.com/office/drawing/2014/main" id="{8F4659E7-9D10-4939-92A8-8971993ED9B5}"/>
              </a:ext>
            </a:extLst>
          </p:cNvPr>
          <p:cNvSpPr>
            <a:spLocks noChangeArrowheads="1"/>
          </p:cNvSpPr>
          <p:nvPr/>
        </p:nvSpPr>
        <p:spPr bwMode="auto">
          <a:xfrm>
            <a:off x="15687885" y="14632764"/>
            <a:ext cx="24571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31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0551636E-578C-4AD6-9F09-9116E15C79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887" y="0"/>
            <a:ext cx="8329353" cy="1142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4D08A206-5411-4379-ADC6-D3F687427747}"/>
              </a:ext>
            </a:extLst>
          </p:cNvPr>
          <p:cNvSpPr>
            <a:spLocks noChangeArrowheads="1"/>
          </p:cNvSpPr>
          <p:nvPr/>
        </p:nvSpPr>
        <p:spPr bwMode="auto">
          <a:xfrm>
            <a:off x="11611398" y="1078797"/>
            <a:ext cx="9054042" cy="151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5792"/>
              </a:spcAft>
            </a:pPr>
            <a:r>
              <a:rPr lang="ru-RU" altLang="ru-RU" sz="3200" dirty="0">
                <a:latin typeface="Times New Roman" panose="02020603050405020304" pitchFamily="18" charset="0"/>
              </a:rPr>
              <a:t>Уберите верхнюю тесемку; </a:t>
            </a:r>
            <a:endParaRPr lang="en-US" altLang="ru-RU" sz="3200" dirty="0">
              <a:latin typeface="Times New Roman" panose="02020603050405020304" pitchFamily="18" charset="0"/>
            </a:endParaRPr>
          </a:p>
        </p:txBody>
      </p:sp>
      <p:sp>
        <p:nvSpPr>
          <p:cNvPr id="4" name="Rectangle 3">
            <a:extLst>
              <a:ext uri="{FF2B5EF4-FFF2-40B4-BE49-F238E27FC236}">
                <a16:creationId xmlns:a16="http://schemas.microsoft.com/office/drawing/2014/main" id="{9B2E75A3-A4FE-413B-856F-ACAFC13AE2D3}"/>
              </a:ext>
            </a:extLst>
          </p:cNvPr>
          <p:cNvSpPr/>
          <p:nvPr/>
        </p:nvSpPr>
        <p:spPr>
          <a:xfrm>
            <a:off x="11611398" y="4186474"/>
            <a:ext cx="10051569" cy="1798690"/>
          </a:xfrm>
          <a:prstGeom prst="rect">
            <a:avLst/>
          </a:prstGeom>
        </p:spPr>
        <p:txBody>
          <a:bodyPr lIns="0" tIns="0" rIns="0" bIns="0"/>
          <a:lstStyle/>
          <a:p>
            <a:pPr eaLnBrk="1" fontAlgn="auto" hangingPunct="1">
              <a:lnSpc>
                <a:spcPts val="2335"/>
              </a:lnSpc>
              <a:spcBef>
                <a:spcPts val="15788"/>
              </a:spcBef>
              <a:spcAft>
                <a:spcPts val="13930"/>
              </a:spcAft>
              <a:defRPr/>
            </a:pPr>
            <a:r>
              <a:rPr lang="ru-RU" sz="3200" dirty="0">
                <a:latin typeface="Times New Roman"/>
              </a:rPr>
              <a:t>Утилизируйте респиратор в пакет с медицинскими отходами класса В; </a:t>
            </a:r>
            <a:endParaRPr lang="en-US" sz="3200" dirty="0">
              <a:latin typeface="Times New Roman"/>
            </a:endParaRPr>
          </a:p>
        </p:txBody>
      </p:sp>
      <p:sp>
        <p:nvSpPr>
          <p:cNvPr id="32773" name="Rectangle 4">
            <a:extLst>
              <a:ext uri="{FF2B5EF4-FFF2-40B4-BE49-F238E27FC236}">
                <a16:creationId xmlns:a16="http://schemas.microsoft.com/office/drawing/2014/main" id="{C935148B-2E25-4450-AB3F-17CB9250C97D}"/>
              </a:ext>
            </a:extLst>
          </p:cNvPr>
          <p:cNvSpPr>
            <a:spLocks noChangeArrowheads="1"/>
          </p:cNvSpPr>
          <p:nvPr/>
        </p:nvSpPr>
        <p:spPr bwMode="auto">
          <a:xfrm>
            <a:off x="11611398" y="7324573"/>
            <a:ext cx="9719059" cy="152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341"/>
              </a:lnSpc>
              <a:spcBef>
                <a:spcPts val="13930"/>
              </a:spcBef>
              <a:spcAft>
                <a:spcPts val="14557"/>
              </a:spcAft>
            </a:pPr>
            <a:r>
              <a:rPr lang="ru-RU" altLang="ru-RU" sz="3200" dirty="0">
                <a:latin typeface="Times New Roman" panose="02020603050405020304" pitchFamily="18" charset="0"/>
              </a:rPr>
              <a:t>Обработайте руки спиртосодержащим антисептиком</a:t>
            </a:r>
            <a:r>
              <a:rPr lang="ru-RU" altLang="ru-RU" sz="1916" dirty="0">
                <a:latin typeface="Times New Roman" panose="02020603050405020304" pitchFamily="18" charset="0"/>
              </a:rPr>
              <a:t>.</a:t>
            </a:r>
            <a:endParaRPr lang="en-US" altLang="ru-RU" sz="1916" dirty="0">
              <a:latin typeface="Times New Roman" panose="02020603050405020304" pitchFamily="18" charset="0"/>
            </a:endParaRPr>
          </a:p>
        </p:txBody>
      </p:sp>
      <p:sp>
        <p:nvSpPr>
          <p:cNvPr id="6" name="Rectangle 5">
            <a:extLst>
              <a:ext uri="{FF2B5EF4-FFF2-40B4-BE49-F238E27FC236}">
                <a16:creationId xmlns:a16="http://schemas.microsoft.com/office/drawing/2014/main" id="{BA2EA9B5-E9C9-449E-AFC1-4F2FBED30AF0}"/>
              </a:ext>
            </a:extLst>
          </p:cNvPr>
          <p:cNvSpPr/>
          <p:nvPr/>
        </p:nvSpPr>
        <p:spPr>
          <a:xfrm>
            <a:off x="847898" y="11421688"/>
            <a:ext cx="21280582" cy="4206240"/>
          </a:xfrm>
          <a:prstGeom prst="rect">
            <a:avLst/>
          </a:prstGeom>
        </p:spPr>
        <p:txBody>
          <a:bodyPr lIns="0" tIns="0" rIns="0" bIns="0"/>
          <a:lstStyle/>
          <a:p>
            <a:pPr indent="692680" algn="just" eaLnBrk="1" fontAlgn="auto" hangingPunct="1">
              <a:spcBef>
                <a:spcPts val="14549"/>
              </a:spcBef>
              <a:spcAft>
                <a:spcPts val="0"/>
              </a:spcAft>
              <a:defRPr/>
            </a:pPr>
            <a:r>
              <a:rPr lang="ru-RU" sz="3200" dirty="0">
                <a:latin typeface="Times New Roman"/>
              </a:rPr>
              <a:t> </a:t>
            </a:r>
            <a:r>
              <a:rPr lang="ru-RU" sz="3600" dirty="0">
                <a:latin typeface="Times New Roman"/>
              </a:rPr>
              <a:t>При наличии 2-х пар перчаток верхняя пара перчаток снимается после снятия комбинезона и бахил,  все манипуляции по снятию медицинского халата, шапочки,  очков, медицинской маски/респиратора осуществляются во второй паре перчаток.  После снятия каждого предмета защитной одежды руки в перчатках погружаются в раствор антисептика. Вторая пара перчаток снимается после снятия всех предметов защитной одежды. После этого руки обрабатываются спиртовым антисептиком.  Если в процессе снятия средств индивидуальной защиты произошла непреднамеренная </a:t>
            </a:r>
            <a:r>
              <a:rPr lang="ru-RU" sz="3600" dirty="0" err="1">
                <a:latin typeface="Times New Roman"/>
              </a:rPr>
              <a:t>контаминиция</a:t>
            </a:r>
            <a:r>
              <a:rPr lang="ru-RU" sz="3600" dirty="0">
                <a:latin typeface="Times New Roman"/>
              </a:rPr>
              <a:t> рук, их необходимо обработать спиртовым антисептиком. </a:t>
            </a:r>
            <a:endParaRPr lang="en-US" sz="3200" dirty="0">
              <a:latin typeface="Times New Roman"/>
            </a:endParaRPr>
          </a:p>
        </p:txBody>
      </p:sp>
      <p:sp>
        <p:nvSpPr>
          <p:cNvPr id="32775" name="Rectangle 6">
            <a:extLst>
              <a:ext uri="{FF2B5EF4-FFF2-40B4-BE49-F238E27FC236}">
                <a16:creationId xmlns:a16="http://schemas.microsoft.com/office/drawing/2014/main" id="{342C5ED4-3613-4314-BAB6-D4F323A57B41}"/>
              </a:ext>
            </a:extLst>
          </p:cNvPr>
          <p:cNvSpPr>
            <a:spLocks noChangeArrowheads="1"/>
          </p:cNvSpPr>
          <p:nvPr/>
        </p:nvSpPr>
        <p:spPr bwMode="auto">
          <a:xfrm>
            <a:off x="15687885" y="14632764"/>
            <a:ext cx="245713" cy="18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474" b="1">
                <a:latin typeface="Times New Roman" panose="02020603050405020304" pitchFamily="18" charset="0"/>
              </a:rPr>
              <a:t>32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277387" cy="15760700"/>
          </a:xfrm>
          <a:prstGeom prst="rect">
            <a:avLst/>
          </a:prstGeom>
          <a:solidFill>
            <a:srgbClr val="3C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602" y="1103249"/>
            <a:ext cx="20534182" cy="135542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Методическое руководство &quot; Гигиеническая обработка рук&quot; - прочее ...">
            <a:extLst>
              <a:ext uri="{FF2B5EF4-FFF2-40B4-BE49-F238E27FC236}">
                <a16:creationId xmlns:a16="http://schemas.microsoft.com/office/drawing/2014/main" id="{94C83C7D-C6A8-4267-9729-B21EA62ECA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7906" y="1478782"/>
            <a:ext cx="13895294" cy="128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6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B2F1D5DB-1759-490E-A58D-FA4A9BD6C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686A640E-7DED-4A33-910F-6C2C6002237E}"/>
              </a:ext>
            </a:extLst>
          </p:cNvPr>
          <p:cNvSpPr>
            <a:spLocks noChangeArrowheads="1"/>
          </p:cNvSpPr>
          <p:nvPr/>
        </p:nvSpPr>
        <p:spPr bwMode="auto">
          <a:xfrm>
            <a:off x="890588" y="685800"/>
            <a:ext cx="169338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50"/>
              </a:spcAft>
            </a:pPr>
            <a:r>
              <a:rPr lang="ru-RU" altLang="ru-RU" sz="3900" b="1">
                <a:solidFill>
                  <a:srgbClr val="363636"/>
                </a:solidFill>
                <a:latin typeface="Arial" panose="020B0604020202020204" pitchFamily="34" charset="0"/>
              </a:rPr>
              <a:t>п. 7.5. </a:t>
            </a:r>
            <a:r>
              <a:rPr lang="ru-RU" altLang="ru-RU" sz="3900" b="1">
                <a:solidFill>
                  <a:srgbClr val="D30102"/>
                </a:solidFill>
                <a:latin typeface="Arial" panose="020B0604020202020204" pitchFamily="34" charset="0"/>
              </a:rPr>
              <a:t>Рациональное использование средств</a:t>
            </a:r>
          </a:p>
          <a:p>
            <a:pPr algn="r" eaLnBrk="1" hangingPunct="1">
              <a:spcAft>
                <a:spcPts val="6088"/>
              </a:spcAft>
            </a:pPr>
            <a:r>
              <a:rPr lang="ru-RU" altLang="ru-RU" sz="3900" b="1">
                <a:solidFill>
                  <a:srgbClr val="1F1F1F"/>
                </a:solidFill>
                <a:latin typeface="Arial" panose="020B0604020202020204" pitchFamily="34" charset="0"/>
              </a:rPr>
              <a:t>индивидуальной защиты в медицинских организациях</a:t>
            </a:r>
          </a:p>
        </p:txBody>
      </p:sp>
      <p:sp>
        <p:nvSpPr>
          <p:cNvPr id="21508" name="Rectangle 3">
            <a:extLst>
              <a:ext uri="{FF2B5EF4-FFF2-40B4-BE49-F238E27FC236}">
                <a16:creationId xmlns:a16="http://schemas.microsoft.com/office/drawing/2014/main" id="{EF479C14-6906-4AE6-893A-D0C0170315A7}"/>
              </a:ext>
            </a:extLst>
          </p:cNvPr>
          <p:cNvSpPr>
            <a:spLocks noChangeArrowheads="1"/>
          </p:cNvSpPr>
          <p:nvPr/>
        </p:nvSpPr>
        <p:spPr bwMode="auto">
          <a:xfrm>
            <a:off x="1733550" y="2908300"/>
            <a:ext cx="4856163" cy="1724025"/>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4800"/>
              </a:lnSpc>
            </a:pPr>
            <a:r>
              <a:rPr lang="ru-RU" altLang="ru-RU" sz="3900" b="1">
                <a:solidFill>
                  <a:srgbClr val="363636"/>
                </a:solidFill>
                <a:latin typeface="Arial" panose="020B0604020202020204" pitchFamily="34" charset="0"/>
              </a:rPr>
              <a:t>Для минимизации потребности в СИЗ рекомендуется:</a:t>
            </a:r>
          </a:p>
        </p:txBody>
      </p:sp>
      <p:sp>
        <p:nvSpPr>
          <p:cNvPr id="5" name="Rectangle 4">
            <a:extLst>
              <a:ext uri="{FF2B5EF4-FFF2-40B4-BE49-F238E27FC236}">
                <a16:creationId xmlns:a16="http://schemas.microsoft.com/office/drawing/2014/main" id="{E760602C-990C-4CC0-8E8C-CC90D0B81846}"/>
              </a:ext>
            </a:extLst>
          </p:cNvPr>
          <p:cNvSpPr/>
          <p:nvPr/>
        </p:nvSpPr>
        <p:spPr>
          <a:xfrm>
            <a:off x="10621963" y="2813050"/>
            <a:ext cx="9388475" cy="1868488"/>
          </a:xfrm>
          <a:prstGeom prst="rect">
            <a:avLst/>
          </a:prstGeom>
          <a:solidFill>
            <a:srgbClr val="E5E8FB"/>
          </a:solidFill>
        </p:spPr>
        <p:txBody>
          <a:bodyPr lIns="0" tIns="0" rIns="0" bIns="0"/>
          <a:lstStyle/>
          <a:p>
            <a:pPr eaLnBrk="1" fontAlgn="auto" hangingPunct="1">
              <a:spcBef>
                <a:spcPts val="6090"/>
              </a:spcBef>
              <a:spcAft>
                <a:spcPts val="2940"/>
              </a:spcAft>
              <a:defRPr/>
            </a:pPr>
            <a:r>
              <a:rPr lang="ru" sz="3900" b="1">
                <a:solidFill>
                  <a:srgbClr val="0070C0"/>
                </a:solidFill>
                <a:latin typeface="Arial"/>
              </a:rPr>
              <a:t>Организационные меры:</a:t>
            </a:r>
          </a:p>
          <a:p>
            <a:pPr indent="-444500" eaLnBrk="1" fontAlgn="auto" hangingPunct="1">
              <a:lnSpc>
                <a:spcPts val="3816"/>
              </a:lnSpc>
              <a:spcBef>
                <a:spcPts val="0"/>
              </a:spcBef>
              <a:spcAft>
                <a:spcPts val="1050"/>
              </a:spcAft>
              <a:defRPr/>
            </a:pPr>
            <a:r>
              <a:rPr lang="ru" sz="3100" b="1">
                <a:solidFill>
                  <a:srgbClr val="0070C0"/>
                </a:solidFill>
                <a:latin typeface="Arial"/>
              </a:rPr>
              <a:t>^ </a:t>
            </a:r>
            <a:r>
              <a:rPr lang="ru" sz="3100" b="1">
                <a:solidFill>
                  <a:srgbClr val="363636"/>
                </a:solidFill>
                <a:latin typeface="Arial"/>
              </a:rPr>
              <a:t>обучение персонала </a:t>
            </a:r>
            <a:r>
              <a:rPr lang="ru" sz="2900">
                <a:solidFill>
                  <a:srgbClr val="363636"/>
                </a:solidFill>
                <a:latin typeface="Arial"/>
              </a:rPr>
              <a:t>принципам правильного использования респираторов.</a:t>
            </a:r>
          </a:p>
        </p:txBody>
      </p:sp>
      <p:sp>
        <p:nvSpPr>
          <p:cNvPr id="21510" name="Rectangle 5">
            <a:extLst>
              <a:ext uri="{FF2B5EF4-FFF2-40B4-BE49-F238E27FC236}">
                <a16:creationId xmlns:a16="http://schemas.microsoft.com/office/drawing/2014/main" id="{AF0A769E-4052-4B97-A220-B4B5772779C4}"/>
              </a:ext>
            </a:extLst>
          </p:cNvPr>
          <p:cNvSpPr>
            <a:spLocks noChangeArrowheads="1"/>
          </p:cNvSpPr>
          <p:nvPr/>
        </p:nvSpPr>
        <p:spPr bwMode="auto">
          <a:xfrm>
            <a:off x="1795463" y="4922838"/>
            <a:ext cx="7253287" cy="8716962"/>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050"/>
              </a:spcAft>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определить перечень лиц,</a:t>
            </a:r>
          </a:p>
          <a:p>
            <a:pPr eaLnBrk="1" hangingPunct="1">
              <a:lnSpc>
                <a:spcPts val="3725"/>
              </a:lnSpc>
              <a:spcAft>
                <a:spcPts val="2525"/>
              </a:spcAft>
            </a:pPr>
            <a:r>
              <a:rPr lang="ru-RU" altLang="ru-RU" sz="2900">
                <a:solidFill>
                  <a:srgbClr val="1F1F1F"/>
                </a:solidFill>
                <a:latin typeface="Arial" panose="020B0604020202020204" pitchFamily="34" charset="0"/>
              </a:rPr>
              <a:t>работающих в зонах высокого риска и </a:t>
            </a:r>
            <a:r>
              <a:rPr lang="ru-RU" altLang="ru-RU" sz="2900">
                <a:solidFill>
                  <a:srgbClr val="363636"/>
                </a:solidFill>
                <a:latin typeface="Arial" panose="020B0604020202020204" pitchFamily="34" charset="0"/>
              </a:rPr>
              <a:t>нуждающихся в использовании СИЗ</a:t>
            </a:r>
          </a:p>
          <a:p>
            <a:pPr eaLnBrk="1" hangingPunct="1">
              <a:lnSpc>
                <a:spcPts val="3838"/>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оптимизировать процессы с помощью технических</a:t>
            </a:r>
          </a:p>
          <a:p>
            <a:pPr eaLnBrk="1" hangingPunct="1">
              <a:lnSpc>
                <a:spcPts val="3838"/>
              </a:lnSpc>
              <a:spcAft>
                <a:spcPts val="2525"/>
              </a:spcAft>
            </a:pPr>
            <a:r>
              <a:rPr lang="ru-RU" altLang="ru-RU" sz="2900">
                <a:solidFill>
                  <a:srgbClr val="363636"/>
                </a:solidFill>
                <a:latin typeface="Arial" panose="020B0604020202020204" pitchFamily="34" charset="0"/>
              </a:rPr>
              <a:t>и административных мер</a:t>
            </a:r>
          </a:p>
          <a:p>
            <a:pPr eaLnBrk="1" hangingPunct="1">
              <a:lnSpc>
                <a:spcPts val="3813"/>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использовать дистанционное консультирование</a:t>
            </a:r>
          </a:p>
          <a:p>
            <a:pPr eaLnBrk="1" hangingPunct="1">
              <a:lnSpc>
                <a:spcPts val="3813"/>
              </a:lnSpc>
              <a:spcAft>
                <a:spcPts val="2525"/>
              </a:spcAft>
            </a:pPr>
            <a:r>
              <a:rPr lang="ru-RU" altLang="ru-RU" sz="2900">
                <a:solidFill>
                  <a:srgbClr val="363636"/>
                </a:solidFill>
                <a:latin typeface="Arial" panose="020B0604020202020204" pitchFamily="34" charset="0"/>
              </a:rPr>
              <a:t>для консультирования пациентов и лиц с подозрением на </a:t>
            </a:r>
            <a:r>
              <a:rPr lang="en-US" altLang="ru-RU" sz="2900">
                <a:solidFill>
                  <a:srgbClr val="363636"/>
                </a:solidFill>
                <a:latin typeface="Arial" panose="020B0604020202020204" pitchFamily="34" charset="0"/>
              </a:rPr>
              <a:t>COVID-19</a:t>
            </a:r>
          </a:p>
          <a:p>
            <a:pPr eaLnBrk="1" hangingPunct="1">
              <a:lnSpc>
                <a:spcPts val="3838"/>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внедрить в практику расширенное использование респираторов*</a:t>
            </a:r>
          </a:p>
          <a:p>
            <a:pPr eaLnBrk="1" hangingPunct="1"/>
            <a:r>
              <a:rPr lang="ru-RU" altLang="ru-RU" sz="2900">
                <a:solidFill>
                  <a:srgbClr val="363636"/>
                </a:solidFill>
                <a:latin typeface="Arial" panose="020B0604020202020204" pitchFamily="34" charset="0"/>
              </a:rPr>
              <a:t>(со степенью не ниже защиты </a:t>
            </a:r>
            <a:r>
              <a:rPr lang="en-US" altLang="ru-RU" sz="2900">
                <a:solidFill>
                  <a:srgbClr val="363636"/>
                </a:solidFill>
                <a:latin typeface="Arial" panose="020B0604020202020204" pitchFamily="34" charset="0"/>
              </a:rPr>
              <a:t>FFP2)</a:t>
            </a:r>
          </a:p>
        </p:txBody>
      </p:sp>
      <p:sp>
        <p:nvSpPr>
          <p:cNvPr id="21511" name="Rectangle 6">
            <a:extLst>
              <a:ext uri="{FF2B5EF4-FFF2-40B4-BE49-F238E27FC236}">
                <a16:creationId xmlns:a16="http://schemas.microsoft.com/office/drawing/2014/main" id="{4A125672-891F-4842-856E-245C612BC445}"/>
              </a:ext>
            </a:extLst>
          </p:cNvPr>
          <p:cNvSpPr>
            <a:spLocks noChangeArrowheads="1"/>
          </p:cNvSpPr>
          <p:nvPr/>
        </p:nvSpPr>
        <p:spPr bwMode="auto">
          <a:xfrm>
            <a:off x="10644188" y="4949825"/>
            <a:ext cx="9094787" cy="8650288"/>
          </a:xfrm>
          <a:prstGeom prst="rect">
            <a:avLst/>
          </a:prstGeom>
          <a:solidFill>
            <a:srgbClr val="E5E8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444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50"/>
              </a:spcBef>
              <a:spcAft>
                <a:spcPts val="1888"/>
              </a:spcAft>
            </a:pPr>
            <a:r>
              <a:rPr lang="ru-RU" altLang="ru-RU" sz="2600" b="1" i="1">
                <a:solidFill>
                  <a:srgbClr val="0070C0"/>
                </a:solidFill>
                <a:latin typeface="Arial" panose="020B0604020202020204" pitchFamily="34" charset="0"/>
              </a:rPr>
              <a:t>г</a:t>
            </a:r>
            <a:r>
              <a:rPr lang="ru-RU" altLang="ru-RU" sz="3100" b="1">
                <a:solidFill>
                  <a:srgbClr val="0070C0"/>
                </a:solidFill>
                <a:latin typeface="Arial" panose="020B0604020202020204" pitchFamily="34" charset="0"/>
              </a:rPr>
              <a:t> </a:t>
            </a:r>
            <a:r>
              <a:rPr lang="ru-RU" altLang="ru-RU" sz="3100" b="1">
                <a:solidFill>
                  <a:srgbClr val="363636"/>
                </a:solidFill>
                <a:latin typeface="Arial" panose="020B0604020202020204" pitchFamily="34" charset="0"/>
              </a:rPr>
              <a:t>проведение оценки риска</a:t>
            </a:r>
          </a:p>
          <a:p>
            <a:pPr eaLnBrk="1" hangingPunct="1">
              <a:spcAft>
                <a:spcPts val="1263"/>
              </a:spcAft>
            </a:pPr>
            <a:r>
              <a:rPr lang="ru-RU" altLang="ru-RU" sz="3100" b="1">
                <a:solidFill>
                  <a:srgbClr val="0070C0"/>
                </a:solidFill>
                <a:latin typeface="Arial" panose="020B0604020202020204" pitchFamily="34" charset="0"/>
              </a:rPr>
              <a:t>^ </a:t>
            </a:r>
            <a:r>
              <a:rPr lang="ru-RU" altLang="ru-RU" sz="3100" b="1">
                <a:solidFill>
                  <a:srgbClr val="363636"/>
                </a:solidFill>
                <a:latin typeface="Arial" panose="020B0604020202020204" pitchFamily="34" charset="0"/>
              </a:rPr>
              <a:t>максимальное разобщение потоков</a:t>
            </a:r>
          </a:p>
          <a:p>
            <a:pPr eaLnBrk="1" hangingPunct="1">
              <a:spcAft>
                <a:spcPts val="1888"/>
              </a:spcAft>
            </a:pPr>
            <a:r>
              <a:rPr lang="ru-RU" altLang="ru-RU" sz="2900">
                <a:solidFill>
                  <a:srgbClr val="363636"/>
                </a:solidFill>
                <a:latin typeface="Arial" panose="020B0604020202020204" pitchFamily="34" charset="0"/>
              </a:rPr>
              <a:t>для выделения зон низкого и высокого риска.</a:t>
            </a:r>
          </a:p>
          <a:p>
            <a:pPr algn="just" eaLnBrk="1" hangingPunct="1">
              <a:lnSpc>
                <a:spcPts val="3813"/>
              </a:lnSpc>
              <a:spcAft>
                <a:spcPts val="1050"/>
              </a:spcAft>
            </a:pPr>
            <a:r>
              <a:rPr lang="ru-RU" altLang="ru-RU" sz="3100" b="1">
                <a:solidFill>
                  <a:srgbClr val="0070C0"/>
                </a:solidFill>
                <a:latin typeface="Arial" panose="020B0604020202020204" pitchFamily="34" charset="0"/>
              </a:rPr>
              <a:t>^ </a:t>
            </a:r>
            <a:r>
              <a:rPr lang="ru-RU" altLang="ru-RU" sz="3100" b="1">
                <a:solidFill>
                  <a:srgbClr val="363636"/>
                </a:solidFill>
                <a:latin typeface="Arial" panose="020B0604020202020204" pitchFamily="34" charset="0"/>
              </a:rPr>
              <a:t>выделение зон </a:t>
            </a:r>
            <a:r>
              <a:rPr lang="ru-RU" altLang="ru-RU" sz="2900">
                <a:solidFill>
                  <a:srgbClr val="363636"/>
                </a:solidFill>
                <a:latin typeface="Arial" panose="020B0604020202020204" pitchFamily="34" charset="0"/>
              </a:rPr>
              <a:t>отдыха персонала и помещений для офисной работы в максимально изолированных помещениях.</a:t>
            </a:r>
          </a:p>
          <a:p>
            <a:pPr eaLnBrk="1" hangingPunct="1">
              <a:spcAft>
                <a:spcPts val="1050"/>
              </a:spcAft>
            </a:pPr>
            <a:r>
              <a:rPr lang="ru-RU" altLang="ru-RU" sz="3100" b="1">
                <a:solidFill>
                  <a:srgbClr val="0070C0"/>
                </a:solidFill>
                <a:latin typeface="Arial" panose="020B0604020202020204" pitchFamily="34" charset="0"/>
              </a:rPr>
              <a:t>&gt; </a:t>
            </a:r>
            <a:r>
              <a:rPr lang="ru-RU" altLang="ru-RU" sz="3100" b="1">
                <a:solidFill>
                  <a:srgbClr val="363636"/>
                </a:solidFill>
                <a:latin typeface="Arial" panose="020B0604020202020204" pitchFamily="34" charset="0"/>
              </a:rPr>
              <a:t>выделение более узких групп персонала</a:t>
            </a:r>
            <a:r>
              <a:rPr lang="ru-RU" altLang="ru-RU" sz="2900">
                <a:solidFill>
                  <a:srgbClr val="363636"/>
                </a:solidFill>
                <a:latin typeface="Arial" panose="020B0604020202020204" pitchFamily="34" charset="0"/>
              </a:rPr>
              <a:t>,</a:t>
            </a:r>
          </a:p>
          <a:p>
            <a:pPr eaLnBrk="1" hangingPunct="1">
              <a:lnSpc>
                <a:spcPts val="3838"/>
              </a:lnSpc>
              <a:spcAft>
                <a:spcPts val="1050"/>
              </a:spcAft>
            </a:pPr>
            <a:r>
              <a:rPr lang="ru-RU" altLang="ru-RU" sz="2900">
                <a:solidFill>
                  <a:srgbClr val="363636"/>
                </a:solidFill>
                <a:latin typeface="Arial" panose="020B0604020202020204" pitchFamily="34" charset="0"/>
              </a:rPr>
              <a:t>который работает в условиях наиболее высокого риска.</a:t>
            </a:r>
          </a:p>
          <a:p>
            <a:pPr eaLnBrk="1" hangingPunct="1">
              <a:lnSpc>
                <a:spcPts val="3838"/>
              </a:lnSpc>
              <a:spcAft>
                <a:spcPts val="1050"/>
              </a:spcAft>
            </a:pPr>
            <a:r>
              <a:rPr lang="ru-RU" altLang="ru-RU" sz="3100" b="1">
                <a:solidFill>
                  <a:srgbClr val="0070C0"/>
                </a:solidFill>
                <a:latin typeface="Arial" panose="020B0604020202020204" pitchFamily="34" charset="0"/>
              </a:rPr>
              <a:t>^ </a:t>
            </a:r>
            <a:r>
              <a:rPr lang="ru-RU" altLang="ru-RU" sz="3100" b="1">
                <a:solidFill>
                  <a:srgbClr val="363636"/>
                </a:solidFill>
                <a:latin typeface="Arial" panose="020B0604020202020204" pitchFamily="34" charset="0"/>
              </a:rPr>
              <a:t>обязательное круглосуточное применение медицинских масок пациентами</a:t>
            </a:r>
          </a:p>
          <a:p>
            <a:pPr eaLnBrk="1" hangingPunct="1">
              <a:lnSpc>
                <a:spcPts val="3813"/>
              </a:lnSpc>
              <a:spcAft>
                <a:spcPts val="1050"/>
              </a:spcAft>
            </a:pPr>
            <a:r>
              <a:rPr lang="ru-RU" altLang="ru-RU" sz="3100" b="1">
                <a:solidFill>
                  <a:srgbClr val="0070C0"/>
                </a:solidFill>
                <a:latin typeface="Arial" panose="020B0604020202020204" pitchFamily="34" charset="0"/>
              </a:rPr>
              <a:t>^ </a:t>
            </a:r>
            <a:r>
              <a:rPr lang="ru-RU" altLang="ru-RU" sz="3100" b="1">
                <a:solidFill>
                  <a:srgbClr val="363636"/>
                </a:solidFill>
                <a:latin typeface="Arial" panose="020B0604020202020204" pitchFamily="34" charset="0"/>
              </a:rPr>
              <a:t>естественная вентиляции </a:t>
            </a:r>
            <a:r>
              <a:rPr lang="ru-RU" altLang="ru-RU" sz="2900">
                <a:solidFill>
                  <a:srgbClr val="363636"/>
                </a:solidFill>
                <a:latin typeface="Arial" panose="020B0604020202020204" pitchFamily="34" charset="0"/>
              </a:rPr>
              <a:t>в максимально допустимом режиме</a:t>
            </a:r>
          </a:p>
          <a:p>
            <a:pPr eaLnBrk="1" hangingPunct="1">
              <a:lnSpc>
                <a:spcPts val="3838"/>
              </a:lnSpc>
            </a:pPr>
            <a:r>
              <a:rPr lang="ru-RU" altLang="ru-RU" sz="3100" b="1">
                <a:solidFill>
                  <a:srgbClr val="0070C0"/>
                </a:solidFill>
                <a:latin typeface="Arial" panose="020B0604020202020204" pitchFamily="34" charset="0"/>
              </a:rPr>
              <a:t>^ </a:t>
            </a:r>
            <a:r>
              <a:rPr lang="ru-RU" altLang="ru-RU" sz="3100" b="1">
                <a:solidFill>
                  <a:srgbClr val="363636"/>
                </a:solidFill>
                <a:latin typeface="Arial" panose="020B0604020202020204" pitchFamily="34" charset="0"/>
              </a:rPr>
              <a:t>исключить </a:t>
            </a:r>
            <a:r>
              <a:rPr lang="ru-RU" altLang="ru-RU" sz="2900">
                <a:solidFill>
                  <a:srgbClr val="363636"/>
                </a:solidFill>
                <a:latin typeface="Arial" panose="020B0604020202020204" pitchFamily="34" charset="0"/>
              </a:rPr>
              <a:t>использование кондиционеров комнатного типа (сплит-систем)</a:t>
            </a:r>
          </a:p>
        </p:txBody>
      </p:sp>
      <p:sp>
        <p:nvSpPr>
          <p:cNvPr id="21512" name="Rectangle 7">
            <a:extLst>
              <a:ext uri="{FF2B5EF4-FFF2-40B4-BE49-F238E27FC236}">
                <a16:creationId xmlns:a16="http://schemas.microsoft.com/office/drawing/2014/main" id="{922916FD-F49A-4FD5-ABA6-4959FC2FA787}"/>
              </a:ext>
            </a:extLst>
          </p:cNvPr>
          <p:cNvSpPr>
            <a:spLocks noChangeArrowheads="1"/>
          </p:cNvSpPr>
          <p:nvPr/>
        </p:nvSpPr>
        <p:spPr bwMode="auto">
          <a:xfrm>
            <a:off x="1314450" y="14408150"/>
            <a:ext cx="16244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44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300"/>
              </a:lnSpc>
            </a:pPr>
            <a:r>
              <a:rPr lang="ru-RU" altLang="ru-RU" sz="1900">
                <a:solidFill>
                  <a:srgbClr val="1F1F1F"/>
                </a:solidFill>
                <a:latin typeface="Arial" panose="020B0604020202020204" pitchFamily="34" charset="0"/>
              </a:rPr>
              <a:t>* респираторы должны быть сертифицированы на соответствие требованиям одного из национальных или международных стандартов: ТР ТС 019/2011 «О безопасности средств индивидуальной защиты», или ГОСТ 12.4.294-2015 или </a:t>
            </a:r>
            <a:r>
              <a:rPr lang="en-US" altLang="ru-RU" sz="1900">
                <a:solidFill>
                  <a:srgbClr val="1F1F1F"/>
                </a:solidFill>
                <a:latin typeface="Arial" panose="020B0604020202020204" pitchFamily="34" charset="0"/>
              </a:rPr>
              <a:t>EN </a:t>
            </a:r>
            <a:r>
              <a:rPr lang="ru-RU" altLang="ru-RU" sz="1900">
                <a:solidFill>
                  <a:srgbClr val="1F1F1F"/>
                </a:solidFill>
                <a:latin typeface="Arial" panose="020B0604020202020204" pitchFamily="34" charset="0"/>
              </a:rPr>
              <a:t>149:2001+А1:2009 </a:t>
            </a:r>
            <a:r>
              <a:rPr lang="en-US" altLang="ru-RU" sz="1900">
                <a:solidFill>
                  <a:srgbClr val="1F1F1F"/>
                </a:solidFill>
                <a:latin typeface="Arial" panose="020B0604020202020204" pitchFamily="34" charset="0"/>
              </a:rPr>
              <a:t>«Respiratory protective devices </a:t>
            </a:r>
            <a:r>
              <a:rPr lang="ru-RU" altLang="ru-RU" sz="1900">
                <a:solidFill>
                  <a:srgbClr val="1F1F1F"/>
                </a:solidFill>
                <a:latin typeface="Arial" panose="020B0604020202020204" pitchFamily="34" charset="0"/>
              </a:rPr>
              <a:t>- </a:t>
            </a:r>
            <a:r>
              <a:rPr lang="en-US" altLang="ru-RU" sz="1900">
                <a:solidFill>
                  <a:srgbClr val="1F1F1F"/>
                </a:solidFill>
                <a:latin typeface="Arial" panose="020B0604020202020204" pitchFamily="34" charset="0"/>
              </a:rPr>
              <a:t>Filtering half masks to protect against particles»</a:t>
            </a:r>
          </a:p>
        </p:txBody>
      </p:sp>
      <p:sp>
        <p:nvSpPr>
          <p:cNvPr id="21513" name="Rectangle 8">
            <a:extLst>
              <a:ext uri="{FF2B5EF4-FFF2-40B4-BE49-F238E27FC236}">
                <a16:creationId xmlns:a16="http://schemas.microsoft.com/office/drawing/2014/main" id="{F3F7774D-8CCA-49FE-9ECB-234AC98E5111}"/>
              </a:ext>
            </a:extLst>
          </p:cNvPr>
          <p:cNvSpPr>
            <a:spLocks noChangeArrowheads="1"/>
          </p:cNvSpPr>
          <p:nvPr/>
        </p:nvSpPr>
        <p:spPr bwMode="auto">
          <a:xfrm>
            <a:off x="21439188" y="15071725"/>
            <a:ext cx="4095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ru-RU" sz="2600" b="1">
                <a:solidFill>
                  <a:srgbClr val="858585"/>
                </a:solidFill>
                <a:latin typeface="Arial" panose="020B0604020202020204" pitchFamily="34" charset="0"/>
              </a:rPr>
              <a:t>26</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680075E2-A1E5-4527-B862-D709CEE1A6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D93D1F-5505-43EF-81BF-6BD86A6583DD}"/>
              </a:ext>
            </a:extLst>
          </p:cNvPr>
          <p:cNvSpPr/>
          <p:nvPr/>
        </p:nvSpPr>
        <p:spPr>
          <a:xfrm>
            <a:off x="917575" y="712788"/>
            <a:ext cx="17953038" cy="1603375"/>
          </a:xfrm>
          <a:prstGeom prst="rect">
            <a:avLst/>
          </a:prstGeom>
        </p:spPr>
        <p:txBody>
          <a:bodyPr lIns="0" tIns="0" rIns="0" bIns="0"/>
          <a:lstStyle/>
          <a:p>
            <a:pPr eaLnBrk="1" fontAlgn="auto" hangingPunct="1">
              <a:lnSpc>
                <a:spcPts val="4296"/>
              </a:lnSpc>
              <a:spcBef>
                <a:spcPts val="0"/>
              </a:spcBef>
              <a:spcAft>
                <a:spcPts val="0"/>
              </a:spcAft>
              <a:defRPr/>
            </a:pPr>
            <a:r>
              <a:rPr lang="ru" sz="3900" b="1">
                <a:solidFill>
                  <a:srgbClr val="363636"/>
                </a:solidFill>
                <a:latin typeface="Arial"/>
              </a:rPr>
              <a:t>п. 7.5. </a:t>
            </a:r>
            <a:r>
              <a:rPr lang="ru" sz="3900" b="1">
                <a:solidFill>
                  <a:srgbClr val="1F1F1F"/>
                </a:solidFill>
                <a:latin typeface="Arial"/>
              </a:rPr>
              <a:t>Рациональное использование средств индивидуальной защиты</a:t>
            </a:r>
          </a:p>
          <a:p>
            <a:pPr marL="1587500" eaLnBrk="1" fontAlgn="auto" hangingPunct="1">
              <a:lnSpc>
                <a:spcPts val="4296"/>
              </a:lnSpc>
              <a:spcBef>
                <a:spcPts val="0"/>
              </a:spcBef>
              <a:spcAft>
                <a:spcPts val="0"/>
              </a:spcAft>
              <a:defRPr/>
            </a:pPr>
            <a:r>
              <a:rPr lang="ru" sz="3900" b="1">
                <a:solidFill>
                  <a:srgbClr val="1F1F1F"/>
                </a:solidFill>
                <a:latin typeface="Arial"/>
              </a:rPr>
              <a:t>в медицинских организациях.</a:t>
            </a:r>
          </a:p>
          <a:p>
            <a:pPr marL="1587500" eaLnBrk="1" fontAlgn="auto" hangingPunct="1">
              <a:lnSpc>
                <a:spcPts val="4296"/>
              </a:lnSpc>
              <a:spcBef>
                <a:spcPts val="0"/>
              </a:spcBef>
              <a:spcAft>
                <a:spcPts val="3360"/>
              </a:spcAft>
              <a:defRPr/>
            </a:pPr>
            <a:r>
              <a:rPr lang="ru" sz="3900" b="1">
                <a:solidFill>
                  <a:srgbClr val="D30102"/>
                </a:solidFill>
                <a:latin typeface="Arial"/>
              </a:rPr>
              <a:t>Правила повторного использования респиратора*</a:t>
            </a:r>
          </a:p>
        </p:txBody>
      </p:sp>
      <p:sp>
        <p:nvSpPr>
          <p:cNvPr id="22532" name="Rectangle 3">
            <a:extLst>
              <a:ext uri="{FF2B5EF4-FFF2-40B4-BE49-F238E27FC236}">
                <a16:creationId xmlns:a16="http://schemas.microsoft.com/office/drawing/2014/main" id="{463DB978-5B54-4580-929F-CBE2B82B1F6A}"/>
              </a:ext>
            </a:extLst>
          </p:cNvPr>
          <p:cNvSpPr>
            <a:spLocks noChangeArrowheads="1"/>
          </p:cNvSpPr>
          <p:nvPr/>
        </p:nvSpPr>
        <p:spPr bwMode="auto">
          <a:xfrm>
            <a:off x="1216025" y="3035300"/>
            <a:ext cx="18397538" cy="1012825"/>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4325"/>
              </a:lnSpc>
              <a:spcBef>
                <a:spcPts val="3363"/>
              </a:spcBef>
              <a:spcAft>
                <a:spcPts val="7975"/>
              </a:spcAft>
            </a:pPr>
            <a:r>
              <a:rPr lang="ru-RU" altLang="ru-RU" sz="3300" b="1">
                <a:latin typeface="Arial" panose="020B0604020202020204" pitchFamily="34" charset="0"/>
              </a:rPr>
              <a:t>При дефиците респираторов в медицинской организации возможно введение режима их ограниченного повторного использования с надетой поверх хирургической маской.</a:t>
            </a:r>
          </a:p>
        </p:txBody>
      </p:sp>
      <p:sp>
        <p:nvSpPr>
          <p:cNvPr id="22533" name="Rectangle 4">
            <a:extLst>
              <a:ext uri="{FF2B5EF4-FFF2-40B4-BE49-F238E27FC236}">
                <a16:creationId xmlns:a16="http://schemas.microsoft.com/office/drawing/2014/main" id="{74B11A7C-09BA-4BE7-BDDF-C92103DFB97A}"/>
              </a:ext>
            </a:extLst>
          </p:cNvPr>
          <p:cNvSpPr>
            <a:spLocks noChangeArrowheads="1"/>
          </p:cNvSpPr>
          <p:nvPr/>
        </p:nvSpPr>
        <p:spPr bwMode="auto">
          <a:xfrm>
            <a:off x="10844213" y="5635625"/>
            <a:ext cx="9796462" cy="2362200"/>
          </a:xfrm>
          <a:prstGeom prst="rect">
            <a:avLst/>
          </a:prstGeom>
          <a:solidFill>
            <a:srgbClr val="FFDB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838"/>
              </a:lnSpc>
              <a:spcBef>
                <a:spcPts val="7975"/>
              </a:spcBef>
            </a:pPr>
            <a:r>
              <a:rPr lang="ru-RU" altLang="ru-RU" sz="7700">
                <a:solidFill>
                  <a:srgbClr val="BF0000"/>
                </a:solidFill>
                <a:latin typeface="Georgia" panose="02040502050405020303" pitchFamily="18" charset="0"/>
              </a:rPr>
              <a:t>А</a:t>
            </a:r>
            <a:r>
              <a:rPr lang="ru-RU" altLang="ru-RU" sz="2900">
                <a:solidFill>
                  <a:srgbClr val="C00000"/>
                </a:solidFill>
                <a:latin typeface="Arial" panose="020B0604020202020204" pitchFamily="34" charset="0"/>
              </a:rPr>
              <a:t> </a:t>
            </a:r>
            <a:r>
              <a:rPr lang="ru-RU" altLang="ru-RU" sz="2900">
                <a:latin typeface="Arial" panose="020B0604020202020204" pitchFamily="34" charset="0"/>
              </a:rPr>
              <a:t>Если предполагается </a:t>
            </a:r>
            <a:r>
              <a:rPr lang="ru-RU" altLang="ru-RU" sz="3100" b="1">
                <a:latin typeface="Arial" panose="020B0604020202020204" pitchFamily="34" charset="0"/>
              </a:rPr>
              <a:t>повторное</a:t>
            </a:r>
          </a:p>
          <a:p>
            <a:pPr eaLnBrk="1" hangingPunct="1">
              <a:lnSpc>
                <a:spcPts val="3838"/>
              </a:lnSpc>
              <a:spcAft>
                <a:spcPts val="1475"/>
              </a:spcAft>
            </a:pPr>
            <a:r>
              <a:rPr lang="ru-RU" altLang="ru-RU" sz="3100" b="1">
                <a:latin typeface="Arial" panose="020B0604020202020204" pitchFamily="34" charset="0"/>
              </a:rPr>
              <a:t>использование </a:t>
            </a:r>
            <a:r>
              <a:rPr lang="ru-RU" altLang="ru-RU" sz="2900">
                <a:latin typeface="Arial" panose="020B0604020202020204" pitchFamily="34" charset="0"/>
              </a:rPr>
              <a:t>респиратора, его </a:t>
            </a:r>
            <a:r>
              <a:rPr lang="ru-RU" altLang="ru-RU" sz="3100" b="1">
                <a:latin typeface="Arial" panose="020B0604020202020204" pitchFamily="34" charset="0"/>
              </a:rPr>
              <a:t>маркируют </a:t>
            </a:r>
            <a:r>
              <a:rPr lang="ru-RU" altLang="ru-RU" sz="2900">
                <a:latin typeface="Arial" panose="020B0604020202020204" pitchFamily="34" charset="0"/>
              </a:rPr>
              <a:t>инициалами пользователя, </a:t>
            </a:r>
            <a:r>
              <a:rPr lang="ru-RU" altLang="ru-RU" sz="3100" b="1">
                <a:latin typeface="Arial" panose="020B0604020202020204" pitchFamily="34" charset="0"/>
              </a:rPr>
              <a:t>дезинфицируют </a:t>
            </a:r>
            <a:r>
              <a:rPr lang="ru-RU" altLang="ru-RU" sz="2900">
                <a:latin typeface="Arial" panose="020B0604020202020204" pitchFamily="34" charset="0"/>
              </a:rPr>
              <a:t>ультрафиолетовым бактерицидным облучением, </a:t>
            </a:r>
            <a:r>
              <a:rPr lang="ru-RU" altLang="ru-RU" sz="3100" b="1">
                <a:latin typeface="Arial" panose="020B0604020202020204" pitchFamily="34" charset="0"/>
              </a:rPr>
              <a:t>дают полностью высохнуть</a:t>
            </a:r>
            <a:r>
              <a:rPr lang="ru-RU" altLang="ru-RU" sz="2900">
                <a:latin typeface="Arial" panose="020B0604020202020204" pitchFamily="34" charset="0"/>
              </a:rPr>
              <a:t>.</a:t>
            </a:r>
          </a:p>
        </p:txBody>
      </p:sp>
      <p:sp>
        <p:nvSpPr>
          <p:cNvPr id="22534" name="Rectangle 5">
            <a:extLst>
              <a:ext uri="{FF2B5EF4-FFF2-40B4-BE49-F238E27FC236}">
                <a16:creationId xmlns:a16="http://schemas.microsoft.com/office/drawing/2014/main" id="{D102C37E-1732-41B0-AAD0-C18BD31E55FA}"/>
              </a:ext>
            </a:extLst>
          </p:cNvPr>
          <p:cNvSpPr>
            <a:spLocks noChangeArrowheads="1"/>
          </p:cNvSpPr>
          <p:nvPr/>
        </p:nvSpPr>
        <p:spPr bwMode="auto">
          <a:xfrm>
            <a:off x="1328738" y="5592763"/>
            <a:ext cx="8101012" cy="8132762"/>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838"/>
              </a:lnSpc>
              <a:spcAft>
                <a:spcPts val="1050"/>
              </a:spcAft>
            </a:pPr>
            <a:r>
              <a:rPr lang="ru-RU" altLang="ru-RU" sz="3100" b="1">
                <a:solidFill>
                  <a:srgbClr val="363636"/>
                </a:solidFill>
                <a:latin typeface="Arial" panose="020B0604020202020204" pitchFamily="34" charset="0"/>
              </a:rPr>
              <a:t>Повторное использование респиратора тем же медицинским работником в условиях оказания помощи больным с </a:t>
            </a:r>
            <a:r>
              <a:rPr lang="en-US" altLang="ru-RU" sz="3100" b="1">
                <a:solidFill>
                  <a:srgbClr val="363636"/>
                </a:solidFill>
                <a:latin typeface="Arial" panose="020B0604020202020204" pitchFamily="34" charset="0"/>
              </a:rPr>
              <a:t>COVID-19 </a:t>
            </a:r>
            <a:r>
              <a:rPr lang="ru-RU" altLang="ru-RU" sz="3100" b="1">
                <a:solidFill>
                  <a:srgbClr val="363636"/>
                </a:solidFill>
                <a:latin typeface="Arial" panose="020B0604020202020204" pitchFamily="34" charset="0"/>
              </a:rPr>
              <a:t>возможно при выполнении следующих условий:</a:t>
            </a:r>
          </a:p>
          <a:p>
            <a:pPr algn="just" eaLnBrk="1" hangingPunct="1">
              <a:spcAft>
                <a:spcPts val="2100"/>
              </a:spcAft>
            </a:pPr>
            <a:r>
              <a:rPr lang="ru-RU" altLang="ru-RU" sz="2900">
                <a:solidFill>
                  <a:srgbClr val="1F1F1F"/>
                </a:solidFill>
                <a:latin typeface="Arial" panose="020B0604020202020204" pitchFamily="34" charset="0"/>
              </a:rPr>
              <a:t>✓    респиратор </a:t>
            </a:r>
            <a:r>
              <a:rPr lang="ru-RU" altLang="ru-RU" sz="3100" b="1">
                <a:solidFill>
                  <a:srgbClr val="1F1F1F"/>
                </a:solidFill>
                <a:latin typeface="Arial" panose="020B0604020202020204" pitchFamily="34" charset="0"/>
              </a:rPr>
              <a:t>физически не поврежден</a:t>
            </a:r>
            <a:r>
              <a:rPr lang="ru-RU" altLang="ru-RU" sz="2900">
                <a:solidFill>
                  <a:srgbClr val="1F1F1F"/>
                </a:solidFill>
                <a:latin typeface="Arial" panose="020B0604020202020204" pitchFamily="34" charset="0"/>
              </a:rPr>
              <a:t>;</a:t>
            </a:r>
          </a:p>
          <a:p>
            <a:pPr algn="just" eaLnBrk="1" hangingPunct="1">
              <a:lnSpc>
                <a:spcPts val="3838"/>
              </a:lnSpc>
              <a:spcAft>
                <a:spcPts val="1050"/>
              </a:spcAft>
            </a:pPr>
            <a:r>
              <a:rPr lang="ru-RU" altLang="ru-RU" sz="2900">
                <a:solidFill>
                  <a:srgbClr val="1F1F1F"/>
                </a:solidFill>
                <a:latin typeface="Arial" panose="020B0604020202020204" pitchFamily="34" charset="0"/>
              </a:rPr>
              <a:t>✓ респиратор обеспечивает </a:t>
            </a:r>
            <a:r>
              <a:rPr lang="ru-RU" altLang="ru-RU" sz="3100" b="1">
                <a:solidFill>
                  <a:srgbClr val="1F1F1F"/>
                </a:solidFill>
                <a:latin typeface="Arial" panose="020B0604020202020204" pitchFamily="34" charset="0"/>
              </a:rPr>
              <a:t>плотное прилегание к лицу</a:t>
            </a:r>
            <a:r>
              <a:rPr lang="ru-RU" altLang="ru-RU" sz="2900">
                <a:solidFill>
                  <a:srgbClr val="1F1F1F"/>
                </a:solidFill>
                <a:latin typeface="Arial" panose="020B0604020202020204" pitchFamily="34" charset="0"/>
              </a:rPr>
              <a:t>, исключающее утечку воздуха под полумаску;</a:t>
            </a:r>
          </a:p>
          <a:p>
            <a:pPr eaLnBrk="1" hangingPunct="1">
              <a:lnSpc>
                <a:spcPts val="3888"/>
              </a:lnSpc>
            </a:pPr>
            <a:r>
              <a:rPr lang="ru-RU" altLang="ru-RU" sz="2900">
                <a:solidFill>
                  <a:srgbClr val="1F1F1F"/>
                </a:solidFill>
                <a:latin typeface="Arial" panose="020B0604020202020204" pitchFamily="34" charset="0"/>
              </a:rPr>
              <a:t>✓    респиратор </a:t>
            </a:r>
            <a:r>
              <a:rPr lang="ru-RU" altLang="ru-RU" sz="3100" b="1">
                <a:solidFill>
                  <a:srgbClr val="1F1F1F"/>
                </a:solidFill>
                <a:latin typeface="Arial" panose="020B0604020202020204" pitchFamily="34" charset="0"/>
              </a:rPr>
              <a:t>не создает избыточного сопротивления дыханию</a:t>
            </a:r>
          </a:p>
          <a:p>
            <a:pPr eaLnBrk="1" hangingPunct="1">
              <a:spcAft>
                <a:spcPts val="2100"/>
              </a:spcAft>
            </a:pPr>
            <a:r>
              <a:rPr lang="ru-RU" altLang="ru-RU" sz="2900">
                <a:solidFill>
                  <a:srgbClr val="1F1F1F"/>
                </a:solidFill>
                <a:latin typeface="Arial" panose="020B0604020202020204" pitchFamily="34" charset="0"/>
              </a:rPr>
              <a:t>из-за повышенной влажности;</a:t>
            </a:r>
          </a:p>
          <a:p>
            <a:pPr eaLnBrk="1" hangingPunct="1">
              <a:lnSpc>
                <a:spcPts val="3838"/>
              </a:lnSpc>
            </a:pPr>
            <a:r>
              <a:rPr lang="ru-RU" altLang="ru-RU" sz="2900">
                <a:solidFill>
                  <a:srgbClr val="1F1F1F"/>
                </a:solidFill>
                <a:latin typeface="Arial" panose="020B0604020202020204" pitchFamily="34" charset="0"/>
              </a:rPr>
              <a:t>✓    респиратор </a:t>
            </a:r>
            <a:r>
              <a:rPr lang="ru-RU" altLang="ru-RU" sz="3100" b="1">
                <a:solidFill>
                  <a:srgbClr val="1F1F1F"/>
                </a:solidFill>
                <a:latin typeface="Arial" panose="020B0604020202020204" pitchFamily="34" charset="0"/>
              </a:rPr>
              <a:t>не имеет видимых следов контаминации</a:t>
            </a:r>
          </a:p>
          <a:p>
            <a:pPr eaLnBrk="1" hangingPunct="1">
              <a:lnSpc>
                <a:spcPts val="3838"/>
              </a:lnSpc>
            </a:pPr>
            <a:r>
              <a:rPr lang="ru-RU" altLang="ru-RU" sz="2900">
                <a:solidFill>
                  <a:srgbClr val="1F1F1F"/>
                </a:solidFill>
                <a:latin typeface="Arial" panose="020B0604020202020204" pitchFamily="34" charset="0"/>
              </a:rPr>
              <a:t>биологическими жидкостями.</a:t>
            </a:r>
          </a:p>
        </p:txBody>
      </p:sp>
      <p:sp>
        <p:nvSpPr>
          <p:cNvPr id="22535" name="Rectangle 6">
            <a:extLst>
              <a:ext uri="{FF2B5EF4-FFF2-40B4-BE49-F238E27FC236}">
                <a16:creationId xmlns:a16="http://schemas.microsoft.com/office/drawing/2014/main" id="{2A2DA8BB-04A2-4595-8973-B43EF381F142}"/>
              </a:ext>
            </a:extLst>
          </p:cNvPr>
          <p:cNvSpPr>
            <a:spLocks noChangeArrowheads="1"/>
          </p:cNvSpPr>
          <p:nvPr/>
        </p:nvSpPr>
        <p:spPr bwMode="auto">
          <a:xfrm>
            <a:off x="10844213" y="8378825"/>
            <a:ext cx="9750425" cy="5403850"/>
          </a:xfrm>
          <a:prstGeom prst="rect">
            <a:avLst/>
          </a:prstGeom>
          <a:solidFill>
            <a:srgbClr val="FFDB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838"/>
              </a:lnSpc>
              <a:spcBef>
                <a:spcPts val="1475"/>
              </a:spcBef>
              <a:spcAft>
                <a:spcPts val="1475"/>
              </a:spcAft>
            </a:pPr>
            <a:r>
              <a:rPr lang="ru-RU" altLang="ru-RU" sz="7700">
                <a:solidFill>
                  <a:srgbClr val="BF0000"/>
                </a:solidFill>
                <a:latin typeface="Georgia" panose="02040502050405020303" pitchFamily="18" charset="0"/>
              </a:rPr>
              <a:t>А</a:t>
            </a: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Респираторы </a:t>
            </a:r>
            <a:r>
              <a:rPr lang="ru-RU" altLang="ru-RU" sz="3100" b="1">
                <a:solidFill>
                  <a:srgbClr val="1F1F1F"/>
                </a:solidFill>
                <a:latin typeface="Arial" panose="020B0604020202020204" pitchFamily="34" charset="0"/>
              </a:rPr>
              <a:t>нельзя мыть, механически чистить, обрабатывать дезинфектантами</a:t>
            </a:r>
            <a:r>
              <a:rPr lang="ru-RU" altLang="ru-RU" sz="2900">
                <a:solidFill>
                  <a:srgbClr val="1F1F1F"/>
                </a:solidFill>
                <a:latin typeface="Arial" panose="020B0604020202020204" pitchFamily="34" charset="0"/>
              </a:rPr>
              <a:t>, </a:t>
            </a:r>
            <a:r>
              <a:rPr lang="ru-RU" altLang="ru-RU" sz="3100" b="1">
                <a:solidFill>
                  <a:srgbClr val="1F1F1F"/>
                </a:solidFill>
                <a:latin typeface="Arial" panose="020B0604020202020204" pitchFamily="34" charset="0"/>
              </a:rPr>
              <a:t>обеззараживать высокими температурами, паром </a:t>
            </a:r>
            <a:r>
              <a:rPr lang="ru-RU" altLang="ru-RU" sz="2900">
                <a:solidFill>
                  <a:srgbClr val="1F1F1F"/>
                </a:solidFill>
                <a:latin typeface="Arial" panose="020B0604020202020204" pitchFamily="34" charset="0"/>
              </a:rPr>
              <a:t>и т.д.</a:t>
            </a:r>
          </a:p>
          <a:p>
            <a:pPr eaLnBrk="1" hangingPunct="1">
              <a:lnSpc>
                <a:spcPts val="3838"/>
              </a:lnSpc>
              <a:spcAft>
                <a:spcPts val="1475"/>
              </a:spcAft>
            </a:pPr>
            <a:r>
              <a:rPr lang="ru-RU" altLang="ru-RU" sz="7700">
                <a:solidFill>
                  <a:srgbClr val="BF0000"/>
                </a:solidFill>
                <a:latin typeface="Georgia" panose="02040502050405020303" pitchFamily="18" charset="0"/>
              </a:rPr>
              <a:t>А</a:t>
            </a: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Между периодами повторного использования респиратор </a:t>
            </a:r>
            <a:r>
              <a:rPr lang="ru-RU" altLang="ru-RU" sz="3100" b="1">
                <a:solidFill>
                  <a:srgbClr val="1F1F1F"/>
                </a:solidFill>
                <a:latin typeface="Arial" panose="020B0604020202020204" pitchFamily="34" charset="0"/>
              </a:rPr>
              <a:t>должен храниться </a:t>
            </a:r>
            <a:r>
              <a:rPr lang="ru-RU" altLang="ru-RU" sz="2900">
                <a:solidFill>
                  <a:srgbClr val="1F1F1F"/>
                </a:solidFill>
                <a:latin typeface="Arial" panose="020B0604020202020204" pitchFamily="34" charset="0"/>
              </a:rPr>
              <a:t>в расправленном виде в сухом чистом месте</a:t>
            </a:r>
          </a:p>
          <a:p>
            <a:pPr eaLnBrk="1" hangingPunct="1">
              <a:lnSpc>
                <a:spcPts val="3838"/>
              </a:lnSpc>
            </a:pPr>
            <a:r>
              <a:rPr lang="ru-RU" altLang="ru-RU" sz="2900">
                <a:solidFill>
                  <a:srgbClr val="1F1F1F"/>
                </a:solidFill>
                <a:latin typeface="Arial" panose="020B0604020202020204" pitchFamily="34" charset="0"/>
              </a:rPr>
              <a:t>После каждого снятия респиратора </a:t>
            </a:r>
            <a:r>
              <a:rPr lang="ru-RU" altLang="ru-RU" sz="3100" b="1">
                <a:solidFill>
                  <a:srgbClr val="1F1F1F"/>
                </a:solidFill>
                <a:latin typeface="Arial" panose="020B0604020202020204" pitchFamily="34" charset="0"/>
              </a:rPr>
              <a:t>маска подлежит утилизации</a:t>
            </a:r>
            <a:r>
              <a:rPr lang="ru-RU" altLang="ru-RU" sz="2900">
                <a:solidFill>
                  <a:srgbClr val="1F1F1F"/>
                </a:solidFill>
                <a:latin typeface="Arial" panose="020B0604020202020204" pitchFamily="34" charset="0"/>
              </a:rPr>
              <a:t>, а респиратор </a:t>
            </a:r>
            <a:r>
              <a:rPr lang="ru-RU" altLang="ru-RU" sz="3100" b="1">
                <a:solidFill>
                  <a:srgbClr val="1F1F1F"/>
                </a:solidFill>
                <a:latin typeface="Arial" panose="020B0604020202020204" pitchFamily="34" charset="0"/>
              </a:rPr>
              <a:t>может использоваться повторно</a:t>
            </a:r>
          </a:p>
        </p:txBody>
      </p:sp>
      <p:sp>
        <p:nvSpPr>
          <p:cNvPr id="22536" name="Rectangle 7">
            <a:extLst>
              <a:ext uri="{FF2B5EF4-FFF2-40B4-BE49-F238E27FC236}">
                <a16:creationId xmlns:a16="http://schemas.microsoft.com/office/drawing/2014/main" id="{65C55D1F-47B1-40F2-902E-25E7645EA669}"/>
              </a:ext>
            </a:extLst>
          </p:cNvPr>
          <p:cNvSpPr>
            <a:spLocks noChangeArrowheads="1"/>
          </p:cNvSpPr>
          <p:nvPr/>
        </p:nvSpPr>
        <p:spPr bwMode="auto">
          <a:xfrm>
            <a:off x="1006475" y="14578013"/>
            <a:ext cx="12865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425"/>
              </a:lnSpc>
            </a:pPr>
            <a:r>
              <a:rPr lang="ru-RU" altLang="ru-RU" sz="1900">
                <a:solidFill>
                  <a:srgbClr val="1F1F1F"/>
                </a:solidFill>
                <a:latin typeface="Arial" panose="020B0604020202020204" pitchFamily="34" charset="0"/>
              </a:rPr>
              <a:t>* Предлагаемые рекомендации по более длительному и повторному использованию СИЗ имеют временный характер на период возможного недостаточного обеспечения СИЗ.</a:t>
            </a:r>
          </a:p>
        </p:txBody>
      </p:sp>
      <p:sp>
        <p:nvSpPr>
          <p:cNvPr id="22537" name="Rectangle 8">
            <a:extLst>
              <a:ext uri="{FF2B5EF4-FFF2-40B4-BE49-F238E27FC236}">
                <a16:creationId xmlns:a16="http://schemas.microsoft.com/office/drawing/2014/main" id="{A78BFC73-F284-4D14-ACC9-665F114565A3}"/>
              </a:ext>
            </a:extLst>
          </p:cNvPr>
          <p:cNvSpPr>
            <a:spLocks noChangeArrowheads="1"/>
          </p:cNvSpPr>
          <p:nvPr/>
        </p:nvSpPr>
        <p:spPr bwMode="auto">
          <a:xfrm>
            <a:off x="21439188" y="15071725"/>
            <a:ext cx="409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27</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2BACBE9-84DF-435F-A87B-B081E5D1EF4C}"/>
              </a:ext>
            </a:extLst>
          </p:cNvPr>
          <p:cNvSpPr/>
          <p:nvPr/>
        </p:nvSpPr>
        <p:spPr>
          <a:xfrm>
            <a:off x="1093694" y="950260"/>
            <a:ext cx="21031199" cy="13757612"/>
          </a:xfrm>
          <a:prstGeom prst="rect">
            <a:avLst/>
          </a:prstGeom>
        </p:spPr>
        <p:txBody>
          <a:bodyPr wrap="square">
            <a:spAutoFit/>
          </a:bodyPr>
          <a:lstStyle/>
          <a:p>
            <a:r>
              <a:rPr lang="ru-RU" sz="4400" b="1" dirty="0"/>
              <a:t>Регламент дезинфекции в зоне инфекционного отделения  для больных новой </a:t>
            </a:r>
            <a:r>
              <a:rPr lang="ru-RU" sz="4400" b="1" dirty="0" err="1"/>
              <a:t>коронавирусной</a:t>
            </a:r>
            <a:r>
              <a:rPr lang="ru-RU" sz="4400" b="1" dirty="0"/>
              <a:t> инфекцией COVID-19</a:t>
            </a:r>
          </a:p>
          <a:p>
            <a:r>
              <a:rPr lang="ru-RU" sz="4000" b="1" dirty="0"/>
              <a:t> 1. Дезинфекция пола и стен</a:t>
            </a:r>
          </a:p>
          <a:p>
            <a:r>
              <a:rPr lang="ru-RU" sz="4000" dirty="0"/>
              <a:t> (1) Перед началом дезинфекции необходимо полностью удалить видимые загрязнения в соответствии с правилами обращения с пролитой кровью и биологическими жидкостями. </a:t>
            </a:r>
          </a:p>
          <a:p>
            <a:r>
              <a:rPr lang="ru-RU" sz="4000" dirty="0"/>
              <a:t>(2) Дезинфекция пола и стен осуществляется хлорсодержащим дезинфицирующим раствором с концентрацией 1000 мг/л путем мытья пола, распыления или протирания.</a:t>
            </a:r>
          </a:p>
          <a:p>
            <a:r>
              <a:rPr lang="ru-RU" sz="4000" dirty="0"/>
              <a:t> (3) Дезинфекция должна проводиться в течение 30 минут как минимум. </a:t>
            </a:r>
          </a:p>
          <a:p>
            <a:r>
              <a:rPr lang="ru-RU" sz="4000" dirty="0"/>
              <a:t>(4) Проводите дезинфекцию три раза в день и повторяйте процедуру при каждом загрязнении.</a:t>
            </a:r>
            <a:endParaRPr lang="ru-RU" sz="4000" b="1" dirty="0"/>
          </a:p>
          <a:p>
            <a:r>
              <a:rPr lang="ru-RU" sz="4000" b="1" dirty="0"/>
              <a:t> 2.Дезинфекция поверхности предметов</a:t>
            </a:r>
          </a:p>
          <a:p>
            <a:r>
              <a:rPr lang="ru-RU" sz="4000" dirty="0"/>
              <a:t> (1) Перед началом дезинфекции необходимо полностью удалить видимые загрязнения в соответствии с правилами обращения с пролитой кровью и биологическими выделениями. (2) Протрите поверхность предметов хлорсодержащим дезинфицирующим раствором с концентрацией 1000 мг/л или салфетками с активным хлором; подождите 30 минут, после чего ополосните чистой водой. Проводите дезинфекцию три раза в день (проводить заново при каждом подозрении в заражении). </a:t>
            </a:r>
          </a:p>
          <a:p>
            <a:r>
              <a:rPr lang="ru-RU" sz="4000" dirty="0"/>
              <a:t>(3) Начинать протирание следует с менее загрязненных мест, двигаясь в сторону более загрязненных: сначала протрите поверхности предмета, к которым притрагиваются редко, а затем перейдите к поверхностям, к которым прикасаются часто. (Когда протирание поверхности предмета завершено, возьмите новую салфетку). </a:t>
            </a:r>
          </a:p>
          <a:p>
            <a:r>
              <a:rPr lang="ru-RU" sz="4000" dirty="0"/>
              <a:t>Источник: </a:t>
            </a:r>
            <a:r>
              <a:rPr lang="en-GB" sz="4000" dirty="0"/>
              <a:t>WHO.</a:t>
            </a:r>
            <a:r>
              <a:rPr lang="ru-RU" sz="4000" dirty="0"/>
              <a:t>Руководство по профилактике и лечению новой </a:t>
            </a:r>
            <a:r>
              <a:rPr lang="ru-RU" sz="4000" dirty="0" err="1"/>
              <a:t>коронавирусной</a:t>
            </a:r>
            <a:r>
              <a:rPr lang="ru-RU" sz="4000" dirty="0"/>
              <a:t> инфекции </a:t>
            </a:r>
            <a:r>
              <a:rPr lang="en-GB" sz="4000" dirty="0"/>
              <a:t>COVID-19</a:t>
            </a:r>
            <a:endParaRPr lang="ru-RU" sz="4000" dirty="0"/>
          </a:p>
        </p:txBody>
      </p:sp>
    </p:spTree>
    <p:extLst>
      <p:ext uri="{BB962C8B-B14F-4D97-AF65-F5344CB8AC3E}">
        <p14:creationId xmlns:p14="http://schemas.microsoft.com/office/powerpoint/2010/main" val="151263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FC12B21-CA30-4547-B92E-F2A115CBB225}"/>
              </a:ext>
            </a:extLst>
          </p:cNvPr>
          <p:cNvSpPr/>
          <p:nvPr/>
        </p:nvSpPr>
        <p:spPr>
          <a:xfrm>
            <a:off x="2187388" y="2168996"/>
            <a:ext cx="17552894" cy="12280285"/>
          </a:xfrm>
          <a:prstGeom prst="rect">
            <a:avLst/>
          </a:prstGeom>
        </p:spPr>
        <p:txBody>
          <a:bodyPr wrap="square">
            <a:spAutoFit/>
          </a:bodyPr>
          <a:lstStyle/>
          <a:p>
            <a:pPr algn="just"/>
            <a:r>
              <a:rPr lang="ru-RU" sz="4400" dirty="0"/>
              <a:t>График работы в учреждениях “без COVID-19" может быть организован таким образом, чтобы после одной смены (предпочтительно 12-часовой или, в исключительных случаях, 24-часовой) медицинский персонал оставался в самоизоляции в течение 48 часов. Такое перераспределение графика работы позволяет решить вопрос о характере возможного инфекционного воздействия, так как “период инфекционного окна" COVID19, по-видимому, составляет 48 часов (пациенты становятся заразными за 48 часов до появления симптомов). Если медицинский работник находился в тесном контакте с пациентом, у которого позже развились симптомы заболевания, было бы разумно автоматически продлить период самоизоляции до тех пор, пока не будет устранен статус COVID-19 этого пациента, что позволит достаточно времени сдерживать возможные случаи передачи заболевания. Такое перераспределение рабочего времени в сочетании с тщательным отслеживанием любых соответствующих тесных контактов (которым могли бы помочь новые технологии) ограничивает возможное внедрение и распространение инфекции внутри учреждения.</a:t>
            </a:r>
            <a:endParaRPr lang="en-GB" sz="4400" dirty="0"/>
          </a:p>
          <a:p>
            <a:pPr algn="just"/>
            <a:r>
              <a:rPr lang="ru-RU" sz="4400" dirty="0"/>
              <a:t>Источник: ресурсы </a:t>
            </a:r>
            <a:r>
              <a:rPr lang="ru-RU" sz="4400" dirty="0" err="1"/>
              <a:t>Кокрейн</a:t>
            </a:r>
            <a:r>
              <a:rPr lang="ru-RU" sz="4400"/>
              <a:t> и департамент </a:t>
            </a:r>
            <a:r>
              <a:rPr lang="ru-RU" sz="4400" dirty="0"/>
              <a:t>здравоохранения г. Москва</a:t>
            </a:r>
          </a:p>
        </p:txBody>
      </p:sp>
    </p:spTree>
    <p:extLst>
      <p:ext uri="{BB962C8B-B14F-4D97-AF65-F5344CB8AC3E}">
        <p14:creationId xmlns:p14="http://schemas.microsoft.com/office/powerpoint/2010/main" val="3427452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0BA3940D-1A30-49D7-9B2F-6B43C6DC31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D2F64FC-FE92-4E9C-8B9E-F99C9FD35E04}"/>
              </a:ext>
            </a:extLst>
          </p:cNvPr>
          <p:cNvSpPr/>
          <p:nvPr/>
        </p:nvSpPr>
        <p:spPr>
          <a:xfrm>
            <a:off x="884238" y="819150"/>
            <a:ext cx="20131087" cy="1673225"/>
          </a:xfrm>
          <a:prstGeom prst="rect">
            <a:avLst/>
          </a:prstGeom>
        </p:spPr>
        <p:txBody>
          <a:bodyPr lIns="0" tIns="0" rIns="0" bIns="0"/>
          <a:lstStyle/>
          <a:p>
            <a:pPr eaLnBrk="1" fontAlgn="auto" hangingPunct="1">
              <a:spcBef>
                <a:spcPts val="0"/>
              </a:spcBef>
              <a:spcAft>
                <a:spcPts val="840"/>
              </a:spcAft>
              <a:defRPr/>
            </a:pPr>
            <a:r>
              <a:rPr lang="ru" sz="2600" b="1" dirty="0">
                <a:solidFill>
                  <a:srgbClr val="575757"/>
                </a:solidFill>
                <a:latin typeface="Arial"/>
              </a:rPr>
              <a:t>Приложение 12 </a:t>
            </a:r>
            <a:r>
              <a:rPr lang="ru" sz="4700" b="1" spc="-50" dirty="0">
                <a:solidFill>
                  <a:srgbClr val="FF0000"/>
                </a:solidFill>
                <a:latin typeface="Arial"/>
              </a:rPr>
              <a:t>Рекомендованные схемы медикаментозной</a:t>
            </a:r>
          </a:p>
          <a:p>
            <a:pPr marL="3022600" eaLnBrk="1" fontAlgn="auto" hangingPunct="1">
              <a:spcBef>
                <a:spcPts val="0"/>
              </a:spcBef>
              <a:spcAft>
                <a:spcPts val="5670"/>
              </a:spcAft>
              <a:defRPr/>
            </a:pPr>
            <a:r>
              <a:rPr lang="ru" sz="4700" b="1" spc="-50" dirty="0">
                <a:solidFill>
                  <a:srgbClr val="FF0000"/>
                </a:solidFill>
                <a:latin typeface="Arial"/>
              </a:rPr>
              <a:t>профилактики </a:t>
            </a:r>
            <a:r>
              <a:rPr lang="en-US" sz="4700" b="1" spc="-50" dirty="0">
                <a:solidFill>
                  <a:srgbClr val="FF0000"/>
                </a:solidFill>
                <a:latin typeface="Arial"/>
              </a:rPr>
              <a:t>COVID-19</a:t>
            </a:r>
          </a:p>
        </p:txBody>
      </p:sp>
      <p:graphicFrame>
        <p:nvGraphicFramePr>
          <p:cNvPr id="4" name="Table 3">
            <a:extLst>
              <a:ext uri="{FF2B5EF4-FFF2-40B4-BE49-F238E27FC236}">
                <a16:creationId xmlns:a16="http://schemas.microsoft.com/office/drawing/2014/main" id="{EB0157D6-8D5D-475E-88A4-C5E4385B3289}"/>
              </a:ext>
            </a:extLst>
          </p:cNvPr>
          <p:cNvGraphicFramePr>
            <a:graphicFrameLocks noGrp="1"/>
          </p:cNvGraphicFramePr>
          <p:nvPr/>
        </p:nvGraphicFramePr>
        <p:xfrm>
          <a:off x="1411288" y="2919413"/>
          <a:ext cx="19604037" cy="12106276"/>
        </p:xfrm>
        <a:graphic>
          <a:graphicData uri="http://schemas.openxmlformats.org/drawingml/2006/table">
            <a:tbl>
              <a:tblPr/>
              <a:tblGrid>
                <a:gridCol w="7427912">
                  <a:extLst>
                    <a:ext uri="{9D8B030D-6E8A-4147-A177-3AD203B41FA5}">
                      <a16:colId xmlns:a16="http://schemas.microsoft.com/office/drawing/2014/main" val="20000"/>
                    </a:ext>
                  </a:extLst>
                </a:gridCol>
                <a:gridCol w="12176125">
                  <a:extLst>
                    <a:ext uri="{9D8B030D-6E8A-4147-A177-3AD203B41FA5}">
                      <a16:colId xmlns:a16="http://schemas.microsoft.com/office/drawing/2014/main" val="20001"/>
                    </a:ext>
                  </a:extLst>
                </a:gridCol>
              </a:tblGrid>
              <a:tr h="1152525">
                <a:tc>
                  <a:txBody>
                    <a:bodyPr/>
                    <a:lstStyle>
                      <a:lvl1pPr marL="279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79400" marR="0" lvl="0" indent="0" algn="l" defTabSz="914400" rtl="0" eaLnBrk="1" fontAlgn="base" latinLnBrk="0" hangingPunct="1">
                        <a:lnSpc>
                          <a:spcPct val="100000"/>
                        </a:lnSpc>
                        <a:spcBef>
                          <a:spcPct val="0"/>
                        </a:spcBef>
                        <a:spcAft>
                          <a:spcPct val="0"/>
                        </a:spcAft>
                        <a:buClrTx/>
                        <a:buSzTx/>
                        <a:buFontTx/>
                        <a:buNone/>
                        <a:tabLst/>
                      </a:pPr>
                      <a:r>
                        <a:rPr kumimoji="0" lang="ru-RU" altLang="ru-RU" sz="3100" b="1" i="0" u="none" strike="noStrike" cap="none" normalizeH="0" baseline="0">
                          <a:ln>
                            <a:noFill/>
                          </a:ln>
                          <a:solidFill>
                            <a:srgbClr val="1F1F1F"/>
                          </a:solidFill>
                          <a:effectLst/>
                          <a:latin typeface="Arial" panose="020B0604020202020204" pitchFamily="34" charset="0"/>
                        </a:rPr>
                        <a:t>Группа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8FB"/>
                    </a:solidFill>
                  </a:tcPr>
                </a:tc>
                <a:tc>
                  <a:txBody>
                    <a:bodyPr/>
                    <a:lstStyle>
                      <a:lvl1pPr marL="266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66700" marR="0" lvl="0" indent="0" algn="l" defTabSz="914400" rtl="0" eaLnBrk="1" fontAlgn="base" latinLnBrk="0" hangingPunct="1">
                        <a:lnSpc>
                          <a:spcPct val="100000"/>
                        </a:lnSpc>
                        <a:spcBef>
                          <a:spcPct val="0"/>
                        </a:spcBef>
                        <a:spcAft>
                          <a:spcPct val="0"/>
                        </a:spcAft>
                        <a:buClrTx/>
                        <a:buSzTx/>
                        <a:buFontTx/>
                        <a:buNone/>
                        <a:tabLst/>
                      </a:pPr>
                      <a:r>
                        <a:rPr kumimoji="0" lang="ru-RU" altLang="ru-RU" sz="3100" b="1" i="0" u="none" strike="noStrike" cap="none" normalizeH="0" baseline="0">
                          <a:ln>
                            <a:noFill/>
                          </a:ln>
                          <a:solidFill>
                            <a:srgbClr val="1F1F1F"/>
                          </a:solidFill>
                          <a:effectLst/>
                          <a:latin typeface="Arial" panose="020B0604020202020204" pitchFamily="34" charset="0"/>
                        </a:rPr>
                        <a:t>Рекомендованная схема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8FB"/>
                    </a:solidFill>
                  </a:tcPr>
                </a:tc>
                <a:extLst>
                  <a:ext uri="{0D108BD9-81ED-4DB2-BD59-A6C34878D82A}">
                    <a16:rowId xmlns:a16="http://schemas.microsoft.com/office/drawing/2014/main" val="10000"/>
                  </a:ext>
                </a:extLst>
              </a:tr>
              <a:tr h="2941638">
                <a:tc>
                  <a:txBody>
                    <a:bodyPr/>
                    <a:lstStyle>
                      <a:lvl1pPr marL="279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79400" marR="0" lvl="0" indent="0" algn="l"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rgbClr val="1F1F1F"/>
                          </a:solidFill>
                          <a:effectLst/>
                          <a:latin typeface="Arial" panose="020B0604020202020204" pitchFamily="34" charset="0"/>
                        </a:rPr>
                        <a:t>Здоровые лица и лица из группы риска</a:t>
                      </a:r>
                    </a:p>
                    <a:p>
                      <a:pPr marL="279400" marR="0" lvl="0" indent="0" algn="l" defTabSz="914400" rtl="0" eaLnBrk="1" fontAlgn="base" latinLnBrk="0" hangingPunct="1">
                        <a:lnSpc>
                          <a:spcPts val="3363"/>
                        </a:lnSpc>
                        <a:spcBef>
                          <a:spcPct val="0"/>
                        </a:spcBef>
                        <a:spcAft>
                          <a:spcPct val="0"/>
                        </a:spcAft>
                        <a:buClrTx/>
                        <a:buSzTx/>
                        <a:buFontTx/>
                        <a:buNone/>
                        <a:tabLst/>
                      </a:pPr>
                      <a:r>
                        <a:rPr kumimoji="0" lang="ru-RU" altLang="ru-RU" sz="2600" b="1" i="0" u="none" strike="noStrike" cap="none" normalizeH="0" baseline="0">
                          <a:ln>
                            <a:noFill/>
                          </a:ln>
                          <a:solidFill>
                            <a:srgbClr val="858585"/>
                          </a:solidFill>
                          <a:effectLst/>
                          <a:latin typeface="Arial" panose="020B0604020202020204" pitchFamily="34" charset="0"/>
                        </a:rPr>
                        <a:t>(старше 60 лет или с сопутствующими хроническими заболеваниями)</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66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66700" marR="0" lvl="0" indent="0" algn="l"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chemeClr val="tx1"/>
                          </a:solidFill>
                          <a:effectLst/>
                          <a:latin typeface="Arial" panose="020B0604020202020204" pitchFamily="34" charset="0"/>
                        </a:rPr>
                        <a:t>Рекомбинантный интерферон альфа</a:t>
                      </a:r>
                      <a:r>
                        <a:rPr kumimoji="0" lang="ru-RU" altLang="ru-RU" sz="3100" b="0" i="0" u="none" strike="noStrike" cap="none" normalizeH="0" baseline="0">
                          <a:ln>
                            <a:noFill/>
                          </a:ln>
                          <a:solidFill>
                            <a:schemeClr val="tx1"/>
                          </a:solidFill>
                          <a:effectLst/>
                          <a:latin typeface="Arial" panose="020B0604020202020204" pitchFamily="34" charset="0"/>
                        </a:rPr>
                        <a:t>.</a:t>
                      </a:r>
                    </a:p>
                    <a:p>
                      <a:pPr marL="266700" marR="0" lvl="0" indent="0" algn="l" defTabSz="914400" rtl="0" eaLnBrk="1" fontAlgn="base" latinLnBrk="0" hangingPunct="1">
                        <a:lnSpc>
                          <a:spcPts val="3838"/>
                        </a:lnSpc>
                        <a:spcBef>
                          <a:spcPct val="0"/>
                        </a:spcBef>
                        <a:spcAft>
                          <a:spcPct val="0"/>
                        </a:spcAft>
                        <a:buClrTx/>
                        <a:buSzTx/>
                        <a:buFontTx/>
                        <a:buNone/>
                        <a:tabLst/>
                      </a:pPr>
                      <a:r>
                        <a:rPr kumimoji="0" lang="ru-RU" altLang="ru-RU" sz="3100" b="0" i="0" u="none" strike="noStrike" cap="none" normalizeH="0" baseline="0">
                          <a:ln>
                            <a:noFill/>
                          </a:ln>
                          <a:solidFill>
                            <a:schemeClr val="tx1"/>
                          </a:solidFill>
                          <a:effectLst/>
                          <a:latin typeface="Arial" panose="020B0604020202020204" pitchFamily="34" charset="0"/>
                        </a:rPr>
                        <a:t>Капли или спрей в каждый носовой ход </a:t>
                      </a:r>
                      <a:r>
                        <a:rPr kumimoji="0" lang="ru-RU" altLang="ru-RU" sz="3100" b="1" i="0" u="none" strike="noStrike" cap="none" normalizeH="0" baseline="0">
                          <a:ln>
                            <a:noFill/>
                          </a:ln>
                          <a:solidFill>
                            <a:schemeClr val="tx1"/>
                          </a:solidFill>
                          <a:effectLst/>
                          <a:latin typeface="Arial" panose="020B0604020202020204" pitchFamily="34" charset="0"/>
                        </a:rPr>
                        <a:t>5 раз в день</a:t>
                      </a:r>
                      <a:r>
                        <a:rPr kumimoji="0" lang="ru-RU" altLang="ru-RU" sz="3100" b="0" i="0" u="none" strike="noStrike" cap="none" normalizeH="0" baseline="0">
                          <a:ln>
                            <a:noFill/>
                          </a:ln>
                          <a:solidFill>
                            <a:schemeClr val="tx1"/>
                          </a:solidFill>
                          <a:effectLst/>
                          <a:latin typeface="Arial" panose="020B0604020202020204" pitchFamily="34" charset="0"/>
                        </a:rPr>
                        <a:t>, </a:t>
                      </a:r>
                      <a:r>
                        <a:rPr kumimoji="0" lang="ru-RU" altLang="ru-RU" sz="3100" b="1" i="0" u="none" strike="noStrike" cap="none" normalizeH="0" baseline="0">
                          <a:ln>
                            <a:noFill/>
                          </a:ln>
                          <a:solidFill>
                            <a:schemeClr val="tx1"/>
                          </a:solidFill>
                          <a:effectLst/>
                          <a:latin typeface="Arial" panose="020B0604020202020204" pitchFamily="34" charset="0"/>
                        </a:rPr>
                        <a:t>до 1 месяца </a:t>
                      </a:r>
                      <a:r>
                        <a:rPr kumimoji="0" lang="ru-RU" altLang="ru-RU" sz="3100" b="0" i="0" u="none" strike="noStrike" cap="none" normalizeH="0" baseline="0">
                          <a:ln>
                            <a:noFill/>
                          </a:ln>
                          <a:solidFill>
                            <a:schemeClr val="tx1"/>
                          </a:solidFill>
                          <a:effectLst/>
                          <a:latin typeface="Arial" panose="020B0604020202020204" pitchFamily="34" charset="0"/>
                        </a:rPr>
                        <a:t>(разовая доза - 3000 </a:t>
                      </a:r>
                      <a:r>
                        <a:rPr kumimoji="0" lang="en-US" altLang="ru-RU" sz="3100" b="0" i="0" u="none" strike="noStrike" cap="none" normalizeH="0" baseline="0">
                          <a:ln>
                            <a:noFill/>
                          </a:ln>
                          <a:solidFill>
                            <a:schemeClr val="tx1"/>
                          </a:solidFill>
                          <a:effectLst/>
                          <a:latin typeface="Arial" panose="020B0604020202020204" pitchFamily="34" charset="0"/>
                        </a:rPr>
                        <a:t>ME, </a:t>
                      </a:r>
                      <a:r>
                        <a:rPr kumimoji="0" lang="ru-RU" altLang="ru-RU" sz="3100" b="0" i="0" u="none" strike="noStrike" cap="none" normalizeH="0" baseline="0">
                          <a:ln>
                            <a:noFill/>
                          </a:ln>
                          <a:solidFill>
                            <a:schemeClr val="tx1"/>
                          </a:solidFill>
                          <a:effectLst/>
                          <a:latin typeface="Arial" panose="020B0604020202020204" pitchFamily="34" charset="0"/>
                        </a:rPr>
                        <a:t>суточная доза - 15000-18000 </a:t>
                      </a:r>
                      <a:r>
                        <a:rPr kumimoji="0" lang="en-US" altLang="ru-RU" sz="3100" b="0" i="0" u="none" strike="noStrike" cap="none" normalizeH="0" baseline="0">
                          <a:ln>
                            <a:noFill/>
                          </a:ln>
                          <a:solidFill>
                            <a:schemeClr val="tx1"/>
                          </a:solidFill>
                          <a:effectLst/>
                          <a:latin typeface="Arial" panose="020B0604020202020204" pitchFamily="34" charset="0"/>
                        </a:rPr>
                        <a:t>ME), </a:t>
                      </a:r>
                      <a:r>
                        <a:rPr kumimoji="0" lang="ru-RU" altLang="ru-RU" sz="3100" b="1" i="0" u="none" strike="noStrike" cap="none" normalizeH="0" baseline="0">
                          <a:ln>
                            <a:noFill/>
                          </a:ln>
                          <a:solidFill>
                            <a:schemeClr val="tx1"/>
                          </a:solidFill>
                          <a:effectLst/>
                          <a:latin typeface="Arial" panose="020B0604020202020204" pitchFamily="34" charset="0"/>
                        </a:rPr>
                        <a:t>срок - 5 дней</a:t>
                      </a:r>
                      <a:r>
                        <a:rPr kumimoji="0" lang="ru-RU" altLang="ru-RU" sz="3100" b="0" i="0" u="none" strike="noStrike" cap="none" normalizeH="0" baseline="0">
                          <a:ln>
                            <a:noFill/>
                          </a:ln>
                          <a:solidFill>
                            <a:schemeClr val="tx1"/>
                          </a:solidFill>
                          <a:effectLst/>
                          <a:latin typeface="Arial" panose="020B0604020202020204"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92563">
                <a:tc>
                  <a:txBody>
                    <a:bodyPr/>
                    <a:lstStyle>
                      <a:lvl1pPr marL="279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79400" marR="0" lvl="0" indent="0" algn="l"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rgbClr val="1F1F1F"/>
                          </a:solidFill>
                          <a:effectLst/>
                          <a:latin typeface="Arial" panose="020B0604020202020204" pitchFamily="34" charset="0"/>
                        </a:rPr>
                        <a:t>Постконтактная профилактика у лиц при единичном контакте с подтвержденным случаем </a:t>
                      </a:r>
                      <a:r>
                        <a:rPr kumimoji="0" lang="en-US" altLang="ru-RU" sz="3100" b="1" i="0" u="none" strike="noStrike" cap="none" normalizeH="0" baseline="0">
                          <a:ln>
                            <a:noFill/>
                          </a:ln>
                          <a:solidFill>
                            <a:srgbClr val="1F1F1F"/>
                          </a:solidFill>
                          <a:effectLst/>
                          <a:latin typeface="Arial" panose="020B0604020202020204" pitchFamily="34" charset="0"/>
                        </a:rPr>
                        <a:t>COVID-19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EDEA"/>
                    </a:solidFill>
                  </a:tcPr>
                </a:tc>
                <a:tc>
                  <a:txBody>
                    <a:bodyPr/>
                    <a:lstStyle>
                      <a:lvl1pPr marL="266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66700" marR="0" lvl="0" indent="0" algn="just" defTabSz="914400" rtl="0" eaLnBrk="1" fontAlgn="base" latinLnBrk="0" hangingPunct="1">
                        <a:lnSpc>
                          <a:spcPct val="100000"/>
                        </a:lnSpc>
                        <a:spcBef>
                          <a:spcPct val="0"/>
                        </a:spcBef>
                        <a:spcAft>
                          <a:spcPts val="838"/>
                        </a:spcAft>
                        <a:buClrTx/>
                        <a:buSzTx/>
                        <a:buFontTx/>
                        <a:buNone/>
                        <a:tabLst/>
                      </a:pPr>
                      <a:r>
                        <a:rPr kumimoji="0" lang="ru-RU" altLang="ru-RU" sz="3100" b="1" i="0" u="none" strike="noStrike" cap="none" normalizeH="0" baseline="0">
                          <a:ln>
                            <a:noFill/>
                          </a:ln>
                          <a:solidFill>
                            <a:schemeClr val="tx1"/>
                          </a:solidFill>
                          <a:effectLst/>
                          <a:latin typeface="Arial" panose="020B0604020202020204" pitchFamily="34" charset="0"/>
                        </a:rPr>
                        <a:t>1.    Гидроксихлорохин</a:t>
                      </a:r>
                    </a:p>
                    <a:p>
                      <a:pPr marL="266700" marR="0" lvl="0" indent="0" algn="just" defTabSz="914400" rtl="0" eaLnBrk="1" fontAlgn="base" latinLnBrk="0" hangingPunct="1">
                        <a:lnSpc>
                          <a:spcPct val="100000"/>
                        </a:lnSpc>
                        <a:spcBef>
                          <a:spcPct val="0"/>
                        </a:spcBef>
                        <a:spcAft>
                          <a:spcPts val="838"/>
                        </a:spcAft>
                        <a:buClrTx/>
                        <a:buSzTx/>
                        <a:buFontTx/>
                        <a:buNone/>
                        <a:tabLst/>
                      </a:pPr>
                      <a:r>
                        <a:rPr kumimoji="0" lang="ru-RU" altLang="ru-RU" sz="3100" b="1" i="0" u="none" strike="noStrike" cap="none" normalizeH="0" baseline="0">
                          <a:ln>
                            <a:noFill/>
                          </a:ln>
                          <a:solidFill>
                            <a:schemeClr val="tx1"/>
                          </a:solidFill>
                          <a:effectLst/>
                          <a:latin typeface="Arial" panose="020B0604020202020204" pitchFamily="34" charset="0"/>
                        </a:rPr>
                        <a:t>1-й день: 400 мг 2 раза </a:t>
                      </a:r>
                      <a:r>
                        <a:rPr kumimoji="0" lang="ru-RU" altLang="ru-RU" sz="3100" b="0" i="0" u="none" strike="noStrike" cap="none" normalizeH="0" baseline="0">
                          <a:ln>
                            <a:noFill/>
                          </a:ln>
                          <a:solidFill>
                            <a:schemeClr val="tx1"/>
                          </a:solidFill>
                          <a:effectLst/>
                          <a:latin typeface="Arial" panose="020B0604020202020204" pitchFamily="34" charset="0"/>
                        </a:rPr>
                        <a:t>(утро, вечер),</a:t>
                      </a:r>
                    </a:p>
                    <a:p>
                      <a:pPr marL="266700" marR="0" lvl="0" indent="0" algn="just" defTabSz="914400" rtl="0" eaLnBrk="1" fontAlgn="base" latinLnBrk="0" hangingPunct="1">
                        <a:lnSpc>
                          <a:spcPct val="100000"/>
                        </a:lnSpc>
                        <a:spcBef>
                          <a:spcPct val="0"/>
                        </a:spcBef>
                        <a:spcAft>
                          <a:spcPts val="1263"/>
                        </a:spcAft>
                        <a:buClrTx/>
                        <a:buSzTx/>
                        <a:buFontTx/>
                        <a:buNone/>
                        <a:tabLst/>
                      </a:pPr>
                      <a:r>
                        <a:rPr kumimoji="0" lang="ru-RU" altLang="ru-RU" sz="3100" b="0" i="0" u="none" strike="noStrike" cap="none" normalizeH="0" baseline="0">
                          <a:ln>
                            <a:noFill/>
                          </a:ln>
                          <a:solidFill>
                            <a:schemeClr val="tx1"/>
                          </a:solidFill>
                          <a:effectLst/>
                          <a:latin typeface="Arial" panose="020B0604020202020204" pitchFamily="34" charset="0"/>
                        </a:rPr>
                        <a:t>далее по </a:t>
                      </a:r>
                      <a:r>
                        <a:rPr kumimoji="0" lang="ru-RU" altLang="ru-RU" sz="3100" b="1" i="0" u="none" strike="noStrike" cap="none" normalizeH="0" baseline="0">
                          <a:ln>
                            <a:noFill/>
                          </a:ln>
                          <a:solidFill>
                            <a:schemeClr val="tx1"/>
                          </a:solidFill>
                          <a:effectLst/>
                          <a:latin typeface="Arial" panose="020B0604020202020204" pitchFamily="34" charset="0"/>
                        </a:rPr>
                        <a:t>400 мг 1 раз в неделю </a:t>
                      </a:r>
                      <a:r>
                        <a:rPr kumimoji="0" lang="ru-RU" altLang="ru-RU" sz="3100" b="0" i="0" u="none" strike="noStrike" cap="none" normalizeH="0" baseline="0">
                          <a:ln>
                            <a:noFill/>
                          </a:ln>
                          <a:solidFill>
                            <a:schemeClr val="tx1"/>
                          </a:solidFill>
                          <a:effectLst/>
                          <a:latin typeface="Arial" panose="020B0604020202020204" pitchFamily="34" charset="0"/>
                        </a:rPr>
                        <a:t>в течение </a:t>
                      </a:r>
                      <a:r>
                        <a:rPr kumimoji="0" lang="ru-RU" altLang="ru-RU" sz="3100" b="1" i="0" u="none" strike="noStrike" cap="none" normalizeH="0" baseline="0">
                          <a:ln>
                            <a:noFill/>
                          </a:ln>
                          <a:solidFill>
                            <a:schemeClr val="tx1"/>
                          </a:solidFill>
                          <a:effectLst/>
                          <a:latin typeface="Arial" panose="020B0604020202020204" pitchFamily="34" charset="0"/>
                        </a:rPr>
                        <a:t>3 недель</a:t>
                      </a:r>
                      <a:r>
                        <a:rPr kumimoji="0" lang="ru-RU" altLang="ru-RU" sz="3100" b="0" i="0" u="none" strike="noStrike" cap="none" normalizeH="0" baseline="0">
                          <a:ln>
                            <a:noFill/>
                          </a:ln>
                          <a:solidFill>
                            <a:schemeClr val="tx1"/>
                          </a:solidFill>
                          <a:effectLst/>
                          <a:latin typeface="Arial" panose="020B0604020202020204" pitchFamily="34" charset="0"/>
                        </a:rPr>
                        <a:t>;</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chemeClr val="tx1"/>
                          </a:solidFill>
                          <a:effectLst/>
                          <a:latin typeface="Arial" panose="020B0604020202020204" pitchFamily="34" charset="0"/>
                        </a:rPr>
                        <a:t>2.    Мефлохин</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chemeClr val="tx1"/>
                          </a:solidFill>
                          <a:effectLst/>
                          <a:latin typeface="Arial" panose="020B0604020202020204" pitchFamily="34" charset="0"/>
                        </a:rPr>
                        <a:t>1-й и 2-й дни: 250 мг 2 раза </a:t>
                      </a:r>
                      <a:r>
                        <a:rPr kumimoji="0" lang="ru-RU" altLang="ru-RU" sz="3100" b="0" i="0" u="none" strike="noStrike" cap="none" normalizeH="0" baseline="0">
                          <a:ln>
                            <a:noFill/>
                          </a:ln>
                          <a:solidFill>
                            <a:schemeClr val="tx1"/>
                          </a:solidFill>
                          <a:effectLst/>
                          <a:latin typeface="Arial" panose="020B0604020202020204" pitchFamily="34" charset="0"/>
                        </a:rPr>
                        <a:t>(утро, вечер),</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chemeClr val="tx1"/>
                          </a:solidFill>
                          <a:effectLst/>
                          <a:latin typeface="Arial" panose="020B0604020202020204" pitchFamily="34" charset="0"/>
                        </a:rPr>
                        <a:t>3-й день: 250 мг в сутки</a:t>
                      </a:r>
                      <a:r>
                        <a:rPr kumimoji="0" lang="ru-RU" altLang="ru-RU" sz="3100" b="0" i="0" u="none" strike="noStrike" cap="none" normalizeH="0" baseline="0">
                          <a:ln>
                            <a:noFill/>
                          </a:ln>
                          <a:solidFill>
                            <a:schemeClr val="tx1"/>
                          </a:solidFill>
                          <a:effectLst/>
                          <a:latin typeface="Arial" panose="020B0604020202020204" pitchFamily="34" charset="0"/>
                        </a:rPr>
                        <a:t>,</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0" i="0" u="none" strike="noStrike" cap="none" normalizeH="0" baseline="0">
                          <a:ln>
                            <a:noFill/>
                          </a:ln>
                          <a:solidFill>
                            <a:schemeClr val="tx1"/>
                          </a:solidFill>
                          <a:effectLst/>
                          <a:latin typeface="Arial" panose="020B0604020202020204" pitchFamily="34" charset="0"/>
                        </a:rPr>
                        <a:t>далее по </a:t>
                      </a:r>
                      <a:r>
                        <a:rPr kumimoji="0" lang="ru-RU" altLang="ru-RU" sz="3100" b="1" i="0" u="none" strike="noStrike" cap="none" normalizeH="0" baseline="0">
                          <a:ln>
                            <a:noFill/>
                          </a:ln>
                          <a:solidFill>
                            <a:schemeClr val="tx1"/>
                          </a:solidFill>
                          <a:effectLst/>
                          <a:latin typeface="Arial" panose="020B0604020202020204" pitchFamily="34" charset="0"/>
                        </a:rPr>
                        <a:t>250 мг 1 раз в неделю </a:t>
                      </a:r>
                      <a:r>
                        <a:rPr kumimoji="0" lang="ru-RU" altLang="ru-RU" sz="3100" b="0" i="0" u="none" strike="noStrike" cap="none" normalizeH="0" baseline="0">
                          <a:ln>
                            <a:noFill/>
                          </a:ln>
                          <a:solidFill>
                            <a:schemeClr val="tx1"/>
                          </a:solidFill>
                          <a:effectLst/>
                          <a:latin typeface="Arial" panose="020B0604020202020204" pitchFamily="34" charset="0"/>
                        </a:rPr>
                        <a:t>в течение </a:t>
                      </a:r>
                      <a:r>
                        <a:rPr kumimoji="0" lang="ru-RU" altLang="ru-RU" sz="3100" b="1" i="0" u="none" strike="noStrike" cap="none" normalizeH="0" baseline="0">
                          <a:ln>
                            <a:noFill/>
                          </a:ln>
                          <a:solidFill>
                            <a:schemeClr val="tx1"/>
                          </a:solidFill>
                          <a:effectLst/>
                          <a:latin typeface="Arial" panose="020B0604020202020204" pitchFamily="34" charset="0"/>
                        </a:rPr>
                        <a:t>3 недель</a:t>
                      </a:r>
                      <a:r>
                        <a:rPr kumimoji="0" lang="ru-RU" altLang="ru-RU" sz="3100" b="0" i="0" u="none" strike="noStrike" cap="none" normalizeH="0" baseline="0">
                          <a:ln>
                            <a:noFill/>
                          </a:ln>
                          <a:solidFill>
                            <a:schemeClr val="tx1"/>
                          </a:solidFill>
                          <a:effectLst/>
                          <a:latin typeface="Arial" panose="020B0604020202020204"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EDEA"/>
                    </a:solidFill>
                  </a:tcPr>
                </a:tc>
                <a:extLst>
                  <a:ext uri="{0D108BD9-81ED-4DB2-BD59-A6C34878D82A}">
                    <a16:rowId xmlns:a16="http://schemas.microsoft.com/office/drawing/2014/main" val="10002"/>
                  </a:ext>
                </a:extLst>
              </a:tr>
              <a:tr h="4019550">
                <a:tc>
                  <a:txBody>
                    <a:bodyPr/>
                    <a:lstStyle>
                      <a:lvl1pPr marL="2794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79400" marR="0" lvl="0" indent="0" algn="l"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a:ln>
                            <a:noFill/>
                          </a:ln>
                          <a:solidFill>
                            <a:srgbClr val="1F1F1F"/>
                          </a:solidFill>
                          <a:effectLst/>
                          <a:latin typeface="Arial" panose="020B0604020202020204" pitchFamily="34" charset="0"/>
                        </a:rPr>
                        <a:t>Профилактика </a:t>
                      </a:r>
                      <a:r>
                        <a:rPr kumimoji="0" lang="en-US" altLang="ru-RU" sz="3100" b="1" i="0" u="none" strike="noStrike" cap="none" normalizeH="0" baseline="0">
                          <a:ln>
                            <a:noFill/>
                          </a:ln>
                          <a:solidFill>
                            <a:srgbClr val="1F1F1F"/>
                          </a:solidFill>
                          <a:effectLst/>
                          <a:latin typeface="Arial" panose="020B0604020202020204" pitchFamily="34" charset="0"/>
                        </a:rPr>
                        <a:t>COVID-19 </a:t>
                      </a:r>
                      <a:r>
                        <a:rPr kumimoji="0" lang="ru-RU" altLang="ru-RU" sz="3100" b="1" i="0" u="none" strike="noStrike" cap="none" normalizeH="0" baseline="0">
                          <a:ln>
                            <a:noFill/>
                          </a:ln>
                          <a:solidFill>
                            <a:srgbClr val="1F1F1F"/>
                          </a:solidFill>
                          <a:effectLst/>
                          <a:latin typeface="Arial" panose="020B0604020202020204" pitchFamily="34" charset="0"/>
                        </a:rPr>
                        <a:t>у лиц, находящихся в очаге заражения</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66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dirty="0">
                          <a:ln>
                            <a:noFill/>
                          </a:ln>
                          <a:solidFill>
                            <a:schemeClr val="tx1"/>
                          </a:solidFill>
                          <a:effectLst/>
                          <a:latin typeface="Arial" panose="020B0604020202020204" pitchFamily="34" charset="0"/>
                        </a:rPr>
                        <a:t>1.    </a:t>
                      </a:r>
                      <a:r>
                        <a:rPr kumimoji="0" lang="ru-RU" altLang="ru-RU" sz="3100" b="1" i="0" u="none" strike="noStrike" cap="none" normalizeH="0" baseline="0" dirty="0" err="1">
                          <a:ln>
                            <a:noFill/>
                          </a:ln>
                          <a:solidFill>
                            <a:schemeClr val="tx1"/>
                          </a:solidFill>
                          <a:effectLst/>
                          <a:latin typeface="Arial" panose="020B0604020202020204" pitchFamily="34" charset="0"/>
                        </a:rPr>
                        <a:t>Гидроксихлорохин</a:t>
                      </a:r>
                      <a:endParaRPr kumimoji="0" lang="ru-RU" altLang="ru-RU" sz="3100" b="1" i="0" u="none" strike="noStrike" cap="none" normalizeH="0" baseline="0" dirty="0">
                        <a:ln>
                          <a:noFill/>
                        </a:ln>
                        <a:solidFill>
                          <a:schemeClr val="tx1"/>
                        </a:solidFill>
                        <a:effectLst/>
                        <a:latin typeface="Arial" panose="020B0604020202020204" pitchFamily="34" charset="0"/>
                      </a:endParaRPr>
                    </a:p>
                    <a:p>
                      <a:pPr marL="266700" marR="0" lvl="0" indent="0" algn="l" defTabSz="914400" rtl="0" eaLnBrk="1" fontAlgn="base" latinLnBrk="0" hangingPunct="1">
                        <a:lnSpc>
                          <a:spcPts val="3838"/>
                        </a:lnSpc>
                        <a:spcBef>
                          <a:spcPct val="0"/>
                        </a:spcBef>
                        <a:spcAft>
                          <a:spcPts val="213"/>
                        </a:spcAft>
                        <a:buClrTx/>
                        <a:buSzTx/>
                        <a:buFontTx/>
                        <a:buNone/>
                        <a:tabLst/>
                      </a:pPr>
                      <a:r>
                        <a:rPr kumimoji="0" lang="ru-RU" altLang="ru-RU" sz="3100" b="1" i="0" u="none" strike="noStrike" cap="none" normalizeH="0" baseline="0" dirty="0">
                          <a:ln>
                            <a:noFill/>
                          </a:ln>
                          <a:solidFill>
                            <a:schemeClr val="tx1"/>
                          </a:solidFill>
                          <a:effectLst/>
                          <a:latin typeface="Arial" panose="020B0604020202020204" pitchFamily="34" charset="0"/>
                        </a:rPr>
                        <a:t>1-й день: 400 мг 2 раза </a:t>
                      </a:r>
                      <a:r>
                        <a:rPr kumimoji="0" lang="ru-RU" altLang="ru-RU" sz="3100" b="0" i="0" u="none" strike="noStrike" cap="none" normalizeH="0" baseline="0" dirty="0">
                          <a:ln>
                            <a:noFill/>
                          </a:ln>
                          <a:solidFill>
                            <a:schemeClr val="tx1"/>
                          </a:solidFill>
                          <a:effectLst/>
                          <a:latin typeface="Arial" panose="020B0604020202020204" pitchFamily="34" charset="0"/>
                        </a:rPr>
                        <a:t>с интервалом 12 ч, далее по </a:t>
                      </a:r>
                      <a:r>
                        <a:rPr kumimoji="0" lang="ru-RU" altLang="ru-RU" sz="3100" b="1" i="0" u="none" strike="noStrike" cap="none" normalizeH="0" baseline="0" dirty="0">
                          <a:ln>
                            <a:noFill/>
                          </a:ln>
                          <a:solidFill>
                            <a:schemeClr val="tx1"/>
                          </a:solidFill>
                          <a:effectLst/>
                          <a:latin typeface="Arial" panose="020B0604020202020204" pitchFamily="34" charset="0"/>
                        </a:rPr>
                        <a:t>400 мг 1 раз в неделю </a:t>
                      </a:r>
                      <a:r>
                        <a:rPr kumimoji="0" lang="ru-RU" altLang="ru-RU" sz="3100" b="0" i="0" u="none" strike="noStrike" cap="none" normalizeH="0" baseline="0" dirty="0">
                          <a:ln>
                            <a:noFill/>
                          </a:ln>
                          <a:solidFill>
                            <a:schemeClr val="tx1"/>
                          </a:solidFill>
                          <a:effectLst/>
                          <a:latin typeface="Arial" panose="020B0604020202020204" pitchFamily="34" charset="0"/>
                        </a:rPr>
                        <a:t>в течение </a:t>
                      </a:r>
                      <a:r>
                        <a:rPr kumimoji="0" lang="ru-RU" altLang="ru-RU" sz="3100" b="1" i="0" u="none" strike="noStrike" cap="none" normalizeH="0" baseline="0" dirty="0">
                          <a:ln>
                            <a:noFill/>
                          </a:ln>
                          <a:solidFill>
                            <a:schemeClr val="tx1"/>
                          </a:solidFill>
                          <a:effectLst/>
                          <a:latin typeface="Arial" panose="020B0604020202020204" pitchFamily="34" charset="0"/>
                        </a:rPr>
                        <a:t>8 недель</a:t>
                      </a:r>
                      <a:r>
                        <a:rPr kumimoji="0" lang="ru-RU" altLang="ru-RU" sz="3100" b="0" i="0" u="none" strike="noStrike" cap="none" normalizeH="0" baseline="0" dirty="0">
                          <a:ln>
                            <a:noFill/>
                          </a:ln>
                          <a:solidFill>
                            <a:schemeClr val="tx1"/>
                          </a:solidFill>
                          <a:effectLst/>
                          <a:latin typeface="Arial" panose="020B0604020202020204" pitchFamily="34" charset="0"/>
                        </a:rPr>
                        <a:t>;</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dirty="0">
                          <a:ln>
                            <a:noFill/>
                          </a:ln>
                          <a:solidFill>
                            <a:schemeClr val="tx1"/>
                          </a:solidFill>
                          <a:effectLst/>
                          <a:latin typeface="Arial" panose="020B0604020202020204" pitchFamily="34" charset="0"/>
                        </a:rPr>
                        <a:t>2.    </a:t>
                      </a:r>
                      <a:r>
                        <a:rPr kumimoji="0" lang="ru-RU" altLang="ru-RU" sz="3100" b="1" i="0" u="none" strike="noStrike" cap="none" normalizeH="0" baseline="0" dirty="0" err="1">
                          <a:ln>
                            <a:noFill/>
                          </a:ln>
                          <a:solidFill>
                            <a:schemeClr val="tx1"/>
                          </a:solidFill>
                          <a:effectLst/>
                          <a:latin typeface="Arial" panose="020B0604020202020204" pitchFamily="34" charset="0"/>
                        </a:rPr>
                        <a:t>Мефлохин</a:t>
                      </a:r>
                      <a:endParaRPr kumimoji="0" lang="ru-RU" altLang="ru-RU" sz="3100" b="1" i="0" u="none" strike="noStrike" cap="none" normalizeH="0" baseline="0" dirty="0">
                        <a:ln>
                          <a:noFill/>
                        </a:ln>
                        <a:solidFill>
                          <a:schemeClr val="tx1"/>
                        </a:solidFill>
                        <a:effectLst/>
                        <a:latin typeface="Arial" panose="020B0604020202020204" pitchFamily="34" charset="0"/>
                      </a:endParaRP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dirty="0">
                          <a:ln>
                            <a:noFill/>
                          </a:ln>
                          <a:solidFill>
                            <a:schemeClr val="tx1"/>
                          </a:solidFill>
                          <a:effectLst/>
                          <a:latin typeface="Arial" panose="020B0604020202020204" pitchFamily="34" charset="0"/>
                        </a:rPr>
                        <a:t>1-й и 2-й дни: 250 мг 2 раза </a:t>
                      </a:r>
                      <a:r>
                        <a:rPr kumimoji="0" lang="ru-RU" altLang="ru-RU" sz="3100" b="0" i="0" u="none" strike="noStrike" cap="none" normalizeH="0" baseline="0" dirty="0">
                          <a:ln>
                            <a:noFill/>
                          </a:ln>
                          <a:solidFill>
                            <a:schemeClr val="tx1"/>
                          </a:solidFill>
                          <a:effectLst/>
                          <a:latin typeface="Arial" panose="020B0604020202020204" pitchFamily="34" charset="0"/>
                        </a:rPr>
                        <a:t>с интервалом 12 ч,</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1" i="0" u="none" strike="noStrike" cap="none" normalizeH="0" baseline="0" dirty="0">
                          <a:ln>
                            <a:noFill/>
                          </a:ln>
                          <a:solidFill>
                            <a:schemeClr val="tx1"/>
                          </a:solidFill>
                          <a:effectLst/>
                          <a:latin typeface="Arial" panose="020B0604020202020204" pitchFamily="34" charset="0"/>
                        </a:rPr>
                        <a:t>3-й день: 250 мг в сутки</a:t>
                      </a:r>
                      <a:r>
                        <a:rPr kumimoji="0" lang="ru-RU" altLang="ru-RU" sz="3100" b="0" i="0" u="none" strike="noStrike" cap="none" normalizeH="0" baseline="0" dirty="0">
                          <a:ln>
                            <a:noFill/>
                          </a:ln>
                          <a:solidFill>
                            <a:schemeClr val="tx1"/>
                          </a:solidFill>
                          <a:effectLst/>
                          <a:latin typeface="Arial" panose="020B0604020202020204" pitchFamily="34" charset="0"/>
                        </a:rPr>
                        <a:t>,</a:t>
                      </a:r>
                    </a:p>
                    <a:p>
                      <a:pPr marL="266700" marR="0" lvl="0" indent="0" algn="just" defTabSz="914400" rtl="0" eaLnBrk="1" fontAlgn="base" latinLnBrk="0" hangingPunct="1">
                        <a:lnSpc>
                          <a:spcPts val="3838"/>
                        </a:lnSpc>
                        <a:spcBef>
                          <a:spcPct val="0"/>
                        </a:spcBef>
                        <a:spcAft>
                          <a:spcPct val="0"/>
                        </a:spcAft>
                        <a:buClrTx/>
                        <a:buSzTx/>
                        <a:buFontTx/>
                        <a:buNone/>
                        <a:tabLst/>
                      </a:pPr>
                      <a:r>
                        <a:rPr kumimoji="0" lang="ru-RU" altLang="ru-RU" sz="3100" b="0" i="0" u="none" strike="noStrike" cap="none" normalizeH="0" baseline="0" dirty="0">
                          <a:ln>
                            <a:noFill/>
                          </a:ln>
                          <a:solidFill>
                            <a:schemeClr val="tx1"/>
                          </a:solidFill>
                          <a:effectLst/>
                          <a:latin typeface="Arial" panose="020B0604020202020204" pitchFamily="34" charset="0"/>
                        </a:rPr>
                        <a:t>далее по </a:t>
                      </a:r>
                      <a:r>
                        <a:rPr kumimoji="0" lang="ru-RU" altLang="ru-RU" sz="3100" b="1" i="0" u="none" strike="noStrike" cap="none" normalizeH="0" baseline="0" dirty="0">
                          <a:ln>
                            <a:noFill/>
                          </a:ln>
                          <a:solidFill>
                            <a:schemeClr val="tx1"/>
                          </a:solidFill>
                          <a:effectLst/>
                          <a:latin typeface="Arial" panose="020B0604020202020204" pitchFamily="34" charset="0"/>
                        </a:rPr>
                        <a:t>250 мг 1 раз в неделю </a:t>
                      </a:r>
                      <a:r>
                        <a:rPr kumimoji="0" lang="ru-RU" altLang="ru-RU" sz="3100" b="0" i="0" u="none" strike="noStrike" cap="none" normalizeH="0" baseline="0" dirty="0">
                          <a:ln>
                            <a:noFill/>
                          </a:ln>
                          <a:solidFill>
                            <a:schemeClr val="tx1"/>
                          </a:solidFill>
                          <a:effectLst/>
                          <a:latin typeface="Arial" panose="020B0604020202020204" pitchFamily="34" charset="0"/>
                        </a:rPr>
                        <a:t>в течение </a:t>
                      </a:r>
                      <a:r>
                        <a:rPr kumimoji="0" lang="ru-RU" altLang="ru-RU" sz="3100" b="1" i="0" u="none" strike="noStrike" cap="none" normalizeH="0" baseline="0" dirty="0">
                          <a:ln>
                            <a:noFill/>
                          </a:ln>
                          <a:solidFill>
                            <a:schemeClr val="tx1"/>
                          </a:solidFill>
                          <a:effectLst/>
                          <a:latin typeface="Arial" panose="020B0604020202020204" pitchFamily="34" charset="0"/>
                        </a:rPr>
                        <a:t>8 недель</a:t>
                      </a:r>
                      <a:r>
                        <a:rPr kumimoji="0" lang="ru-RU" altLang="ru-RU" sz="3100" b="0" i="0" u="none" strike="noStrike" cap="none" normalizeH="0" baseline="0" dirty="0">
                          <a:ln>
                            <a:noFill/>
                          </a:ln>
                          <a:solidFill>
                            <a:schemeClr val="tx1"/>
                          </a:solidFill>
                          <a:effectLst/>
                          <a:latin typeface="Arial" panose="020B0604020202020204"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97" name="Rectangle 4">
            <a:extLst>
              <a:ext uri="{FF2B5EF4-FFF2-40B4-BE49-F238E27FC236}">
                <a16:creationId xmlns:a16="http://schemas.microsoft.com/office/drawing/2014/main" id="{D28C632E-36A5-4DAD-AB05-7CF38796E476}"/>
              </a:ext>
            </a:extLst>
          </p:cNvPr>
          <p:cNvSpPr>
            <a:spLocks noChangeArrowheads="1"/>
          </p:cNvSpPr>
          <p:nvPr/>
        </p:nvSpPr>
        <p:spPr bwMode="auto">
          <a:xfrm>
            <a:off x="21445538" y="15071725"/>
            <a:ext cx="3540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51</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68BE8548-7206-4EDE-B3D0-6E3139628C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2925763"/>
            <a:ext cx="17700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5B155E5-AAB0-4B7C-9882-A78A7E92FE50}"/>
              </a:ext>
            </a:extLst>
          </p:cNvPr>
          <p:cNvSpPr/>
          <p:nvPr/>
        </p:nvSpPr>
        <p:spPr>
          <a:xfrm>
            <a:off x="877888" y="652463"/>
            <a:ext cx="9147175" cy="1149350"/>
          </a:xfrm>
          <a:prstGeom prst="rect">
            <a:avLst/>
          </a:prstGeom>
        </p:spPr>
        <p:txBody>
          <a:bodyPr lIns="0" tIns="0" rIns="0" bIns="0"/>
          <a:lstStyle/>
          <a:p>
            <a:pPr marL="1206500" indent="-1206500" eaLnBrk="1" fontAlgn="auto" hangingPunct="1">
              <a:lnSpc>
                <a:spcPts val="5112"/>
              </a:lnSpc>
              <a:spcBef>
                <a:spcPts val="0"/>
              </a:spcBef>
              <a:spcAft>
                <a:spcPts val="5460"/>
              </a:spcAft>
              <a:defRPr/>
            </a:pPr>
            <a:r>
              <a:rPr lang="ru" sz="3900" b="1" dirty="0">
                <a:solidFill>
                  <a:srgbClr val="363636"/>
                </a:solidFill>
                <a:latin typeface="Arial"/>
              </a:rPr>
              <a:t>п. </a:t>
            </a:r>
            <a:r>
              <a:rPr lang="ru" sz="4700" b="1" spc="-50" dirty="0">
                <a:solidFill>
                  <a:srgbClr val="363636"/>
                </a:solidFill>
                <a:latin typeface="Arial"/>
              </a:rPr>
              <a:t>з. </a:t>
            </a:r>
            <a:r>
              <a:rPr lang="ru" sz="4700" b="1" spc="-50" dirty="0">
                <a:solidFill>
                  <a:srgbClr val="D30102"/>
                </a:solidFill>
                <a:latin typeface="Arial"/>
              </a:rPr>
              <a:t>Клинические особенности </a:t>
            </a:r>
            <a:r>
              <a:rPr lang="en-US" sz="4700" b="1" spc="-50" dirty="0">
                <a:solidFill>
                  <a:srgbClr val="363636"/>
                </a:solidFill>
                <a:latin typeface="Arial"/>
              </a:rPr>
              <a:t>COVID-19</a:t>
            </a:r>
          </a:p>
        </p:txBody>
      </p:sp>
      <p:sp>
        <p:nvSpPr>
          <p:cNvPr id="4" name="Rectangle 3">
            <a:extLst>
              <a:ext uri="{FF2B5EF4-FFF2-40B4-BE49-F238E27FC236}">
                <a16:creationId xmlns:a16="http://schemas.microsoft.com/office/drawing/2014/main" id="{B5BFFB3B-FBFB-4757-A028-99F6D829873F}"/>
              </a:ext>
            </a:extLst>
          </p:cNvPr>
          <p:cNvSpPr/>
          <p:nvPr/>
        </p:nvSpPr>
        <p:spPr>
          <a:xfrm>
            <a:off x="3502025" y="3087688"/>
            <a:ext cx="17379950" cy="2438400"/>
          </a:xfrm>
          <a:prstGeom prst="rect">
            <a:avLst/>
          </a:prstGeom>
          <a:solidFill>
            <a:srgbClr val="FFDBDA"/>
          </a:solidFill>
        </p:spPr>
        <p:txBody>
          <a:bodyPr lIns="0" tIns="0" rIns="0" bIns="0"/>
          <a:lstStyle/>
          <a:p>
            <a:pPr eaLnBrk="1" fontAlgn="auto" hangingPunct="1">
              <a:lnSpc>
                <a:spcPts val="4848"/>
              </a:lnSpc>
              <a:spcBef>
                <a:spcPts val="0"/>
              </a:spcBef>
              <a:spcAft>
                <a:spcPts val="0"/>
              </a:spcAft>
              <a:defRPr/>
            </a:pPr>
            <a:r>
              <a:rPr lang="ru" sz="3900" b="1" dirty="0">
                <a:solidFill>
                  <a:srgbClr val="D30102"/>
                </a:solidFill>
                <a:latin typeface="Arial"/>
              </a:rPr>
              <a:t>Инкубационный период</a:t>
            </a:r>
          </a:p>
          <a:p>
            <a:pPr indent="-914400" eaLnBrk="1" fontAlgn="auto" hangingPunct="1">
              <a:lnSpc>
                <a:spcPts val="13680"/>
              </a:lnSpc>
              <a:spcBef>
                <a:spcPts val="0"/>
              </a:spcBef>
              <a:spcAft>
                <a:spcPts val="0"/>
              </a:spcAft>
              <a:defRPr/>
            </a:pPr>
            <a:r>
              <a:rPr lang="ru" sz="3900" spc="-50" dirty="0">
                <a:solidFill>
                  <a:srgbClr val="363636"/>
                </a:solidFill>
                <a:latin typeface="Arial"/>
              </a:rPr>
              <a:t>от 2 до 14 суток </a:t>
            </a:r>
          </a:p>
        </p:txBody>
      </p:sp>
      <p:sp>
        <p:nvSpPr>
          <p:cNvPr id="5" name="Rectangle 4">
            <a:extLst>
              <a:ext uri="{FF2B5EF4-FFF2-40B4-BE49-F238E27FC236}">
                <a16:creationId xmlns:a16="http://schemas.microsoft.com/office/drawing/2014/main" id="{C50C4CBF-8D0D-4004-BD2B-8EFBB5A592B8}"/>
              </a:ext>
            </a:extLst>
          </p:cNvPr>
          <p:cNvSpPr/>
          <p:nvPr/>
        </p:nvSpPr>
        <p:spPr>
          <a:xfrm>
            <a:off x="1728788" y="6049963"/>
            <a:ext cx="19153187" cy="1700212"/>
          </a:xfrm>
          <a:prstGeom prst="rect">
            <a:avLst/>
          </a:prstGeom>
          <a:solidFill>
            <a:srgbClr val="FFDBDA"/>
          </a:solidFill>
        </p:spPr>
        <p:txBody>
          <a:bodyPr lIns="0" tIns="0" rIns="0" bIns="0"/>
          <a:lstStyle/>
          <a:p>
            <a:pPr indent="-914400" eaLnBrk="1" fontAlgn="auto" hangingPunct="1">
              <a:lnSpc>
                <a:spcPts val="13680"/>
              </a:lnSpc>
              <a:spcBef>
                <a:spcPts val="0"/>
              </a:spcBef>
              <a:spcAft>
                <a:spcPts val="0"/>
              </a:spcAft>
              <a:defRPr/>
            </a:pPr>
            <a:r>
              <a:rPr lang="ru" sz="3900" b="1" dirty="0">
                <a:solidFill>
                  <a:srgbClr val="363636"/>
                </a:solidFill>
                <a:latin typeface="Arial"/>
              </a:rPr>
              <a:t>Формы </a:t>
            </a:r>
            <a:r>
              <a:rPr lang="en-US" sz="3900" b="1" dirty="0">
                <a:solidFill>
                  <a:srgbClr val="363636"/>
                </a:solidFill>
                <a:latin typeface="Arial"/>
              </a:rPr>
              <a:t>COVID-19</a:t>
            </a:r>
          </a:p>
          <a:p>
            <a:pPr algn="just" eaLnBrk="1" fontAlgn="auto" hangingPunct="1">
              <a:spcBef>
                <a:spcPts val="0"/>
              </a:spcBef>
              <a:spcAft>
                <a:spcPts val="630"/>
              </a:spcAft>
              <a:defRPr/>
            </a:pPr>
            <a:r>
              <a:rPr lang="ru" sz="2800" b="1" dirty="0">
                <a:solidFill>
                  <a:srgbClr val="575757"/>
                </a:solidFill>
                <a:latin typeface="Arial"/>
              </a:rPr>
              <a:t>легкая, </a:t>
            </a:r>
            <a:r>
              <a:rPr lang="ru" sz="2800" b="1" dirty="0">
                <a:solidFill>
                  <a:srgbClr val="363636"/>
                </a:solidFill>
                <a:latin typeface="Arial"/>
              </a:rPr>
              <a:t>средняя, </a:t>
            </a:r>
            <a:r>
              <a:rPr lang="ru-RU" sz="2800" b="1" dirty="0">
                <a:solidFill>
                  <a:srgbClr val="363636"/>
                </a:solidFill>
                <a:latin typeface="Arial"/>
              </a:rPr>
              <a:t>тяжелая, крайне тяжелая</a:t>
            </a:r>
            <a:endParaRPr lang="ru" sz="2800" b="1" dirty="0">
              <a:solidFill>
                <a:srgbClr val="D30102"/>
              </a:solidFill>
              <a:latin typeface="Arial"/>
            </a:endParaRPr>
          </a:p>
        </p:txBody>
      </p:sp>
      <p:sp>
        <p:nvSpPr>
          <p:cNvPr id="5126" name="Rectangle 5">
            <a:extLst>
              <a:ext uri="{FF2B5EF4-FFF2-40B4-BE49-F238E27FC236}">
                <a16:creationId xmlns:a16="http://schemas.microsoft.com/office/drawing/2014/main" id="{DE4F9CC3-46B3-4AC0-817E-0F925F83E611}"/>
              </a:ext>
            </a:extLst>
          </p:cNvPr>
          <p:cNvSpPr>
            <a:spLocks noChangeArrowheads="1"/>
          </p:cNvSpPr>
          <p:nvPr/>
        </p:nvSpPr>
        <p:spPr bwMode="auto">
          <a:xfrm>
            <a:off x="1812925" y="9442450"/>
            <a:ext cx="19069050" cy="198438"/>
          </a:xfrm>
          <a:prstGeom prst="rect">
            <a:avLst/>
          </a:prstGeom>
          <a:solidFill>
            <a:srgbClr val="0071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7138"/>
              </a:spcBef>
              <a:spcAft>
                <a:spcPts val="3363"/>
              </a:spcAft>
            </a:pPr>
            <a:r>
              <a:rPr lang="ru-RU" altLang="ru-RU" sz="3900" b="1">
                <a:solidFill>
                  <a:srgbClr val="FFFFFF"/>
                </a:solidFill>
                <a:latin typeface="Arial" panose="020B0604020202020204" pitchFamily="34" charset="0"/>
              </a:rPr>
              <a:t>Клинические варианты</a:t>
            </a:r>
          </a:p>
        </p:txBody>
      </p:sp>
      <p:sp>
        <p:nvSpPr>
          <p:cNvPr id="5127" name="Rectangle 6">
            <a:extLst>
              <a:ext uri="{FF2B5EF4-FFF2-40B4-BE49-F238E27FC236}">
                <a16:creationId xmlns:a16="http://schemas.microsoft.com/office/drawing/2014/main" id="{7F17A4C2-B429-481F-AF1B-75AA35CB4980}"/>
              </a:ext>
            </a:extLst>
          </p:cNvPr>
          <p:cNvSpPr>
            <a:spLocks noChangeArrowheads="1"/>
          </p:cNvSpPr>
          <p:nvPr/>
        </p:nvSpPr>
        <p:spPr bwMode="auto">
          <a:xfrm>
            <a:off x="1782763" y="10164763"/>
            <a:ext cx="4621212" cy="4697412"/>
          </a:xfrm>
          <a:prstGeom prst="rect">
            <a:avLst/>
          </a:prstGeom>
          <a:solidFill>
            <a:srgbClr val="E5E8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4825"/>
              </a:lnSpc>
              <a:spcBef>
                <a:spcPts val="3363"/>
              </a:spcBef>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ОРВИ легкого течения</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Пневмония без ДН</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Пневмония с ОДН</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ОРДС</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Сепсис</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Септический шок</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Тромбозы</a:t>
            </a:r>
          </a:p>
          <a:p>
            <a:pPr algn="just" eaLnBrk="1" hangingPunct="1">
              <a:lnSpc>
                <a:spcPts val="4825"/>
              </a:lnSpc>
            </a:pPr>
            <a:r>
              <a:rPr lang="ru-RU" altLang="ru-RU" sz="2900">
                <a:solidFill>
                  <a:srgbClr val="0070C0"/>
                </a:solidFill>
                <a:latin typeface="Arial" panose="020B0604020202020204" pitchFamily="34" charset="0"/>
              </a:rPr>
              <a:t>•    </a:t>
            </a:r>
            <a:r>
              <a:rPr lang="ru-RU" altLang="ru-RU" sz="2900">
                <a:solidFill>
                  <a:srgbClr val="363636"/>
                </a:solidFill>
                <a:latin typeface="Arial" panose="020B0604020202020204" pitchFamily="34" charset="0"/>
              </a:rPr>
              <a:t>Тромбоэмболии</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6E14C809-87E7-4F18-9FCB-E1FE39E8A2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06063" y="15087600"/>
            <a:ext cx="1825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44675501-9921-4425-A043-03AA3223FCFD}"/>
              </a:ext>
            </a:extLst>
          </p:cNvPr>
          <p:cNvSpPr>
            <a:spLocks noChangeArrowheads="1"/>
          </p:cNvSpPr>
          <p:nvPr/>
        </p:nvSpPr>
        <p:spPr bwMode="auto">
          <a:xfrm>
            <a:off x="735013" y="727075"/>
            <a:ext cx="20183475" cy="2109788"/>
          </a:xfrm>
          <a:prstGeom prst="rect">
            <a:avLst/>
          </a:prstGeom>
          <a:solidFill>
            <a:srgbClr val="D301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4625"/>
              </a:spcAft>
            </a:pPr>
            <a:r>
              <a:rPr lang="ru-RU" altLang="ru-RU" sz="4800" b="1">
                <a:solidFill>
                  <a:srgbClr val="FFFFFF"/>
                </a:solidFill>
                <a:latin typeface="Arial" panose="020B0604020202020204" pitchFamily="34" charset="0"/>
              </a:rPr>
              <a:t>                                        Клинические симптомы</a:t>
            </a:r>
          </a:p>
        </p:txBody>
      </p:sp>
      <p:sp>
        <p:nvSpPr>
          <p:cNvPr id="4" name="Rectangle 3">
            <a:extLst>
              <a:ext uri="{FF2B5EF4-FFF2-40B4-BE49-F238E27FC236}">
                <a16:creationId xmlns:a16="http://schemas.microsoft.com/office/drawing/2014/main" id="{83DDB22D-0913-46EC-9DBC-163C8F922D55}"/>
              </a:ext>
            </a:extLst>
          </p:cNvPr>
          <p:cNvSpPr/>
          <p:nvPr/>
        </p:nvSpPr>
        <p:spPr>
          <a:xfrm>
            <a:off x="317500" y="4578350"/>
            <a:ext cx="20600988" cy="6424613"/>
          </a:xfrm>
          <a:prstGeom prst="rect">
            <a:avLst/>
          </a:prstGeom>
        </p:spPr>
        <p:txBody>
          <a:bodyPr lIns="0" tIns="0" rIns="0" bIns="0"/>
          <a:lstStyle/>
          <a:p>
            <a:pPr algn="just" eaLnBrk="1" fontAlgn="auto" hangingPunct="1">
              <a:spcBef>
                <a:spcPts val="4620"/>
              </a:spcBef>
              <a:spcAft>
                <a:spcPts val="2100"/>
              </a:spcAft>
              <a:defRPr/>
            </a:pPr>
            <a:r>
              <a:rPr lang="ru" sz="4000" b="1" dirty="0">
                <a:solidFill>
                  <a:srgbClr val="D30102"/>
                </a:solidFill>
                <a:latin typeface="Arial"/>
              </a:rPr>
              <a:t>&gt;    90% </a:t>
            </a:r>
            <a:r>
              <a:rPr lang="ru" sz="4000" b="1" dirty="0">
                <a:solidFill>
                  <a:srgbClr val="363636"/>
                </a:solidFill>
                <a:latin typeface="Arial"/>
              </a:rPr>
              <a:t>Повышение температуры тела</a:t>
            </a:r>
          </a:p>
          <a:p>
            <a:pPr marL="1524000" indent="-1143000" eaLnBrk="1" fontAlgn="auto" hangingPunct="1">
              <a:lnSpc>
                <a:spcPts val="3816"/>
              </a:lnSpc>
              <a:spcBef>
                <a:spcPts val="0"/>
              </a:spcBef>
              <a:spcAft>
                <a:spcPts val="1050"/>
              </a:spcAft>
              <a:defRPr/>
            </a:pPr>
            <a:r>
              <a:rPr lang="ru" sz="4000" b="1" dirty="0">
                <a:solidFill>
                  <a:srgbClr val="D30102"/>
                </a:solidFill>
                <a:latin typeface="Arial"/>
              </a:rPr>
              <a:t>   80% </a:t>
            </a:r>
            <a:r>
              <a:rPr lang="ru" sz="4000" b="1" dirty="0">
                <a:solidFill>
                  <a:srgbClr val="363636"/>
                </a:solidFill>
                <a:latin typeface="Arial"/>
              </a:rPr>
              <a:t>Кашель (сухой или с небольшим количеством мокроты)</a:t>
            </a:r>
          </a:p>
          <a:p>
            <a:pPr marL="1524000" indent="-1143000" eaLnBrk="1" fontAlgn="auto" hangingPunct="1">
              <a:lnSpc>
                <a:spcPts val="5640"/>
              </a:lnSpc>
              <a:spcBef>
                <a:spcPts val="0"/>
              </a:spcBef>
              <a:spcAft>
                <a:spcPts val="0"/>
              </a:spcAft>
              <a:defRPr/>
            </a:pPr>
            <a:r>
              <a:rPr lang="ru" sz="4000" b="1" dirty="0">
                <a:solidFill>
                  <a:srgbClr val="D30102"/>
                </a:solidFill>
                <a:latin typeface="Arial"/>
              </a:rPr>
              <a:t>   55% </a:t>
            </a:r>
            <a:r>
              <a:rPr lang="ru" sz="4000" b="1" dirty="0">
                <a:solidFill>
                  <a:srgbClr val="363636"/>
                </a:solidFill>
                <a:latin typeface="Arial"/>
              </a:rPr>
              <a:t>Одышка*</a:t>
            </a:r>
          </a:p>
          <a:p>
            <a:pPr marL="1524000" indent="-1143000" eaLnBrk="1" fontAlgn="auto" hangingPunct="1">
              <a:lnSpc>
                <a:spcPts val="5640"/>
              </a:lnSpc>
              <a:spcBef>
                <a:spcPts val="0"/>
              </a:spcBef>
              <a:spcAft>
                <a:spcPts val="0"/>
              </a:spcAft>
              <a:defRPr/>
            </a:pPr>
            <a:r>
              <a:rPr lang="ru" sz="4000" b="1" dirty="0">
                <a:solidFill>
                  <a:srgbClr val="D30102"/>
                </a:solidFill>
                <a:latin typeface="Arial"/>
              </a:rPr>
              <a:t>   44% </a:t>
            </a:r>
            <a:r>
              <a:rPr lang="ru" sz="4000" b="1" dirty="0">
                <a:solidFill>
                  <a:srgbClr val="363636"/>
                </a:solidFill>
                <a:latin typeface="Arial"/>
              </a:rPr>
              <a:t>Утомляемость</a:t>
            </a:r>
          </a:p>
          <a:p>
            <a:pPr algn="just" eaLnBrk="1" fontAlgn="auto" hangingPunct="1">
              <a:lnSpc>
                <a:spcPts val="5640"/>
              </a:lnSpc>
              <a:spcBef>
                <a:spcPts val="0"/>
              </a:spcBef>
              <a:spcAft>
                <a:spcPts val="0"/>
              </a:spcAft>
              <a:defRPr/>
            </a:pPr>
            <a:r>
              <a:rPr lang="ru" sz="4000" b="1" dirty="0">
                <a:solidFill>
                  <a:srgbClr val="D30102"/>
                </a:solidFill>
                <a:latin typeface="Arial"/>
              </a:rPr>
              <a:t>&gt;    20% </a:t>
            </a:r>
            <a:r>
              <a:rPr lang="ru" sz="4000" b="1" dirty="0">
                <a:solidFill>
                  <a:srgbClr val="363636"/>
                </a:solidFill>
                <a:latin typeface="Arial"/>
              </a:rPr>
              <a:t>Ощущение заложенности</a:t>
            </a:r>
          </a:p>
          <a:p>
            <a:pPr marL="1524000" eaLnBrk="1" fontAlgn="auto" hangingPunct="1">
              <a:spcBef>
                <a:spcPts val="0"/>
              </a:spcBef>
              <a:spcAft>
                <a:spcPts val="2100"/>
              </a:spcAft>
              <a:defRPr/>
            </a:pPr>
            <a:r>
              <a:rPr lang="ru" sz="4000" b="1" dirty="0">
                <a:solidFill>
                  <a:srgbClr val="363636"/>
                </a:solidFill>
                <a:latin typeface="Arial"/>
              </a:rPr>
              <a:t>в грудной клетке</a:t>
            </a:r>
          </a:p>
          <a:p>
            <a:pPr marL="1524000" eaLnBrk="1" fontAlgn="auto" hangingPunct="1">
              <a:lnSpc>
                <a:spcPts val="3840"/>
              </a:lnSpc>
              <a:spcBef>
                <a:spcPts val="0"/>
              </a:spcBef>
              <a:spcAft>
                <a:spcPts val="6090"/>
              </a:spcAft>
              <a:defRPr/>
            </a:pPr>
            <a:r>
              <a:rPr lang="ru" sz="4000" b="1" dirty="0">
                <a:solidFill>
                  <a:srgbClr val="363636"/>
                </a:solidFill>
                <a:latin typeface="Arial"/>
              </a:rPr>
              <a:t>Миалгия (11%), спутанность сознания (9%), головные боли (8 %), кровохарканье (5%), диарея (3%), тошнота, рвота, сердцебиение</a:t>
            </a:r>
          </a:p>
        </p:txBody>
      </p:sp>
      <p:sp>
        <p:nvSpPr>
          <p:cNvPr id="7173" name="Rectangle 4">
            <a:extLst>
              <a:ext uri="{FF2B5EF4-FFF2-40B4-BE49-F238E27FC236}">
                <a16:creationId xmlns:a16="http://schemas.microsoft.com/office/drawing/2014/main" id="{6416F2E0-FEB3-4E5E-936F-A176CA78BDE4}"/>
              </a:ext>
            </a:extLst>
          </p:cNvPr>
          <p:cNvSpPr>
            <a:spLocks noChangeArrowheads="1"/>
          </p:cNvSpPr>
          <p:nvPr/>
        </p:nvSpPr>
        <p:spPr bwMode="auto">
          <a:xfrm>
            <a:off x="1169988" y="11420475"/>
            <a:ext cx="19026187" cy="1157288"/>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3363"/>
              </a:lnSpc>
              <a:spcBef>
                <a:spcPts val="6088"/>
              </a:spcBef>
              <a:spcAft>
                <a:spcPts val="2100"/>
              </a:spcAft>
            </a:pPr>
            <a:r>
              <a:rPr lang="ru-RU" altLang="ru-RU" sz="2600">
                <a:solidFill>
                  <a:srgbClr val="858585"/>
                </a:solidFill>
                <a:latin typeface="Arial" panose="020B0604020202020204" pitchFamily="34" charset="0"/>
              </a:rPr>
              <a:t>* наиболее тяжелая одышка развивается к 6-8-му дню от момента заражения</a:t>
            </a:r>
          </a:p>
        </p:txBody>
      </p:sp>
      <p:sp>
        <p:nvSpPr>
          <p:cNvPr id="7174" name="Rectangle 5">
            <a:extLst>
              <a:ext uri="{FF2B5EF4-FFF2-40B4-BE49-F238E27FC236}">
                <a16:creationId xmlns:a16="http://schemas.microsoft.com/office/drawing/2014/main" id="{82FD3600-9C37-4605-A4DE-27B630CE77CD}"/>
              </a:ext>
            </a:extLst>
          </p:cNvPr>
          <p:cNvSpPr>
            <a:spLocks noChangeArrowheads="1"/>
          </p:cNvSpPr>
          <p:nvPr/>
        </p:nvSpPr>
        <p:spPr bwMode="auto">
          <a:xfrm>
            <a:off x="1557338" y="13849350"/>
            <a:ext cx="19026187" cy="969963"/>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400"/>
              </a:lnSpc>
              <a:spcBef>
                <a:spcPts val="2100"/>
              </a:spcBef>
            </a:pPr>
            <a:r>
              <a:rPr lang="ru-RU" altLang="ru-RU" sz="2000" b="1">
                <a:solidFill>
                  <a:srgbClr val="363636"/>
                </a:solidFill>
                <a:latin typeface="Arial" panose="020B0604020202020204" pitchFamily="34" charset="0"/>
              </a:rPr>
              <a:t>Сокращения:</a:t>
            </a:r>
          </a:p>
          <a:p>
            <a:pPr eaLnBrk="1" hangingPunct="1">
              <a:lnSpc>
                <a:spcPts val="2400"/>
              </a:lnSpc>
            </a:pPr>
            <a:r>
              <a:rPr lang="ru-RU" altLang="ru-RU" sz="2000">
                <a:solidFill>
                  <a:srgbClr val="363636"/>
                </a:solidFill>
                <a:latin typeface="Arial" panose="020B0604020202020204" pitchFamily="34" charset="0"/>
              </a:rPr>
              <a:t>ОРВИ - острая респираторная вирусная инфекция ОДН - острая дыхательная недостаточность ОРДС - острый респираторный дистресс синдром</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8A74672F-7530-44A9-A4CD-E7C844C74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75215AA-2034-4273-BEC0-F9F336D2AFAD}"/>
              </a:ext>
            </a:extLst>
          </p:cNvPr>
          <p:cNvSpPr/>
          <p:nvPr/>
        </p:nvSpPr>
        <p:spPr>
          <a:xfrm>
            <a:off x="795338" y="698500"/>
            <a:ext cx="8401050" cy="573088"/>
          </a:xfrm>
          <a:prstGeom prst="rect">
            <a:avLst/>
          </a:prstGeom>
        </p:spPr>
        <p:txBody>
          <a:bodyPr wrap="none" lIns="0" tIns="0" rIns="0" bIns="0"/>
          <a:lstStyle/>
          <a:p>
            <a:pPr eaLnBrk="1" fontAlgn="auto" hangingPunct="1">
              <a:spcBef>
                <a:spcPts val="0"/>
              </a:spcBef>
              <a:spcAft>
                <a:spcPts val="0"/>
              </a:spcAft>
              <a:defRPr/>
            </a:pPr>
            <a:r>
              <a:rPr lang="ru" sz="3900" b="1">
                <a:solidFill>
                  <a:srgbClr val="363636"/>
                </a:solidFill>
                <a:latin typeface="Arial"/>
              </a:rPr>
              <a:t>п. 4.1. </a:t>
            </a:r>
            <a:r>
              <a:rPr lang="ru" sz="4700" b="1" spc="-50">
                <a:solidFill>
                  <a:srgbClr val="D30102"/>
                </a:solidFill>
                <a:latin typeface="Arial"/>
              </a:rPr>
              <a:t>Диагностика </a:t>
            </a:r>
            <a:r>
              <a:rPr lang="en-US" sz="4700" b="1" spc="-50">
                <a:solidFill>
                  <a:srgbClr val="363636"/>
                </a:solidFill>
                <a:latin typeface="Arial"/>
              </a:rPr>
              <a:t>COVID-19</a:t>
            </a:r>
          </a:p>
        </p:txBody>
      </p:sp>
      <p:sp>
        <p:nvSpPr>
          <p:cNvPr id="9220" name="Rectangle 3">
            <a:extLst>
              <a:ext uri="{FF2B5EF4-FFF2-40B4-BE49-F238E27FC236}">
                <a16:creationId xmlns:a16="http://schemas.microsoft.com/office/drawing/2014/main" id="{F6DA51E7-DBB8-4249-9A79-10570534C939}"/>
              </a:ext>
            </a:extLst>
          </p:cNvPr>
          <p:cNvSpPr>
            <a:spLocks noChangeArrowheads="1"/>
          </p:cNvSpPr>
          <p:nvPr/>
        </p:nvSpPr>
        <p:spPr bwMode="auto">
          <a:xfrm>
            <a:off x="1122363" y="2736850"/>
            <a:ext cx="5335587" cy="2762250"/>
          </a:xfrm>
          <a:prstGeom prst="rect">
            <a:avLst/>
          </a:prstGeom>
          <a:solidFill>
            <a:srgbClr val="0071C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700"/>
              </a:lnSpc>
            </a:pPr>
            <a:r>
              <a:rPr lang="ru-RU" altLang="ru-RU" sz="3100" b="1">
                <a:solidFill>
                  <a:srgbClr val="FFFFFF"/>
                </a:solidFill>
                <a:latin typeface="Arial" panose="020B0604020202020204" pitchFamily="34" charset="0"/>
              </a:rPr>
              <a:t>Диагноз устанавливается</a:t>
            </a:r>
          </a:p>
          <a:p>
            <a:pPr eaLnBrk="1" hangingPunct="1">
              <a:lnSpc>
                <a:spcPts val="3700"/>
              </a:lnSpc>
            </a:pPr>
            <a:r>
              <a:rPr lang="ru-RU" altLang="ru-RU" sz="2900">
                <a:solidFill>
                  <a:srgbClr val="FFFFFF"/>
                </a:solidFill>
                <a:latin typeface="Arial" panose="020B0604020202020204" pitchFamily="34" charset="0"/>
              </a:rPr>
              <a:t>на основании клинического обследования, данных эпидемиологического анамнеза и результатов лабораторных исследований</a:t>
            </a:r>
          </a:p>
        </p:txBody>
      </p:sp>
      <p:sp>
        <p:nvSpPr>
          <p:cNvPr id="5" name="Rectangle 4">
            <a:extLst>
              <a:ext uri="{FF2B5EF4-FFF2-40B4-BE49-F238E27FC236}">
                <a16:creationId xmlns:a16="http://schemas.microsoft.com/office/drawing/2014/main" id="{17DE1099-A92A-4831-A87B-79A8EEF550FF}"/>
              </a:ext>
            </a:extLst>
          </p:cNvPr>
          <p:cNvSpPr/>
          <p:nvPr/>
        </p:nvSpPr>
        <p:spPr>
          <a:xfrm>
            <a:off x="838200" y="6473825"/>
            <a:ext cx="5986463" cy="5608638"/>
          </a:xfrm>
          <a:prstGeom prst="rect">
            <a:avLst/>
          </a:prstGeom>
          <a:solidFill>
            <a:srgbClr val="F9EDEA"/>
          </a:solidFill>
        </p:spPr>
        <p:txBody>
          <a:bodyPr lIns="0" tIns="0" rIns="0" bIns="0"/>
          <a:lstStyle/>
          <a:p>
            <a:pPr marL="190500" eaLnBrk="1" fontAlgn="auto" hangingPunct="1">
              <a:spcBef>
                <a:spcPts val="0"/>
              </a:spcBef>
              <a:spcAft>
                <a:spcPts val="630"/>
              </a:spcAft>
              <a:defRPr/>
            </a:pPr>
            <a:r>
              <a:rPr lang="ru" sz="2300">
                <a:solidFill>
                  <a:srgbClr val="0070C0"/>
                </a:solidFill>
                <a:latin typeface="Arial"/>
              </a:rPr>
              <a:t>—</a:t>
            </a:r>
          </a:p>
          <a:p>
            <a:pPr marL="419100" eaLnBrk="1" fontAlgn="auto" hangingPunct="1">
              <a:spcBef>
                <a:spcPts val="0"/>
              </a:spcBef>
              <a:spcAft>
                <a:spcPts val="1470"/>
              </a:spcAft>
              <a:defRPr/>
            </a:pPr>
            <a:r>
              <a:rPr lang="ru" sz="3300" b="1">
                <a:solidFill>
                  <a:srgbClr val="363636"/>
                </a:solidFill>
                <a:latin typeface="Arial"/>
              </a:rPr>
              <a:t>Инструментальная</a:t>
            </a:r>
          </a:p>
          <a:p>
            <a:pPr marL="419100" eaLnBrk="1" fontAlgn="auto" hangingPunct="1">
              <a:spcBef>
                <a:spcPts val="0"/>
              </a:spcBef>
              <a:spcAft>
                <a:spcPts val="2100"/>
              </a:spcAft>
              <a:defRPr/>
            </a:pPr>
            <a:r>
              <a:rPr lang="ru" sz="3300" b="1">
                <a:solidFill>
                  <a:srgbClr val="363636"/>
                </a:solidFill>
                <a:latin typeface="Arial"/>
              </a:rPr>
              <a:t>диагностика</a:t>
            </a:r>
          </a:p>
          <a:p>
            <a:pPr marL="698500" indent="-279400" eaLnBrk="1" fontAlgn="auto" hangingPunct="1">
              <a:lnSpc>
                <a:spcPts val="3552"/>
              </a:lnSpc>
              <a:spcBef>
                <a:spcPts val="0"/>
              </a:spcBef>
              <a:spcAft>
                <a:spcPts val="210"/>
              </a:spcAft>
              <a:defRPr/>
            </a:pPr>
            <a:r>
              <a:rPr lang="ru" sz="2600" b="1">
                <a:solidFill>
                  <a:srgbClr val="0070C0"/>
                </a:solidFill>
                <a:latin typeface="Arial"/>
              </a:rPr>
              <a:t>•    </a:t>
            </a:r>
            <a:r>
              <a:rPr lang="ru" sz="2600" b="1">
                <a:solidFill>
                  <a:srgbClr val="363636"/>
                </a:solidFill>
                <a:latin typeface="Arial"/>
              </a:rPr>
              <a:t>КТ </a:t>
            </a:r>
            <a:r>
              <a:rPr lang="ru" sz="2600" b="1">
                <a:solidFill>
                  <a:srgbClr val="1F1F1F"/>
                </a:solidFill>
                <a:latin typeface="Arial"/>
              </a:rPr>
              <a:t>легких </a:t>
            </a:r>
            <a:r>
              <a:rPr lang="ru" sz="2600">
                <a:solidFill>
                  <a:srgbClr val="575757"/>
                </a:solidFill>
                <a:latin typeface="Arial"/>
              </a:rPr>
              <a:t>(максимальная чувствительность);</a:t>
            </a:r>
          </a:p>
          <a:p>
            <a:pPr marL="698500" indent="-279400" eaLnBrk="1" fontAlgn="auto" hangingPunct="1">
              <a:lnSpc>
                <a:spcPts val="3360"/>
              </a:lnSpc>
              <a:spcBef>
                <a:spcPts val="0"/>
              </a:spcBef>
              <a:spcAft>
                <a:spcPts val="210"/>
              </a:spcAft>
              <a:defRPr/>
            </a:pPr>
            <a:r>
              <a:rPr lang="ru" sz="2600" b="1">
                <a:solidFill>
                  <a:srgbClr val="0070C0"/>
                </a:solidFill>
                <a:latin typeface="Arial"/>
              </a:rPr>
              <a:t>•    </a:t>
            </a:r>
            <a:r>
              <a:rPr lang="ru" sz="2600" b="1">
                <a:solidFill>
                  <a:srgbClr val="1F1F1F"/>
                </a:solidFill>
                <a:latin typeface="Arial"/>
              </a:rPr>
              <a:t>Обзорная рентгенография легких </a:t>
            </a:r>
            <a:r>
              <a:rPr lang="ru" sz="2600">
                <a:solidFill>
                  <a:srgbClr val="575757"/>
                </a:solidFill>
                <a:latin typeface="Arial"/>
              </a:rPr>
              <a:t>(большая пропускная способность);</a:t>
            </a:r>
          </a:p>
          <a:p>
            <a:pPr marL="419100" algn="just" eaLnBrk="1" fontAlgn="auto" hangingPunct="1">
              <a:spcBef>
                <a:spcPts val="0"/>
              </a:spcBef>
              <a:spcAft>
                <a:spcPts val="630"/>
              </a:spcAft>
              <a:defRPr/>
            </a:pPr>
            <a:r>
              <a:rPr lang="ru" sz="2600" b="1">
                <a:solidFill>
                  <a:srgbClr val="0070C0"/>
                </a:solidFill>
                <a:latin typeface="Arial"/>
              </a:rPr>
              <a:t>•    </a:t>
            </a:r>
            <a:r>
              <a:rPr lang="ru" sz="2600" b="1">
                <a:solidFill>
                  <a:srgbClr val="1F1F1F"/>
                </a:solidFill>
                <a:latin typeface="Arial"/>
              </a:rPr>
              <a:t>УЗИ легких</a:t>
            </a:r>
          </a:p>
          <a:p>
            <a:pPr marL="469900" algn="ctr" eaLnBrk="1" fontAlgn="auto" hangingPunct="1">
              <a:spcBef>
                <a:spcPts val="0"/>
              </a:spcBef>
              <a:spcAft>
                <a:spcPts val="1050"/>
              </a:spcAft>
              <a:defRPr/>
            </a:pPr>
            <a:r>
              <a:rPr lang="ru" sz="2600">
                <a:solidFill>
                  <a:srgbClr val="575757"/>
                </a:solidFill>
                <a:latin typeface="Arial"/>
              </a:rPr>
              <a:t>(дополнительный метод);</a:t>
            </a:r>
          </a:p>
          <a:p>
            <a:pPr marL="419100" algn="just" eaLnBrk="1" fontAlgn="auto" hangingPunct="1">
              <a:spcBef>
                <a:spcPts val="0"/>
              </a:spcBef>
              <a:spcAft>
                <a:spcPts val="1050"/>
              </a:spcAft>
              <a:defRPr/>
            </a:pPr>
            <a:r>
              <a:rPr lang="ru" sz="2600" b="1">
                <a:solidFill>
                  <a:srgbClr val="0070C0"/>
                </a:solidFill>
                <a:latin typeface="Arial"/>
              </a:rPr>
              <a:t>•    </a:t>
            </a:r>
            <a:r>
              <a:rPr lang="ru" sz="2600" b="1">
                <a:solidFill>
                  <a:srgbClr val="1F1F1F"/>
                </a:solidFill>
                <a:latin typeface="Arial"/>
              </a:rPr>
              <a:t>ЭКГ</a:t>
            </a:r>
            <a:r>
              <a:rPr lang="ru" sz="2600">
                <a:solidFill>
                  <a:srgbClr val="1F1F1F"/>
                </a:solidFill>
                <a:latin typeface="Arial"/>
              </a:rPr>
              <a:t>.</a:t>
            </a:r>
          </a:p>
          <a:p>
            <a:pPr marL="190500" algn="just" eaLnBrk="1" fontAlgn="auto" hangingPunct="1">
              <a:spcBef>
                <a:spcPts val="0"/>
              </a:spcBef>
              <a:spcAft>
                <a:spcPts val="0"/>
              </a:spcAft>
              <a:defRPr/>
            </a:pPr>
            <a:r>
              <a:rPr lang="ru" sz="1000">
                <a:solidFill>
                  <a:srgbClr val="0070C0"/>
                </a:solidFill>
                <a:latin typeface="Arial"/>
              </a:rPr>
              <a:t>_/</a:t>
            </a:r>
          </a:p>
        </p:txBody>
      </p:sp>
      <p:sp>
        <p:nvSpPr>
          <p:cNvPr id="6" name="Rectangle 5">
            <a:extLst>
              <a:ext uri="{FF2B5EF4-FFF2-40B4-BE49-F238E27FC236}">
                <a16:creationId xmlns:a16="http://schemas.microsoft.com/office/drawing/2014/main" id="{5BA3FF86-60BB-4524-BD89-BDCA6173E25D}"/>
              </a:ext>
            </a:extLst>
          </p:cNvPr>
          <p:cNvSpPr/>
          <p:nvPr/>
        </p:nvSpPr>
        <p:spPr>
          <a:xfrm>
            <a:off x="7226300" y="2425700"/>
            <a:ext cx="6505575" cy="3683000"/>
          </a:xfrm>
          <a:prstGeom prst="rect">
            <a:avLst/>
          </a:prstGeom>
        </p:spPr>
        <p:txBody>
          <a:bodyPr lIns="0" tIns="0" rIns="0" bIns="0"/>
          <a:lstStyle/>
          <a:p>
            <a:pPr eaLnBrk="1" fontAlgn="auto" hangingPunct="1">
              <a:lnSpc>
                <a:spcPts val="3696"/>
              </a:lnSpc>
              <a:spcBef>
                <a:spcPts val="0"/>
              </a:spcBef>
              <a:spcAft>
                <a:spcPts val="0"/>
              </a:spcAft>
              <a:defRPr/>
            </a:pPr>
            <a:r>
              <a:rPr lang="ru" sz="3300" b="1">
                <a:solidFill>
                  <a:srgbClr val="0070C0"/>
                </a:solidFill>
                <a:latin typeface="Arial"/>
              </a:rPr>
              <a:t>о Подробная оценка</a:t>
            </a:r>
          </a:p>
          <a:p>
            <a:pPr marL="812800" eaLnBrk="1" fontAlgn="auto" hangingPunct="1">
              <a:lnSpc>
                <a:spcPts val="3696"/>
              </a:lnSpc>
              <a:spcBef>
                <a:spcPts val="0"/>
              </a:spcBef>
              <a:spcAft>
                <a:spcPts val="0"/>
              </a:spcAft>
              <a:defRPr/>
            </a:pPr>
            <a:r>
              <a:rPr lang="ru" sz="2900">
                <a:solidFill>
                  <a:srgbClr val="363636"/>
                </a:solidFill>
                <a:latin typeface="Arial"/>
              </a:rPr>
              <a:t>жалоб, анамнеза заболевания,</a:t>
            </a:r>
          </a:p>
          <a:p>
            <a:pPr marL="812800" eaLnBrk="1" fontAlgn="auto" hangingPunct="1">
              <a:lnSpc>
                <a:spcPts val="3696"/>
              </a:lnSpc>
              <a:spcBef>
                <a:spcPts val="0"/>
              </a:spcBef>
              <a:spcAft>
                <a:spcPts val="0"/>
              </a:spcAft>
              <a:defRPr/>
            </a:pPr>
            <a:r>
              <a:rPr lang="ru" sz="2900">
                <a:solidFill>
                  <a:srgbClr val="363636"/>
                </a:solidFill>
                <a:latin typeface="Arial"/>
              </a:rPr>
              <a:t>эпидемиологического</a:t>
            </a:r>
          </a:p>
          <a:p>
            <a:pPr marL="812800" eaLnBrk="1" fontAlgn="auto" hangingPunct="1">
              <a:lnSpc>
                <a:spcPts val="3696"/>
              </a:lnSpc>
              <a:spcBef>
                <a:spcPts val="0"/>
              </a:spcBef>
              <a:spcAft>
                <a:spcPts val="1680"/>
              </a:spcAft>
              <a:defRPr/>
            </a:pPr>
            <a:r>
              <a:rPr lang="ru" sz="2900">
                <a:solidFill>
                  <a:srgbClr val="363636"/>
                </a:solidFill>
                <a:latin typeface="Arial"/>
              </a:rPr>
              <a:t>анамнеза</a:t>
            </a:r>
          </a:p>
          <a:p>
            <a:pPr marL="228600" eaLnBrk="1" fontAlgn="auto" hangingPunct="1">
              <a:spcBef>
                <a:spcPts val="0"/>
              </a:spcBef>
              <a:spcAft>
                <a:spcPts val="0"/>
              </a:spcAft>
              <a:defRPr/>
            </a:pPr>
            <a:r>
              <a:rPr lang="ru" sz="2600">
                <a:solidFill>
                  <a:srgbClr val="0070C0"/>
                </a:solidFill>
                <a:latin typeface="Arial"/>
              </a:rPr>
              <a:t>&gt; </a:t>
            </a:r>
            <a:r>
              <a:rPr lang="ru" sz="2600" i="1">
                <a:solidFill>
                  <a:srgbClr val="0070C0"/>
                </a:solidFill>
                <a:latin typeface="Arial"/>
              </a:rPr>
              <a:t>(</a:t>
            </a:r>
          </a:p>
          <a:p>
            <a:pPr marL="228600" algn="ctr" eaLnBrk="1" fontAlgn="auto" hangingPunct="1">
              <a:lnSpc>
                <a:spcPts val="4272"/>
              </a:lnSpc>
              <a:spcBef>
                <a:spcPts val="0"/>
              </a:spcBef>
              <a:spcAft>
                <a:spcPts val="0"/>
              </a:spcAft>
              <a:defRPr/>
            </a:pPr>
            <a:r>
              <a:rPr lang="ru" sz="3300" b="1">
                <a:solidFill>
                  <a:srgbClr val="0070C0"/>
                </a:solidFill>
                <a:latin typeface="Arial"/>
              </a:rPr>
              <a:t>Физикальное </a:t>
            </a:r>
            <a:r>
              <a:rPr lang="ru" sz="3500" i="1" baseline="30000">
                <a:solidFill>
                  <a:srgbClr val="FFFFFF"/>
                </a:solidFill>
                <a:latin typeface="Arial"/>
              </a:rPr>
              <a:t>2</a:t>
            </a:r>
            <a:r>
              <a:rPr lang="ru" sz="3300" b="1">
                <a:solidFill>
                  <a:srgbClr val="FFFFFF"/>
                </a:solidFill>
                <a:latin typeface="Arial"/>
              </a:rPr>
              <a:t> </a:t>
            </a:r>
            <a:r>
              <a:rPr lang="ru" sz="3300" b="1">
                <a:solidFill>
                  <a:srgbClr val="0070C0"/>
                </a:solidFill>
                <a:latin typeface="Arial"/>
              </a:rPr>
              <a:t>обследование:</a:t>
            </a:r>
          </a:p>
        </p:txBody>
      </p:sp>
      <p:sp>
        <p:nvSpPr>
          <p:cNvPr id="7" name="Rectangle 6">
            <a:extLst>
              <a:ext uri="{FF2B5EF4-FFF2-40B4-BE49-F238E27FC236}">
                <a16:creationId xmlns:a16="http://schemas.microsoft.com/office/drawing/2014/main" id="{7F94CCE1-3A99-4E6B-90C8-3F4E3DAF2D27}"/>
              </a:ext>
            </a:extLst>
          </p:cNvPr>
          <p:cNvSpPr/>
          <p:nvPr/>
        </p:nvSpPr>
        <p:spPr>
          <a:xfrm>
            <a:off x="15136813" y="2425700"/>
            <a:ext cx="5641975" cy="3660775"/>
          </a:xfrm>
          <a:prstGeom prst="rect">
            <a:avLst/>
          </a:prstGeom>
        </p:spPr>
        <p:txBody>
          <a:bodyPr lIns="0" tIns="0" rIns="0" bIns="0"/>
          <a:lstStyle/>
          <a:p>
            <a:pPr marL="787400" indent="-787400" eaLnBrk="1" fontAlgn="auto" hangingPunct="1">
              <a:lnSpc>
                <a:spcPts val="4104"/>
              </a:lnSpc>
              <a:spcBef>
                <a:spcPts val="0"/>
              </a:spcBef>
              <a:spcAft>
                <a:spcPts val="1260"/>
              </a:spcAft>
              <a:defRPr/>
            </a:pPr>
            <a:r>
              <a:rPr lang="ru" sz="3300" b="1">
                <a:solidFill>
                  <a:srgbClr val="0070C0"/>
                </a:solidFill>
                <a:latin typeface="Arial"/>
              </a:rPr>
              <a:t>Э Лабораторная диагностика</a:t>
            </a:r>
          </a:p>
          <a:p>
            <a:pPr marL="787400" eaLnBrk="1" fontAlgn="auto" hangingPunct="1">
              <a:spcBef>
                <a:spcPts val="0"/>
              </a:spcBef>
              <a:spcAft>
                <a:spcPts val="1260"/>
              </a:spcAft>
              <a:defRPr/>
            </a:pPr>
            <a:r>
              <a:rPr lang="ru" sz="3300" b="1">
                <a:solidFill>
                  <a:srgbClr val="0070C0"/>
                </a:solidFill>
                <a:latin typeface="Arial"/>
              </a:rPr>
              <a:t>Этиологическая</a:t>
            </a:r>
            <a:r>
              <a:rPr lang="ru" sz="3300" b="1" baseline="30000">
                <a:solidFill>
                  <a:srgbClr val="0070C0"/>
                </a:solidFill>
                <a:latin typeface="Arial"/>
              </a:rPr>
              <a:t>1</a:t>
            </a:r>
          </a:p>
          <a:p>
            <a:pPr marL="787400" eaLnBrk="1" fontAlgn="auto" hangingPunct="1">
              <a:spcBef>
                <a:spcPts val="0"/>
              </a:spcBef>
              <a:spcAft>
                <a:spcPts val="1890"/>
              </a:spcAft>
              <a:defRPr/>
            </a:pPr>
            <a:r>
              <a:rPr lang="ru" sz="2600">
                <a:solidFill>
                  <a:srgbClr val="0070C0"/>
                </a:solidFill>
                <a:latin typeface="Arial"/>
              </a:rPr>
              <a:t>• </a:t>
            </a:r>
            <a:r>
              <a:rPr lang="ru" sz="2600">
                <a:solidFill>
                  <a:srgbClr val="363636"/>
                </a:solidFill>
                <a:latin typeface="Arial"/>
              </a:rPr>
              <a:t>Выявление РНК </a:t>
            </a:r>
            <a:r>
              <a:rPr lang="en-US" sz="2600">
                <a:solidFill>
                  <a:srgbClr val="363636"/>
                </a:solidFill>
                <a:latin typeface="Arial"/>
              </a:rPr>
              <a:t>SARS-CoV-2.</a:t>
            </a:r>
          </a:p>
          <a:p>
            <a:pPr marL="787400" eaLnBrk="1" fontAlgn="auto" hangingPunct="1">
              <a:spcBef>
                <a:spcPts val="0"/>
              </a:spcBef>
              <a:spcAft>
                <a:spcPts val="420"/>
              </a:spcAft>
              <a:defRPr/>
            </a:pPr>
            <a:r>
              <a:rPr lang="ru" sz="3100">
                <a:solidFill>
                  <a:srgbClr val="0070C0"/>
                </a:solidFill>
                <a:latin typeface="Arial"/>
              </a:rPr>
              <a:t>Общая</a:t>
            </a:r>
          </a:p>
          <a:p>
            <a:pPr eaLnBrk="1" fontAlgn="auto" hangingPunct="1">
              <a:spcBef>
                <a:spcPts val="0"/>
              </a:spcBef>
              <a:spcAft>
                <a:spcPts val="0"/>
              </a:spcAft>
              <a:defRPr/>
            </a:pPr>
            <a:r>
              <a:rPr lang="ru" sz="2600">
                <a:solidFill>
                  <a:srgbClr val="0070C0"/>
                </a:solidFill>
                <a:latin typeface="Arial"/>
              </a:rPr>
              <a:t>э • </a:t>
            </a:r>
            <a:r>
              <a:rPr lang="ru" sz="2600">
                <a:solidFill>
                  <a:srgbClr val="363636"/>
                </a:solidFill>
                <a:latin typeface="Arial"/>
              </a:rPr>
              <a:t>Общий анализ крови;</a:t>
            </a:r>
          </a:p>
        </p:txBody>
      </p:sp>
      <p:sp>
        <p:nvSpPr>
          <p:cNvPr id="8" name="Rectangle 7">
            <a:extLst>
              <a:ext uri="{FF2B5EF4-FFF2-40B4-BE49-F238E27FC236}">
                <a16:creationId xmlns:a16="http://schemas.microsoft.com/office/drawing/2014/main" id="{131EC762-72D0-496A-B761-BE37E807F425}"/>
              </a:ext>
            </a:extLst>
          </p:cNvPr>
          <p:cNvSpPr/>
          <p:nvPr/>
        </p:nvSpPr>
        <p:spPr>
          <a:xfrm>
            <a:off x="7985125" y="6334125"/>
            <a:ext cx="5972175" cy="1839913"/>
          </a:xfrm>
          <a:prstGeom prst="rect">
            <a:avLst/>
          </a:prstGeom>
        </p:spPr>
        <p:txBody>
          <a:bodyPr lIns="0" tIns="0" rIns="0" bIns="0"/>
          <a:lstStyle/>
          <a:p>
            <a:pPr marL="304800" indent="-304800" eaLnBrk="1" fontAlgn="auto" hangingPunct="1">
              <a:lnSpc>
                <a:spcPts val="3072"/>
              </a:lnSpc>
              <a:spcBef>
                <a:spcPts val="0"/>
              </a:spcBef>
              <a:spcAft>
                <a:spcPts val="630"/>
              </a:spcAft>
              <a:defRPr/>
            </a:pPr>
            <a:r>
              <a:rPr lang="ru" sz="2600">
                <a:solidFill>
                  <a:srgbClr val="0070C0"/>
                </a:solidFill>
                <a:latin typeface="Arial"/>
              </a:rPr>
              <a:t>•    </a:t>
            </a:r>
            <a:r>
              <a:rPr lang="ru" sz="2600">
                <a:solidFill>
                  <a:srgbClr val="363636"/>
                </a:solidFill>
                <a:latin typeface="Arial"/>
              </a:rPr>
              <a:t>Оценка слизистых оболочек верхних дыхательных путей;</a:t>
            </a:r>
          </a:p>
          <a:p>
            <a:pPr algn="just" eaLnBrk="1" fontAlgn="auto" hangingPunct="1">
              <a:spcBef>
                <a:spcPts val="0"/>
              </a:spcBef>
              <a:spcAft>
                <a:spcPts val="1470"/>
              </a:spcAft>
              <a:defRPr/>
            </a:pPr>
            <a:r>
              <a:rPr lang="ru" sz="2600">
                <a:solidFill>
                  <a:srgbClr val="0070C0"/>
                </a:solidFill>
                <a:latin typeface="Arial"/>
              </a:rPr>
              <a:t>•    </a:t>
            </a:r>
            <a:r>
              <a:rPr lang="ru" sz="2600">
                <a:solidFill>
                  <a:srgbClr val="363636"/>
                </a:solidFill>
                <a:latin typeface="Arial"/>
              </a:rPr>
              <a:t>Аускультация и перкуссия легких;</a:t>
            </a:r>
          </a:p>
          <a:p>
            <a:pPr algn="just" eaLnBrk="1" fontAlgn="auto" hangingPunct="1">
              <a:spcBef>
                <a:spcPts val="0"/>
              </a:spcBef>
              <a:spcAft>
                <a:spcPts val="1470"/>
              </a:spcAft>
              <a:defRPr/>
            </a:pPr>
            <a:r>
              <a:rPr lang="ru" sz="2600">
                <a:solidFill>
                  <a:srgbClr val="0070C0"/>
                </a:solidFill>
                <a:latin typeface="Arial"/>
              </a:rPr>
              <a:t>•    </a:t>
            </a:r>
            <a:r>
              <a:rPr lang="ru" sz="2600">
                <a:solidFill>
                  <a:srgbClr val="363636"/>
                </a:solidFill>
                <a:latin typeface="Arial"/>
              </a:rPr>
              <a:t>Пальпация лимфатических узлов;</a:t>
            </a:r>
          </a:p>
        </p:txBody>
      </p:sp>
      <p:sp>
        <p:nvSpPr>
          <p:cNvPr id="9225" name="Rectangle 8">
            <a:extLst>
              <a:ext uri="{FF2B5EF4-FFF2-40B4-BE49-F238E27FC236}">
                <a16:creationId xmlns:a16="http://schemas.microsoft.com/office/drawing/2014/main" id="{6154FA3E-340A-47D9-B78F-96AD5B43BF3F}"/>
              </a:ext>
            </a:extLst>
          </p:cNvPr>
          <p:cNvSpPr>
            <a:spLocks noChangeArrowheads="1"/>
          </p:cNvSpPr>
          <p:nvPr/>
        </p:nvSpPr>
        <p:spPr bwMode="auto">
          <a:xfrm>
            <a:off x="15913100" y="6175375"/>
            <a:ext cx="3660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150"/>
              </a:lnSpc>
              <a:spcAft>
                <a:spcPts val="625"/>
              </a:spcAft>
            </a:pPr>
            <a:r>
              <a:rPr lang="ru-RU" altLang="ru-RU" sz="2600">
                <a:solidFill>
                  <a:srgbClr val="0070C0"/>
                </a:solidFill>
                <a:latin typeface="Arial" panose="020B0604020202020204" pitchFamily="34" charset="0"/>
              </a:rPr>
              <a:t>•    </a:t>
            </a:r>
            <a:r>
              <a:rPr lang="ru-RU" altLang="ru-RU" sz="2600">
                <a:solidFill>
                  <a:srgbClr val="363636"/>
                </a:solidFill>
                <a:latin typeface="Arial" panose="020B0604020202020204" pitchFamily="34" charset="0"/>
              </a:rPr>
              <a:t>Биохимический анализ крови;</a:t>
            </a:r>
          </a:p>
          <a:p>
            <a:pPr eaLnBrk="1" hangingPunct="1">
              <a:lnSpc>
                <a:spcPts val="3125"/>
              </a:lnSpc>
            </a:pPr>
            <a:r>
              <a:rPr lang="ru-RU" altLang="ru-RU" sz="2600">
                <a:solidFill>
                  <a:srgbClr val="0070C0"/>
                </a:solidFill>
                <a:latin typeface="Arial" panose="020B0604020202020204" pitchFamily="34" charset="0"/>
              </a:rPr>
              <a:t>•    </a:t>
            </a:r>
            <a:r>
              <a:rPr lang="ru-RU" altLang="ru-RU" sz="2600">
                <a:solidFill>
                  <a:srgbClr val="363636"/>
                </a:solidFill>
                <a:latin typeface="Arial" panose="020B0604020202020204" pitchFamily="34" charset="0"/>
              </a:rPr>
              <a:t>Исследование уровня С-реактивного белка.</a:t>
            </a:r>
          </a:p>
        </p:txBody>
      </p:sp>
      <p:sp>
        <p:nvSpPr>
          <p:cNvPr id="10" name="Rectangle 9">
            <a:extLst>
              <a:ext uri="{FF2B5EF4-FFF2-40B4-BE49-F238E27FC236}">
                <a16:creationId xmlns:a16="http://schemas.microsoft.com/office/drawing/2014/main" id="{8FB422A2-878C-4822-9C05-84D7C3A46DFA}"/>
              </a:ext>
            </a:extLst>
          </p:cNvPr>
          <p:cNvSpPr/>
          <p:nvPr/>
        </p:nvSpPr>
        <p:spPr>
          <a:xfrm>
            <a:off x="7985125" y="8375650"/>
            <a:ext cx="5681663" cy="3335338"/>
          </a:xfrm>
          <a:prstGeom prst="rect">
            <a:avLst/>
          </a:prstGeom>
        </p:spPr>
        <p:txBody>
          <a:bodyPr lIns="0" tIns="0" rIns="0" bIns="0"/>
          <a:lstStyle/>
          <a:p>
            <a:pPr marL="304800" indent="-304800" eaLnBrk="1" fontAlgn="auto" hangingPunct="1">
              <a:lnSpc>
                <a:spcPts val="3120"/>
              </a:lnSpc>
              <a:spcBef>
                <a:spcPts val="1470"/>
              </a:spcBef>
              <a:spcAft>
                <a:spcPts val="630"/>
              </a:spcAft>
              <a:defRPr/>
            </a:pPr>
            <a:r>
              <a:rPr lang="ru" sz="2600">
                <a:solidFill>
                  <a:srgbClr val="0070C0"/>
                </a:solidFill>
                <a:latin typeface="Arial"/>
              </a:rPr>
              <a:t>•    </a:t>
            </a:r>
            <a:r>
              <a:rPr lang="ru" sz="2600">
                <a:solidFill>
                  <a:srgbClr val="363636"/>
                </a:solidFill>
                <a:latin typeface="Arial"/>
              </a:rPr>
              <a:t>Исследование органов брюшной полости с определением размеров печени и селезенки;</a:t>
            </a:r>
          </a:p>
          <a:p>
            <a:pPr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Термометрия;</a:t>
            </a:r>
          </a:p>
          <a:p>
            <a:pPr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Измерение ЧСС, АД и ЧДД;</a:t>
            </a:r>
          </a:p>
          <a:p>
            <a:pPr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Измерение </a:t>
            </a:r>
            <a:r>
              <a:rPr lang="en-US" sz="2600">
                <a:solidFill>
                  <a:srgbClr val="363636"/>
                </a:solidFill>
                <a:latin typeface="Arial"/>
              </a:rPr>
              <a:t>SpO</a:t>
            </a:r>
            <a:r>
              <a:rPr lang="en-US" sz="2600" baseline="-25000">
                <a:solidFill>
                  <a:srgbClr val="363636"/>
                </a:solidFill>
                <a:latin typeface="Arial"/>
              </a:rPr>
              <a:t>2</a:t>
            </a:r>
            <a:r>
              <a:rPr lang="en-US" sz="2600">
                <a:solidFill>
                  <a:srgbClr val="363636"/>
                </a:solidFill>
                <a:latin typeface="Arial"/>
              </a:rPr>
              <a:t>;</a:t>
            </a:r>
          </a:p>
          <a:p>
            <a:pPr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Оценка уровня сознания.</a:t>
            </a:r>
          </a:p>
        </p:txBody>
      </p:sp>
      <p:sp>
        <p:nvSpPr>
          <p:cNvPr id="11" name="Rectangle 10">
            <a:extLst>
              <a:ext uri="{FF2B5EF4-FFF2-40B4-BE49-F238E27FC236}">
                <a16:creationId xmlns:a16="http://schemas.microsoft.com/office/drawing/2014/main" id="{87DEB6BD-7565-4094-B91E-823B285B5606}"/>
              </a:ext>
            </a:extLst>
          </p:cNvPr>
          <p:cNvSpPr/>
          <p:nvPr/>
        </p:nvSpPr>
        <p:spPr>
          <a:xfrm>
            <a:off x="15136813" y="9277350"/>
            <a:ext cx="5040312" cy="2832100"/>
          </a:xfrm>
          <a:prstGeom prst="rect">
            <a:avLst/>
          </a:prstGeom>
          <a:solidFill>
            <a:srgbClr val="F9EDEA"/>
          </a:solidFill>
        </p:spPr>
        <p:txBody>
          <a:bodyPr lIns="0" tIns="0" rIns="0" bIns="0"/>
          <a:lstStyle/>
          <a:p>
            <a:pPr marL="749300" indent="-749300" eaLnBrk="1" fontAlgn="auto" hangingPunct="1">
              <a:lnSpc>
                <a:spcPts val="4344"/>
              </a:lnSpc>
              <a:spcBef>
                <a:spcPts val="0"/>
              </a:spcBef>
              <a:spcAft>
                <a:spcPts val="210"/>
              </a:spcAft>
              <a:defRPr/>
            </a:pPr>
            <a:r>
              <a:rPr lang="ru" sz="3300" b="1">
                <a:solidFill>
                  <a:srgbClr val="0070C0"/>
                </a:solidFill>
                <a:latin typeface="Arial"/>
              </a:rPr>
              <a:t>0 Инструментальная диагностика:</a:t>
            </a:r>
          </a:p>
          <a:p>
            <a:pPr marL="749300"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Пульсоксиметрия;</a:t>
            </a:r>
          </a:p>
          <a:p>
            <a:pPr marL="749300"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Лучевая диагностика;</a:t>
            </a:r>
          </a:p>
          <a:p>
            <a:pPr marL="749300" algn="just" eaLnBrk="1" fontAlgn="auto" hangingPunct="1">
              <a:lnSpc>
                <a:spcPts val="4320"/>
              </a:lnSpc>
              <a:spcBef>
                <a:spcPts val="0"/>
              </a:spcBef>
              <a:spcAft>
                <a:spcPts val="0"/>
              </a:spcAft>
              <a:defRPr/>
            </a:pPr>
            <a:r>
              <a:rPr lang="ru" sz="2600">
                <a:solidFill>
                  <a:srgbClr val="0070C0"/>
                </a:solidFill>
                <a:latin typeface="Arial"/>
              </a:rPr>
              <a:t>•    </a:t>
            </a:r>
            <a:r>
              <a:rPr lang="ru" sz="2600">
                <a:solidFill>
                  <a:srgbClr val="363636"/>
                </a:solidFill>
                <a:latin typeface="Arial"/>
              </a:rPr>
              <a:t>ЭКГ.</a:t>
            </a:r>
          </a:p>
        </p:txBody>
      </p:sp>
      <p:sp>
        <p:nvSpPr>
          <p:cNvPr id="9228" name="Rectangle 11">
            <a:extLst>
              <a:ext uri="{FF2B5EF4-FFF2-40B4-BE49-F238E27FC236}">
                <a16:creationId xmlns:a16="http://schemas.microsoft.com/office/drawing/2014/main" id="{8B507268-109B-4EB8-AFC8-2015709CBDE2}"/>
              </a:ext>
            </a:extLst>
          </p:cNvPr>
          <p:cNvSpPr>
            <a:spLocks noChangeArrowheads="1"/>
          </p:cNvSpPr>
          <p:nvPr/>
        </p:nvSpPr>
        <p:spPr bwMode="auto">
          <a:xfrm>
            <a:off x="1182688" y="12676188"/>
            <a:ext cx="12198350" cy="2076450"/>
          </a:xfrm>
          <a:prstGeom prst="rect">
            <a:avLst/>
          </a:prstGeom>
          <a:solidFill>
            <a:srgbClr val="FFDB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363"/>
              </a:lnSpc>
            </a:pPr>
            <a:r>
              <a:rPr lang="ru-RU" altLang="ru-RU" sz="2600" b="1">
                <a:solidFill>
                  <a:srgbClr val="363636"/>
                </a:solidFill>
                <a:latin typeface="Arial" panose="020B0604020202020204" pitchFamily="34" charset="0"/>
              </a:rPr>
              <a:t>Госпитализация осуществляется с учетом требований, предусмотренных приказом Минздрава России от 19.03.2020 № 198н</a:t>
            </a:r>
          </a:p>
          <a:p>
            <a:pPr eaLnBrk="1" hangingPunct="1">
              <a:lnSpc>
                <a:spcPts val="3363"/>
              </a:lnSpc>
            </a:pPr>
            <a:r>
              <a:rPr lang="ru-RU" altLang="ru-RU" sz="2600">
                <a:solidFill>
                  <a:srgbClr val="363636"/>
                </a:solidFill>
                <a:latin typeface="Arial" panose="020B0604020202020204" pitchFamily="34" charset="0"/>
              </a:rPr>
              <a:t>«О временном порядке организации работы медицинских организаций в целях реализации мер по профилактике и снижению рисков распространения новой коронавирусной инфекции </a:t>
            </a:r>
            <a:r>
              <a:rPr lang="en-US" altLang="ru-RU" sz="2600">
                <a:solidFill>
                  <a:srgbClr val="363636"/>
                </a:solidFill>
                <a:latin typeface="Arial" panose="020B0604020202020204" pitchFamily="34" charset="0"/>
              </a:rPr>
              <a:t>COVID-19</a:t>
            </a:r>
          </a:p>
        </p:txBody>
      </p:sp>
      <p:sp>
        <p:nvSpPr>
          <p:cNvPr id="9229" name="Rectangle 12">
            <a:extLst>
              <a:ext uri="{FF2B5EF4-FFF2-40B4-BE49-F238E27FC236}">
                <a16:creationId xmlns:a16="http://schemas.microsoft.com/office/drawing/2014/main" id="{8798A7CE-5865-408D-8649-40D47CC051EC}"/>
              </a:ext>
            </a:extLst>
          </p:cNvPr>
          <p:cNvSpPr>
            <a:spLocks noChangeArrowheads="1"/>
          </p:cNvSpPr>
          <p:nvPr/>
        </p:nvSpPr>
        <p:spPr bwMode="auto">
          <a:xfrm>
            <a:off x="15892463" y="12439650"/>
            <a:ext cx="5318125" cy="2398713"/>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ru-RU" altLang="ru-RU" sz="2000" b="1">
                <a:solidFill>
                  <a:srgbClr val="363636"/>
                </a:solidFill>
                <a:latin typeface="Arial" panose="020B0604020202020204" pitchFamily="34" charset="0"/>
              </a:rPr>
              <a:t>Сокращения:</a:t>
            </a:r>
          </a:p>
          <a:p>
            <a:pPr eaLnBrk="1" hangingPunct="1">
              <a:lnSpc>
                <a:spcPts val="2400"/>
              </a:lnSpc>
            </a:pPr>
            <a:r>
              <a:rPr lang="ru-RU" altLang="ru-RU" sz="1900">
                <a:solidFill>
                  <a:srgbClr val="363636"/>
                </a:solidFill>
                <a:latin typeface="Arial" panose="020B0604020202020204" pitchFamily="34" charset="0"/>
              </a:rPr>
              <a:t>КТ - компьютерная томография</a:t>
            </a:r>
          </a:p>
          <a:p>
            <a:pPr eaLnBrk="1" hangingPunct="1">
              <a:lnSpc>
                <a:spcPts val="2400"/>
              </a:lnSpc>
            </a:pPr>
            <a:r>
              <a:rPr lang="ru-RU" altLang="ru-RU" sz="1900">
                <a:solidFill>
                  <a:srgbClr val="363636"/>
                </a:solidFill>
                <a:latin typeface="Arial" panose="020B0604020202020204" pitchFamily="34" charset="0"/>
              </a:rPr>
              <a:t>ЭКГ - электрокардиограмма</a:t>
            </a:r>
          </a:p>
          <a:p>
            <a:pPr eaLnBrk="1" hangingPunct="1">
              <a:lnSpc>
                <a:spcPts val="2400"/>
              </a:lnSpc>
            </a:pPr>
            <a:r>
              <a:rPr lang="ru-RU" altLang="ru-RU" sz="1900">
                <a:solidFill>
                  <a:srgbClr val="363636"/>
                </a:solidFill>
                <a:latin typeface="Arial" panose="020B0604020202020204" pitchFamily="34" charset="0"/>
              </a:rPr>
              <a:t>ОДН - острая дыхательная недостаточность</a:t>
            </a:r>
          </a:p>
          <a:p>
            <a:pPr eaLnBrk="1" hangingPunct="1">
              <a:lnSpc>
                <a:spcPts val="2400"/>
              </a:lnSpc>
            </a:pPr>
            <a:r>
              <a:rPr lang="ru-RU" altLang="ru-RU" sz="1900">
                <a:solidFill>
                  <a:srgbClr val="363636"/>
                </a:solidFill>
                <a:latin typeface="Arial" panose="020B0604020202020204" pitchFamily="34" charset="0"/>
              </a:rPr>
              <a:t>ПЦР - полимеразная цепная реакция</a:t>
            </a:r>
          </a:p>
          <a:p>
            <a:pPr eaLnBrk="1" hangingPunct="1">
              <a:lnSpc>
                <a:spcPts val="2400"/>
              </a:lnSpc>
            </a:pPr>
            <a:r>
              <a:rPr lang="ru-RU" altLang="ru-RU" sz="1900">
                <a:solidFill>
                  <a:srgbClr val="363636"/>
                </a:solidFill>
                <a:latin typeface="Arial" panose="020B0604020202020204" pitchFamily="34" charset="0"/>
              </a:rPr>
              <a:t>ЧСС - частота сердечных сокращений</a:t>
            </a:r>
          </a:p>
          <a:p>
            <a:pPr eaLnBrk="1" hangingPunct="1">
              <a:lnSpc>
                <a:spcPts val="2400"/>
              </a:lnSpc>
            </a:pPr>
            <a:r>
              <a:rPr lang="ru-RU" altLang="ru-RU" sz="1900">
                <a:solidFill>
                  <a:srgbClr val="363636"/>
                </a:solidFill>
                <a:latin typeface="Arial" panose="020B0604020202020204" pitchFamily="34" charset="0"/>
              </a:rPr>
              <a:t>АД - артериальное давление</a:t>
            </a:r>
          </a:p>
          <a:p>
            <a:pPr eaLnBrk="1" hangingPunct="1">
              <a:lnSpc>
                <a:spcPts val="2400"/>
              </a:lnSpc>
            </a:pPr>
            <a:r>
              <a:rPr lang="ru-RU" altLang="ru-RU" sz="1900">
                <a:solidFill>
                  <a:srgbClr val="363636"/>
                </a:solidFill>
                <a:latin typeface="Arial" panose="020B0604020202020204" pitchFamily="34" charset="0"/>
              </a:rPr>
              <a:t>ЧДД - частота дыхательных движений</a:t>
            </a:r>
          </a:p>
        </p:txBody>
      </p:sp>
      <p:sp>
        <p:nvSpPr>
          <p:cNvPr id="9230" name="Rectangle 13">
            <a:extLst>
              <a:ext uri="{FF2B5EF4-FFF2-40B4-BE49-F238E27FC236}">
                <a16:creationId xmlns:a16="http://schemas.microsoft.com/office/drawing/2014/main" id="{8D3C3F38-EFAA-4B15-A8E9-BEF1255BA87E}"/>
              </a:ext>
            </a:extLst>
          </p:cNvPr>
          <p:cNvSpPr>
            <a:spLocks noChangeArrowheads="1"/>
          </p:cNvSpPr>
          <p:nvPr/>
        </p:nvSpPr>
        <p:spPr bwMode="auto">
          <a:xfrm>
            <a:off x="21647150" y="15074900"/>
            <a:ext cx="2016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7</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A87A933F-62C0-4356-8327-DA7ECB9483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3825291-D3BC-4A67-803A-D6B01EF59C77}"/>
              </a:ext>
            </a:extLst>
          </p:cNvPr>
          <p:cNvSpPr/>
          <p:nvPr/>
        </p:nvSpPr>
        <p:spPr>
          <a:xfrm>
            <a:off x="877888" y="633413"/>
            <a:ext cx="15111412" cy="1271587"/>
          </a:xfrm>
          <a:prstGeom prst="rect">
            <a:avLst/>
          </a:prstGeom>
        </p:spPr>
        <p:txBody>
          <a:bodyPr lIns="0" tIns="0" rIns="0" bIns="0"/>
          <a:lstStyle/>
          <a:p>
            <a:pPr eaLnBrk="1" fontAlgn="auto" hangingPunct="1">
              <a:spcBef>
                <a:spcPts val="0"/>
              </a:spcBef>
              <a:spcAft>
                <a:spcPts val="1050"/>
              </a:spcAft>
              <a:defRPr/>
            </a:pPr>
            <a:r>
              <a:rPr lang="ru" sz="3900" b="1">
                <a:solidFill>
                  <a:srgbClr val="363636"/>
                </a:solidFill>
                <a:latin typeface="Arial"/>
              </a:rPr>
              <a:t>п. 4.2. </a:t>
            </a:r>
            <a:r>
              <a:rPr lang="ru" sz="4700" b="1" spc="-50">
                <a:solidFill>
                  <a:srgbClr val="D30102"/>
                </a:solidFill>
                <a:latin typeface="Arial"/>
              </a:rPr>
              <a:t>Этиологическая лабораторная диагностика*</a:t>
            </a:r>
          </a:p>
          <a:p>
            <a:pPr marL="1676400" eaLnBrk="1" fontAlgn="auto" hangingPunct="1">
              <a:spcBef>
                <a:spcPts val="0"/>
              </a:spcBef>
              <a:spcAft>
                <a:spcPts val="7770"/>
              </a:spcAft>
              <a:defRPr/>
            </a:pPr>
            <a:r>
              <a:rPr lang="ru" sz="4700" b="1" spc="-50">
                <a:solidFill>
                  <a:srgbClr val="363636"/>
                </a:solidFill>
                <a:latin typeface="Arial"/>
              </a:rPr>
              <a:t>нового коронавируса </a:t>
            </a:r>
            <a:r>
              <a:rPr lang="en-US" sz="4700" b="1" spc="-50">
                <a:solidFill>
                  <a:srgbClr val="363636"/>
                </a:solidFill>
                <a:latin typeface="Arial"/>
              </a:rPr>
              <a:t>SARS-CoV-2</a:t>
            </a:r>
          </a:p>
        </p:txBody>
      </p:sp>
      <p:sp>
        <p:nvSpPr>
          <p:cNvPr id="11268" name="Rectangle 3">
            <a:extLst>
              <a:ext uri="{FF2B5EF4-FFF2-40B4-BE49-F238E27FC236}">
                <a16:creationId xmlns:a16="http://schemas.microsoft.com/office/drawing/2014/main" id="{AFFFA75E-A793-4D17-B42E-BDC085E0BDF9}"/>
              </a:ext>
            </a:extLst>
          </p:cNvPr>
          <p:cNvSpPr>
            <a:spLocks noChangeArrowheads="1"/>
          </p:cNvSpPr>
          <p:nvPr/>
        </p:nvSpPr>
        <p:spPr bwMode="auto">
          <a:xfrm>
            <a:off x="1344613" y="3273425"/>
            <a:ext cx="7312025" cy="1268413"/>
          </a:xfrm>
          <a:prstGeom prst="rect">
            <a:avLst/>
          </a:prstGeom>
          <a:solidFill>
            <a:srgbClr val="0071C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450"/>
              </a:lnSpc>
            </a:pPr>
            <a:r>
              <a:rPr lang="ru-RU" altLang="ru-RU" sz="2900">
                <a:solidFill>
                  <a:srgbClr val="FFFFFF"/>
                </a:solidFill>
                <a:latin typeface="Arial" panose="020B0604020202020204" pitchFamily="34" charset="0"/>
              </a:rPr>
              <a:t>Лабораторное обследование на </a:t>
            </a:r>
            <a:r>
              <a:rPr lang="en-US" altLang="ru-RU" sz="2900">
                <a:solidFill>
                  <a:srgbClr val="FFFFFF"/>
                </a:solidFill>
                <a:latin typeface="Arial" panose="020B0604020202020204" pitchFamily="34" charset="0"/>
              </a:rPr>
              <a:t>COVID-19 </a:t>
            </a:r>
            <a:r>
              <a:rPr lang="ru-RU" altLang="ru-RU" sz="2900">
                <a:solidFill>
                  <a:srgbClr val="FFFFFF"/>
                </a:solidFill>
                <a:latin typeface="Arial" panose="020B0604020202020204" pitchFamily="34" charset="0"/>
              </a:rPr>
              <a:t>в обязательном порядке проводится следующим категориям лиц:</a:t>
            </a:r>
          </a:p>
        </p:txBody>
      </p:sp>
      <p:sp>
        <p:nvSpPr>
          <p:cNvPr id="5" name="Rectangle 4">
            <a:extLst>
              <a:ext uri="{FF2B5EF4-FFF2-40B4-BE49-F238E27FC236}">
                <a16:creationId xmlns:a16="http://schemas.microsoft.com/office/drawing/2014/main" id="{BDB717C8-B55F-4A20-A9EC-37DAD74F31A5}"/>
              </a:ext>
            </a:extLst>
          </p:cNvPr>
          <p:cNvSpPr/>
          <p:nvPr/>
        </p:nvSpPr>
        <p:spPr>
          <a:xfrm>
            <a:off x="1341438" y="4910138"/>
            <a:ext cx="9426575" cy="9802812"/>
          </a:xfrm>
          <a:prstGeom prst="rect">
            <a:avLst/>
          </a:prstGeom>
          <a:solidFill>
            <a:srgbClr val="E5E8FB"/>
          </a:solidFill>
        </p:spPr>
        <p:txBody>
          <a:bodyPr lIns="0" tIns="0" rIns="0" bIns="0"/>
          <a:lstStyle/>
          <a:p>
            <a:pPr marL="393700" indent="-393700" eaLnBrk="1" fontAlgn="auto" hangingPunct="1">
              <a:lnSpc>
                <a:spcPts val="3480"/>
              </a:lnSpc>
              <a:spcBef>
                <a:spcPts val="0"/>
              </a:spcBef>
              <a:spcAft>
                <a:spcPts val="1470"/>
              </a:spcAft>
              <a:defRPr/>
            </a:pPr>
            <a:r>
              <a:rPr lang="ru" sz="2900" dirty="0">
                <a:solidFill>
                  <a:srgbClr val="0070C0"/>
                </a:solidFill>
                <a:latin typeface="Arial"/>
              </a:rPr>
              <a:t>1. </a:t>
            </a:r>
            <a:r>
              <a:rPr lang="ru" sz="2900" dirty="0">
                <a:solidFill>
                  <a:srgbClr val="1F1F1F"/>
                </a:solidFill>
                <a:latin typeface="Arial"/>
              </a:rPr>
              <a:t>Вернувшиеся на территорию Российской       Федерацию с признаками респираторных заболеваний;</a:t>
            </a:r>
          </a:p>
          <a:p>
            <a:pPr algn="just" eaLnBrk="1" fontAlgn="auto" hangingPunct="1">
              <a:lnSpc>
                <a:spcPts val="5880"/>
              </a:lnSpc>
              <a:spcBef>
                <a:spcPts val="0"/>
              </a:spcBef>
              <a:spcAft>
                <a:spcPts val="0"/>
              </a:spcAft>
              <a:defRPr/>
            </a:pPr>
            <a:r>
              <a:rPr lang="ru" sz="2900" dirty="0">
                <a:solidFill>
                  <a:srgbClr val="0070C0"/>
                </a:solidFill>
                <a:latin typeface="Arial"/>
              </a:rPr>
              <a:t>2.    </a:t>
            </a:r>
            <a:r>
              <a:rPr lang="ru" sz="2900" dirty="0">
                <a:solidFill>
                  <a:srgbClr val="1F1F1F"/>
                </a:solidFill>
                <a:latin typeface="Arial"/>
              </a:rPr>
              <a:t>Контактировавшие с больным </a:t>
            </a:r>
            <a:r>
              <a:rPr lang="en-US" sz="2900" dirty="0">
                <a:solidFill>
                  <a:srgbClr val="1F1F1F"/>
                </a:solidFill>
                <a:latin typeface="Arial"/>
              </a:rPr>
              <a:t>COVID-2019;</a:t>
            </a:r>
          </a:p>
          <a:p>
            <a:pPr algn="just" eaLnBrk="1" fontAlgn="auto" hangingPunct="1">
              <a:lnSpc>
                <a:spcPts val="5880"/>
              </a:lnSpc>
              <a:spcBef>
                <a:spcPts val="0"/>
              </a:spcBef>
              <a:spcAft>
                <a:spcPts val="0"/>
              </a:spcAft>
              <a:defRPr/>
            </a:pPr>
            <a:r>
              <a:rPr lang="ru" sz="2900" dirty="0">
                <a:solidFill>
                  <a:srgbClr val="0070C0"/>
                </a:solidFill>
                <a:latin typeface="Arial"/>
              </a:rPr>
              <a:t>3.    </a:t>
            </a:r>
            <a:r>
              <a:rPr lang="ru" sz="2900" dirty="0">
                <a:solidFill>
                  <a:srgbClr val="1F1F1F"/>
                </a:solidFill>
                <a:latin typeface="Arial"/>
              </a:rPr>
              <a:t>С диагнозом «внебольничная пневмония»;</a:t>
            </a:r>
          </a:p>
          <a:p>
            <a:pPr algn="just" eaLnBrk="1" fontAlgn="auto" hangingPunct="1">
              <a:lnSpc>
                <a:spcPts val="5880"/>
              </a:lnSpc>
              <a:spcBef>
                <a:spcPts val="0"/>
              </a:spcBef>
              <a:spcAft>
                <a:spcPts val="0"/>
              </a:spcAft>
              <a:defRPr/>
            </a:pPr>
            <a:r>
              <a:rPr lang="ru" sz="2900" dirty="0">
                <a:solidFill>
                  <a:srgbClr val="0070C0"/>
                </a:solidFill>
                <a:latin typeface="Arial"/>
              </a:rPr>
              <a:t>4.    </a:t>
            </a:r>
            <a:r>
              <a:rPr lang="ru" sz="2900" dirty="0">
                <a:solidFill>
                  <a:srgbClr val="1F1F1F"/>
                </a:solidFill>
                <a:latin typeface="Arial"/>
              </a:rPr>
              <a:t>Старше 65 лет, обратившиеся</a:t>
            </a:r>
          </a:p>
          <a:p>
            <a:pPr marL="393700" eaLnBrk="1" fontAlgn="auto" hangingPunct="1">
              <a:lnSpc>
                <a:spcPts val="3456"/>
              </a:lnSpc>
              <a:spcBef>
                <a:spcPts val="0"/>
              </a:spcBef>
              <a:spcAft>
                <a:spcPts val="1470"/>
              </a:spcAft>
              <a:defRPr/>
            </a:pPr>
            <a:r>
              <a:rPr lang="ru" sz="2900" dirty="0">
                <a:solidFill>
                  <a:srgbClr val="1F1F1F"/>
                </a:solidFill>
                <a:latin typeface="Arial"/>
              </a:rPr>
              <a:t>    за медицинской помощью с симптомами    респираторного заболевания;</a:t>
            </a:r>
          </a:p>
          <a:p>
            <a:pPr marL="393700" indent="-393700" eaLnBrk="1" fontAlgn="auto" hangingPunct="1">
              <a:lnSpc>
                <a:spcPts val="3480"/>
              </a:lnSpc>
              <a:spcBef>
                <a:spcPts val="0"/>
              </a:spcBef>
              <a:spcAft>
                <a:spcPts val="1470"/>
              </a:spcAft>
              <a:defRPr/>
            </a:pPr>
            <a:r>
              <a:rPr lang="ru" sz="2900" dirty="0">
                <a:solidFill>
                  <a:srgbClr val="0070C0"/>
                </a:solidFill>
                <a:latin typeface="Arial"/>
              </a:rPr>
              <a:t>5.    </a:t>
            </a:r>
            <a:r>
              <a:rPr lang="ru" sz="2900" dirty="0">
                <a:solidFill>
                  <a:srgbClr val="1F1F1F"/>
                </a:solidFill>
                <a:latin typeface="Arial"/>
              </a:rPr>
              <a:t>Медицинские работники, имеющие риски  инфицирования </a:t>
            </a:r>
            <a:r>
              <a:rPr lang="en-US" sz="2900" dirty="0">
                <a:solidFill>
                  <a:srgbClr val="1F1F1F"/>
                </a:solidFill>
                <a:latin typeface="Arial"/>
              </a:rPr>
              <a:t>COVID-2019 </a:t>
            </a:r>
            <a:r>
              <a:rPr lang="ru" sz="2900" dirty="0">
                <a:solidFill>
                  <a:srgbClr val="1F1F1F"/>
                </a:solidFill>
                <a:latin typeface="Arial"/>
              </a:rPr>
              <a:t>на рабочих местах, — 1 раз в неделю, а при появлении симптомов, не исключающих </a:t>
            </a:r>
            <a:r>
              <a:rPr lang="en-US" sz="2900" dirty="0">
                <a:solidFill>
                  <a:srgbClr val="1F1F1F"/>
                </a:solidFill>
                <a:latin typeface="Arial"/>
              </a:rPr>
              <a:t>COVID-2019, </a:t>
            </a:r>
            <a:r>
              <a:rPr lang="ru" sz="2900" dirty="0">
                <a:solidFill>
                  <a:srgbClr val="1F1F1F"/>
                </a:solidFill>
                <a:latin typeface="Arial"/>
              </a:rPr>
              <a:t>— немедленно;</a:t>
            </a:r>
          </a:p>
          <a:p>
            <a:pPr marL="393700" indent="-393700" eaLnBrk="1" fontAlgn="auto" hangingPunct="1">
              <a:lnSpc>
                <a:spcPts val="3480"/>
              </a:lnSpc>
              <a:spcBef>
                <a:spcPts val="0"/>
              </a:spcBef>
              <a:spcAft>
                <a:spcPts val="0"/>
              </a:spcAft>
              <a:defRPr/>
            </a:pPr>
            <a:r>
              <a:rPr lang="ru" sz="2900" dirty="0">
                <a:solidFill>
                  <a:srgbClr val="0070C0"/>
                </a:solidFill>
                <a:latin typeface="Arial"/>
              </a:rPr>
              <a:t>6.    </a:t>
            </a:r>
            <a:r>
              <a:rPr lang="ru" sz="2900" dirty="0">
                <a:solidFill>
                  <a:srgbClr val="1F1F1F"/>
                </a:solidFill>
                <a:latin typeface="Arial"/>
              </a:rPr>
              <a:t>Находящиеся в учреждениях постоянного пребывания независимо от организационно-правовой формы.</a:t>
            </a:r>
          </a:p>
        </p:txBody>
      </p:sp>
      <p:sp>
        <p:nvSpPr>
          <p:cNvPr id="11270" name="Rectangle 5">
            <a:extLst>
              <a:ext uri="{FF2B5EF4-FFF2-40B4-BE49-F238E27FC236}">
                <a16:creationId xmlns:a16="http://schemas.microsoft.com/office/drawing/2014/main" id="{1B47B66B-C527-4F4E-9157-C0286EE0BCCC}"/>
              </a:ext>
            </a:extLst>
          </p:cNvPr>
          <p:cNvSpPr>
            <a:spLocks noChangeArrowheads="1"/>
          </p:cNvSpPr>
          <p:nvPr/>
        </p:nvSpPr>
        <p:spPr bwMode="auto">
          <a:xfrm>
            <a:off x="11301413" y="3184525"/>
            <a:ext cx="9705975" cy="1708150"/>
          </a:xfrm>
          <a:prstGeom prst="rect">
            <a:avLst/>
          </a:prstGeom>
          <a:solidFill>
            <a:srgbClr val="FF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475"/>
              </a:lnSpc>
              <a:spcBef>
                <a:spcPts val="7775"/>
              </a:spcBef>
            </a:pPr>
            <a:r>
              <a:rPr lang="ru-RU" altLang="ru-RU" sz="2900">
                <a:solidFill>
                  <a:srgbClr val="FFFFFF"/>
                </a:solidFill>
                <a:latin typeface="Arial" panose="020B0604020202020204" pitchFamily="34" charset="0"/>
              </a:rPr>
              <a:t>Лабораторное обследование на </a:t>
            </a:r>
            <a:r>
              <a:rPr lang="en-US" altLang="ru-RU" sz="2900">
                <a:solidFill>
                  <a:srgbClr val="FFFFFF"/>
                </a:solidFill>
                <a:latin typeface="Arial" panose="020B0604020202020204" pitchFamily="34" charset="0"/>
              </a:rPr>
              <a:t>COVID-19 </a:t>
            </a:r>
            <a:r>
              <a:rPr lang="ru-RU" altLang="ru-RU" sz="2900">
                <a:solidFill>
                  <a:srgbClr val="FFFFFF"/>
                </a:solidFill>
                <a:latin typeface="Arial" panose="020B0604020202020204" pitchFamily="34" charset="0"/>
              </a:rPr>
              <a:t>рекомендуется проводить всем лицам с признаками острой респираторной инфекции по назначению медицинского работника.</a:t>
            </a:r>
          </a:p>
        </p:txBody>
      </p:sp>
      <p:sp>
        <p:nvSpPr>
          <p:cNvPr id="11271" name="Rectangle 6">
            <a:extLst>
              <a:ext uri="{FF2B5EF4-FFF2-40B4-BE49-F238E27FC236}">
                <a16:creationId xmlns:a16="http://schemas.microsoft.com/office/drawing/2014/main" id="{3CCF293D-AED4-4311-B74B-B0644E90AB79}"/>
              </a:ext>
            </a:extLst>
          </p:cNvPr>
          <p:cNvSpPr>
            <a:spLocks noChangeArrowheads="1"/>
          </p:cNvSpPr>
          <p:nvPr/>
        </p:nvSpPr>
        <p:spPr bwMode="auto">
          <a:xfrm>
            <a:off x="11296650" y="5260975"/>
            <a:ext cx="7750175" cy="7745413"/>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2525"/>
              </a:spcAft>
            </a:pPr>
            <a:r>
              <a:rPr lang="ru-RU" altLang="ru-RU" sz="2900">
                <a:solidFill>
                  <a:srgbClr val="C00000"/>
                </a:solidFill>
                <a:latin typeface="Arial" panose="020B0604020202020204" pitchFamily="34" charset="0"/>
              </a:rPr>
              <a:t>Основной материал: </a:t>
            </a:r>
            <a:r>
              <a:rPr lang="ru-RU" altLang="ru-RU" sz="2900">
                <a:solidFill>
                  <a:srgbClr val="1F1F1F"/>
                </a:solidFill>
                <a:latin typeface="Arial" panose="020B0604020202020204" pitchFamily="34" charset="0"/>
              </a:rPr>
              <a:t>мазок из носоглотки</a:t>
            </a:r>
          </a:p>
          <a:p>
            <a:pPr algn="just" eaLnBrk="1" hangingPunct="1">
              <a:spcAft>
                <a:spcPts val="1263"/>
              </a:spcAft>
            </a:pPr>
            <a:r>
              <a:rPr lang="ru-RU" altLang="ru-RU" sz="2900">
                <a:solidFill>
                  <a:srgbClr val="C00000"/>
                </a:solidFill>
                <a:latin typeface="Arial" panose="020B0604020202020204" pitchFamily="34" charset="0"/>
              </a:rPr>
              <a:t>В качестве дополнительного материала</a:t>
            </a:r>
          </a:p>
          <a:p>
            <a:pPr algn="just" eaLnBrk="1" hangingPunct="1">
              <a:spcAft>
                <a:spcPts val="2525"/>
              </a:spcAft>
            </a:pPr>
            <a:r>
              <a:rPr lang="ru-RU" altLang="ru-RU" sz="2900">
                <a:solidFill>
                  <a:srgbClr val="C00000"/>
                </a:solidFill>
                <a:latin typeface="Arial" panose="020B0604020202020204" pitchFamily="34" charset="0"/>
              </a:rPr>
              <a:t>для исследования могут использоваться:</a:t>
            </a:r>
          </a:p>
          <a:p>
            <a:pPr algn="just" eaLnBrk="1" hangingPunct="1">
              <a:spcAft>
                <a:spcPts val="2525"/>
              </a:spcAft>
            </a:pP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Мокрота </a:t>
            </a:r>
            <a:r>
              <a:rPr lang="ru-RU" altLang="ru-RU" sz="2900">
                <a:solidFill>
                  <a:srgbClr val="575757"/>
                </a:solidFill>
                <a:latin typeface="Arial" panose="020B0604020202020204" pitchFamily="34" charset="0"/>
              </a:rPr>
              <a:t>(при наличии);</a:t>
            </a:r>
          </a:p>
          <a:p>
            <a:pPr eaLnBrk="1" hangingPunct="1">
              <a:lnSpc>
                <a:spcPts val="3475"/>
              </a:lnSpc>
              <a:spcAft>
                <a:spcPts val="1475"/>
              </a:spcAft>
            </a:pP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Промывные воды бронхов, полученные при фибробронхоскопии </a:t>
            </a:r>
            <a:r>
              <a:rPr lang="ru-RU" altLang="ru-RU" sz="2900">
                <a:solidFill>
                  <a:srgbClr val="575757"/>
                </a:solidFill>
                <a:latin typeface="Arial" panose="020B0604020202020204" pitchFamily="34" charset="0"/>
              </a:rPr>
              <a:t>(бронхоальвеолярный лаваж);</a:t>
            </a:r>
          </a:p>
          <a:p>
            <a:pPr eaLnBrk="1" hangingPunct="1">
              <a:lnSpc>
                <a:spcPts val="3500"/>
              </a:lnSpc>
              <a:spcAft>
                <a:spcPts val="1475"/>
              </a:spcAft>
            </a:pP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(эндо)трахеальный, назофарингеальный аспират;</a:t>
            </a:r>
          </a:p>
          <a:p>
            <a:pPr eaLnBrk="1" hangingPunct="1">
              <a:lnSpc>
                <a:spcPts val="3500"/>
              </a:lnSpc>
              <a:spcAft>
                <a:spcPts val="1475"/>
              </a:spcAft>
            </a:pP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Биопсийный или аутопсийный материал легких;</a:t>
            </a:r>
          </a:p>
          <a:p>
            <a:pPr algn="just" eaLnBrk="1" hangingPunct="1">
              <a:spcAft>
                <a:spcPts val="2525"/>
              </a:spcAft>
            </a:pPr>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Цельная кровь, сыворотка;</a:t>
            </a:r>
          </a:p>
          <a:p>
            <a:pPr algn="just" eaLnBrk="1" hangingPunct="1"/>
            <a:r>
              <a:rPr lang="ru-RU" altLang="ru-RU" sz="2900">
                <a:solidFill>
                  <a:srgbClr val="C00000"/>
                </a:solidFill>
                <a:latin typeface="Arial" panose="020B0604020202020204" pitchFamily="34" charset="0"/>
              </a:rPr>
              <a:t>✓    </a:t>
            </a:r>
            <a:r>
              <a:rPr lang="ru-RU" altLang="ru-RU" sz="2900">
                <a:solidFill>
                  <a:srgbClr val="1F1F1F"/>
                </a:solidFill>
                <a:latin typeface="Arial" panose="020B0604020202020204" pitchFamily="34" charset="0"/>
              </a:rPr>
              <a:t>Фекалии.</a:t>
            </a:r>
          </a:p>
        </p:txBody>
      </p:sp>
      <p:sp>
        <p:nvSpPr>
          <p:cNvPr id="11272" name="Rectangle 7">
            <a:extLst>
              <a:ext uri="{FF2B5EF4-FFF2-40B4-BE49-F238E27FC236}">
                <a16:creationId xmlns:a16="http://schemas.microsoft.com/office/drawing/2014/main" id="{6EC39F30-FF45-420A-ACAC-DE3580EE7F73}"/>
              </a:ext>
            </a:extLst>
          </p:cNvPr>
          <p:cNvSpPr>
            <a:spLocks noChangeArrowheads="1"/>
          </p:cNvSpPr>
          <p:nvPr/>
        </p:nvSpPr>
        <p:spPr bwMode="auto">
          <a:xfrm>
            <a:off x="923925" y="14441488"/>
            <a:ext cx="122238"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000">
                <a:solidFill>
                  <a:srgbClr val="575757"/>
                </a:solidFill>
                <a:latin typeface="Arial" panose="020B0604020202020204" pitchFamily="34" charset="0"/>
              </a:rPr>
              <a:t>*</a:t>
            </a:r>
          </a:p>
        </p:txBody>
      </p:sp>
      <p:sp>
        <p:nvSpPr>
          <p:cNvPr id="11273" name="Rectangle 8">
            <a:extLst>
              <a:ext uri="{FF2B5EF4-FFF2-40B4-BE49-F238E27FC236}">
                <a16:creationId xmlns:a16="http://schemas.microsoft.com/office/drawing/2014/main" id="{01C4D3BE-DA2E-4B79-BE47-E6E4BF6E33A7}"/>
              </a:ext>
            </a:extLst>
          </p:cNvPr>
          <p:cNvSpPr>
            <a:spLocks noChangeArrowheads="1"/>
          </p:cNvSpPr>
          <p:nvPr/>
        </p:nvSpPr>
        <p:spPr bwMode="auto">
          <a:xfrm>
            <a:off x="1096963" y="14438313"/>
            <a:ext cx="8388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1900">
                <a:solidFill>
                  <a:srgbClr val="575757"/>
                </a:solidFill>
                <a:latin typeface="Arial" panose="020B0604020202020204" pitchFamily="34" charset="0"/>
              </a:rPr>
              <a:t>в соотв. с письмом Роспотребнадзора от 21.01.2020 № 02/706-2020-27</a:t>
            </a:r>
          </a:p>
        </p:txBody>
      </p:sp>
      <p:sp>
        <p:nvSpPr>
          <p:cNvPr id="11274" name="Rectangle 9">
            <a:extLst>
              <a:ext uri="{FF2B5EF4-FFF2-40B4-BE49-F238E27FC236}">
                <a16:creationId xmlns:a16="http://schemas.microsoft.com/office/drawing/2014/main" id="{D4B00AD0-C047-4F51-9B1C-B27773BF8D36}"/>
              </a:ext>
            </a:extLst>
          </p:cNvPr>
          <p:cNvSpPr>
            <a:spLocks noChangeArrowheads="1"/>
          </p:cNvSpPr>
          <p:nvPr/>
        </p:nvSpPr>
        <p:spPr bwMode="auto">
          <a:xfrm>
            <a:off x="21643975" y="15071725"/>
            <a:ext cx="2016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8</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1E98F7F4-3C21-4C53-80D2-F3168C271E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ACA377B-DBD5-43F6-816D-B3AEEE8425A2}"/>
              </a:ext>
            </a:extLst>
          </p:cNvPr>
          <p:cNvSpPr/>
          <p:nvPr/>
        </p:nvSpPr>
        <p:spPr>
          <a:xfrm>
            <a:off x="877888" y="658813"/>
            <a:ext cx="15051087" cy="1270000"/>
          </a:xfrm>
          <a:prstGeom prst="rect">
            <a:avLst/>
          </a:prstGeom>
        </p:spPr>
        <p:txBody>
          <a:bodyPr lIns="0" tIns="0" rIns="0" bIns="0"/>
          <a:lstStyle/>
          <a:p>
            <a:pPr eaLnBrk="1" fontAlgn="auto" hangingPunct="1">
              <a:spcBef>
                <a:spcPts val="0"/>
              </a:spcBef>
              <a:spcAft>
                <a:spcPts val="1050"/>
              </a:spcAft>
              <a:defRPr/>
            </a:pPr>
            <a:r>
              <a:rPr lang="ru" sz="3900" b="1">
                <a:solidFill>
                  <a:srgbClr val="363636"/>
                </a:solidFill>
                <a:latin typeface="Arial"/>
              </a:rPr>
              <a:t>п. 4.2. </a:t>
            </a:r>
            <a:r>
              <a:rPr lang="ru" sz="4700" b="1" spc="-50">
                <a:solidFill>
                  <a:srgbClr val="D30102"/>
                </a:solidFill>
                <a:latin typeface="Arial"/>
              </a:rPr>
              <a:t>Этиологическая лабораторная диагностика*</a:t>
            </a:r>
          </a:p>
          <a:p>
            <a:pPr marL="1617472" eaLnBrk="1" fontAlgn="auto" hangingPunct="1">
              <a:spcBef>
                <a:spcPts val="0"/>
              </a:spcBef>
              <a:spcAft>
                <a:spcPts val="0"/>
              </a:spcAft>
              <a:defRPr/>
            </a:pPr>
            <a:r>
              <a:rPr lang="ru" sz="4700" b="1" spc="-50">
                <a:solidFill>
                  <a:srgbClr val="363636"/>
                </a:solidFill>
                <a:latin typeface="Arial"/>
              </a:rPr>
              <a:t>нового коронавируса </a:t>
            </a:r>
            <a:r>
              <a:rPr lang="en-US" sz="4700" b="1" spc="-50">
                <a:solidFill>
                  <a:srgbClr val="363636"/>
                </a:solidFill>
                <a:latin typeface="Arial"/>
              </a:rPr>
              <a:t>SARS-CoV-2</a:t>
            </a:r>
          </a:p>
        </p:txBody>
      </p:sp>
      <p:sp>
        <p:nvSpPr>
          <p:cNvPr id="13316" name="Rectangle 3">
            <a:extLst>
              <a:ext uri="{FF2B5EF4-FFF2-40B4-BE49-F238E27FC236}">
                <a16:creationId xmlns:a16="http://schemas.microsoft.com/office/drawing/2014/main" id="{4C03F2F0-4E20-42B4-8068-DC5AF7EC5264}"/>
              </a:ext>
            </a:extLst>
          </p:cNvPr>
          <p:cNvSpPr>
            <a:spLocks noChangeArrowheads="1"/>
          </p:cNvSpPr>
          <p:nvPr/>
        </p:nvSpPr>
        <p:spPr bwMode="auto">
          <a:xfrm>
            <a:off x="642938" y="2770188"/>
            <a:ext cx="8894762" cy="1095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874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475"/>
              </a:lnSpc>
              <a:spcAft>
                <a:spcPts val="1050"/>
              </a:spcAft>
            </a:pPr>
            <a:r>
              <a:rPr lang="ru-RU" altLang="ru-RU" sz="2900">
                <a:solidFill>
                  <a:srgbClr val="D30102"/>
                </a:solidFill>
                <a:latin typeface="Arial" panose="020B0604020202020204" pitchFamily="34" charset="0"/>
              </a:rPr>
              <a:t>✓      </a:t>
            </a:r>
            <a:r>
              <a:rPr lang="ru-RU" altLang="ru-RU" sz="3200" b="1">
                <a:solidFill>
                  <a:srgbClr val="1F1F1F"/>
                </a:solidFill>
                <a:latin typeface="Arial" panose="020B0604020202020204" pitchFamily="34" charset="0"/>
              </a:rPr>
              <a:t>Выявление РНК </a:t>
            </a:r>
            <a:r>
              <a:rPr lang="en-US" altLang="ru-RU" sz="3200" b="1">
                <a:solidFill>
                  <a:srgbClr val="1F1F1F"/>
                </a:solidFill>
                <a:latin typeface="Arial" panose="020B0604020202020204" pitchFamily="34" charset="0"/>
              </a:rPr>
              <a:t>SARS-CoV-2 </a:t>
            </a:r>
            <a:r>
              <a:rPr lang="ru-RU" altLang="ru-RU" sz="3200" b="1">
                <a:solidFill>
                  <a:srgbClr val="1F1F1F"/>
                </a:solidFill>
                <a:latin typeface="Arial" panose="020B0604020202020204" pitchFamily="34" charset="0"/>
              </a:rPr>
              <a:t>пациентам с подозрением на инфекцию, вызванную </a:t>
            </a:r>
            <a:r>
              <a:rPr lang="en-US" altLang="ru-RU" sz="3200" b="1">
                <a:solidFill>
                  <a:srgbClr val="1F1F1F"/>
                </a:solidFill>
                <a:latin typeface="Arial" panose="020B0604020202020204" pitchFamily="34" charset="0"/>
              </a:rPr>
              <a:t>SARS-CoV-2, </a:t>
            </a:r>
            <a:r>
              <a:rPr lang="ru-RU" altLang="ru-RU" sz="3200" b="1">
                <a:solidFill>
                  <a:srgbClr val="1F1F1F"/>
                </a:solidFill>
                <a:latin typeface="Arial" panose="020B0604020202020204" pitchFamily="34" charset="0"/>
              </a:rPr>
              <a:t>а также контактным лицам проводится </a:t>
            </a:r>
            <a:r>
              <a:rPr lang="ru-RU" altLang="ru-RU" sz="4000" b="1">
                <a:solidFill>
                  <a:srgbClr val="FF0000"/>
                </a:solidFill>
                <a:latin typeface="Arial" panose="020B0604020202020204" pitchFamily="34" charset="0"/>
              </a:rPr>
              <a:t>сразу после первичного осмотра</a:t>
            </a:r>
          </a:p>
          <a:p>
            <a:pPr eaLnBrk="1" hangingPunct="1">
              <a:lnSpc>
                <a:spcPts val="3475"/>
              </a:lnSpc>
              <a:spcAft>
                <a:spcPts val="1050"/>
              </a:spcAft>
            </a:pPr>
            <a:endParaRPr lang="ru-RU" altLang="ru-RU" sz="3200" b="1">
              <a:solidFill>
                <a:srgbClr val="1F1F1F"/>
              </a:solidFill>
              <a:latin typeface="Arial" panose="020B0604020202020204" pitchFamily="34" charset="0"/>
            </a:endParaRPr>
          </a:p>
          <a:p>
            <a:pPr algn="just" eaLnBrk="1" hangingPunct="1">
              <a:spcAft>
                <a:spcPts val="838"/>
              </a:spcAft>
            </a:pPr>
            <a:r>
              <a:rPr lang="ru-RU" altLang="ru-RU" sz="3200" b="1">
                <a:solidFill>
                  <a:srgbClr val="D30102"/>
                </a:solidFill>
                <a:latin typeface="Arial" panose="020B0604020202020204" pitchFamily="34" charset="0"/>
              </a:rPr>
              <a:t>✓ </a:t>
            </a:r>
            <a:r>
              <a:rPr lang="ru-RU" altLang="ru-RU" sz="3200" b="1">
                <a:solidFill>
                  <a:srgbClr val="1F1F1F"/>
                </a:solidFill>
                <a:latin typeface="Arial" panose="020B0604020202020204" pitchFamily="34" charset="0"/>
              </a:rPr>
              <a:t>Все образцы, полученные для лабораторного</a:t>
            </a:r>
            <a:r>
              <a:rPr lang="ru-RU" altLang="ru-RU" sz="3200" b="1">
                <a:solidFill>
                  <a:srgbClr val="D30102"/>
                </a:solidFill>
                <a:latin typeface="Arial" panose="020B0604020202020204" pitchFamily="34" charset="0"/>
              </a:rPr>
              <a:t> </a:t>
            </a:r>
            <a:r>
              <a:rPr lang="ru-RU" altLang="ru-RU" sz="3200" b="1">
                <a:solidFill>
                  <a:srgbClr val="1F1F1F"/>
                </a:solidFill>
                <a:latin typeface="Arial" panose="020B0604020202020204" pitchFamily="34" charset="0"/>
              </a:rPr>
              <a:t>исследования, следует считать потенциально инфекционными</a:t>
            </a:r>
          </a:p>
          <a:p>
            <a:pPr algn="just" eaLnBrk="1" hangingPunct="1">
              <a:spcAft>
                <a:spcPts val="838"/>
              </a:spcAft>
            </a:pPr>
            <a:endParaRPr lang="ru-RU" altLang="ru-RU" sz="3200" b="1">
              <a:solidFill>
                <a:srgbClr val="1F1F1F"/>
              </a:solidFill>
              <a:latin typeface="Arial" panose="020B0604020202020204" pitchFamily="34" charset="0"/>
            </a:endParaRPr>
          </a:p>
          <a:p>
            <a:pPr eaLnBrk="1" hangingPunct="1">
              <a:lnSpc>
                <a:spcPts val="3475"/>
              </a:lnSpc>
            </a:pPr>
            <a:r>
              <a:rPr lang="ru-RU" altLang="ru-RU" sz="3200" b="1">
                <a:solidFill>
                  <a:srgbClr val="D30102"/>
                </a:solidFill>
                <a:latin typeface="Arial" panose="020B0604020202020204" pitchFamily="34" charset="0"/>
              </a:rPr>
              <a:t>✓    </a:t>
            </a:r>
            <a:r>
              <a:rPr lang="ru-RU" altLang="ru-RU" sz="3200" b="1">
                <a:solidFill>
                  <a:srgbClr val="1F1F1F"/>
                </a:solidFill>
                <a:latin typeface="Arial" panose="020B0604020202020204" pitchFamily="34" charset="0"/>
              </a:rPr>
              <a:t>Сбор клинического материала и его упаковку осуществляет мед.работник, обученный правилам биологической безопасности при работе и сборе материала, подозрительного на зараженность микроорганизмами II группы патогенности</a:t>
            </a:r>
          </a:p>
        </p:txBody>
      </p:sp>
      <p:sp>
        <p:nvSpPr>
          <p:cNvPr id="13317" name="Rectangle 4">
            <a:extLst>
              <a:ext uri="{FF2B5EF4-FFF2-40B4-BE49-F238E27FC236}">
                <a16:creationId xmlns:a16="http://schemas.microsoft.com/office/drawing/2014/main" id="{C8703248-D997-4720-B088-8FCCB659C381}"/>
              </a:ext>
            </a:extLst>
          </p:cNvPr>
          <p:cNvSpPr>
            <a:spLocks noChangeArrowheads="1"/>
          </p:cNvSpPr>
          <p:nvPr/>
        </p:nvSpPr>
        <p:spPr bwMode="auto">
          <a:xfrm>
            <a:off x="10625138" y="2908300"/>
            <a:ext cx="4446587" cy="500063"/>
          </a:xfrm>
          <a:prstGeom prst="rect">
            <a:avLst/>
          </a:prstGeom>
          <a:solidFill>
            <a:srgbClr val="D301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1143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2100"/>
              </a:spcAft>
            </a:pPr>
            <a:r>
              <a:rPr lang="ru-RU" altLang="ru-RU" sz="3900" b="1">
                <a:solidFill>
                  <a:srgbClr val="FFFFFF"/>
                </a:solidFill>
                <a:latin typeface="Arial" panose="020B0604020202020204" pitchFamily="34" charset="0"/>
              </a:rPr>
              <a:t>Транспортировка</a:t>
            </a:r>
          </a:p>
        </p:txBody>
      </p:sp>
      <p:sp>
        <p:nvSpPr>
          <p:cNvPr id="13318" name="Rectangle 5">
            <a:extLst>
              <a:ext uri="{FF2B5EF4-FFF2-40B4-BE49-F238E27FC236}">
                <a16:creationId xmlns:a16="http://schemas.microsoft.com/office/drawing/2014/main" id="{DBB871EF-6278-470D-90CF-3DC85FF61DEB}"/>
              </a:ext>
            </a:extLst>
          </p:cNvPr>
          <p:cNvSpPr>
            <a:spLocks noChangeArrowheads="1"/>
          </p:cNvSpPr>
          <p:nvPr/>
        </p:nvSpPr>
        <p:spPr bwMode="auto">
          <a:xfrm>
            <a:off x="10741025" y="3709988"/>
            <a:ext cx="9805988" cy="9628187"/>
          </a:xfrm>
          <a:prstGeom prst="rect">
            <a:avLst/>
          </a:prstGeom>
          <a:solidFill>
            <a:srgbClr val="E5E8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874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475"/>
              </a:lnSpc>
            </a:pPr>
            <a:r>
              <a:rPr lang="ru-RU" altLang="ru-RU" sz="3200" b="1">
                <a:solidFill>
                  <a:srgbClr val="1F1F1F"/>
                </a:solidFill>
                <a:latin typeface="Arial" panose="020B0604020202020204" pitchFamily="34" charset="0"/>
              </a:rPr>
              <a:t>✓    Пробы от пациентов должны быть транспортированы с соблюдением требований санитарных правил.</a:t>
            </a:r>
          </a:p>
          <a:p>
            <a:pPr eaLnBrk="1" hangingPunct="1">
              <a:lnSpc>
                <a:spcPts val="3475"/>
              </a:lnSpc>
            </a:pPr>
            <a:endParaRPr lang="ru-RU" altLang="ru-RU" sz="3200" b="1">
              <a:solidFill>
                <a:srgbClr val="1F1F1F"/>
              </a:solidFill>
              <a:latin typeface="Arial" panose="020B0604020202020204" pitchFamily="34" charset="0"/>
            </a:endParaRPr>
          </a:p>
          <a:p>
            <a:pPr eaLnBrk="1" hangingPunct="1">
              <a:spcAft>
                <a:spcPts val="3575"/>
              </a:spcAft>
            </a:pPr>
            <a:r>
              <a:rPr lang="ru-RU" altLang="ru-RU" sz="3200" b="1">
                <a:solidFill>
                  <a:srgbClr val="1F1F1F"/>
                </a:solidFill>
                <a:latin typeface="Arial" panose="020B0604020202020204" pitchFamily="34" charset="0"/>
              </a:rPr>
              <a:t>Транспортировка возможна на льду</a:t>
            </a:r>
          </a:p>
          <a:p>
            <a:pPr eaLnBrk="1" hangingPunct="1">
              <a:lnSpc>
                <a:spcPts val="3550"/>
              </a:lnSpc>
              <a:spcAft>
                <a:spcPts val="1050"/>
              </a:spcAft>
            </a:pPr>
            <a:endParaRPr lang="en-US" altLang="ru-RU" sz="3200" b="1">
              <a:solidFill>
                <a:srgbClr val="1F1F1F"/>
              </a:solidFill>
              <a:latin typeface="Arial" panose="020B0604020202020204" pitchFamily="34" charset="0"/>
            </a:endParaRPr>
          </a:p>
        </p:txBody>
      </p:sp>
      <p:sp>
        <p:nvSpPr>
          <p:cNvPr id="13319" name="Rectangle 6">
            <a:extLst>
              <a:ext uri="{FF2B5EF4-FFF2-40B4-BE49-F238E27FC236}">
                <a16:creationId xmlns:a16="http://schemas.microsoft.com/office/drawing/2014/main" id="{A2CDDC23-42DF-4736-87CA-DEBF09D7C4DB}"/>
              </a:ext>
            </a:extLst>
          </p:cNvPr>
          <p:cNvSpPr>
            <a:spLocks noChangeArrowheads="1"/>
          </p:cNvSpPr>
          <p:nvPr/>
        </p:nvSpPr>
        <p:spPr bwMode="auto">
          <a:xfrm>
            <a:off x="539750" y="14358938"/>
            <a:ext cx="142303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31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ru-RU" altLang="ru-RU" sz="1900">
                <a:solidFill>
                  <a:srgbClr val="575757"/>
                </a:solidFill>
                <a:latin typeface="Arial" panose="020B0604020202020204" pitchFamily="34" charset="0"/>
              </a:rPr>
              <a:t>* в соотв. с письмом Роспотребнадзора от 21.01.2020 № 02/706-2020-27</a:t>
            </a:r>
          </a:p>
        </p:txBody>
      </p:sp>
      <p:sp>
        <p:nvSpPr>
          <p:cNvPr id="13320" name="Rectangle 7">
            <a:extLst>
              <a:ext uri="{FF2B5EF4-FFF2-40B4-BE49-F238E27FC236}">
                <a16:creationId xmlns:a16="http://schemas.microsoft.com/office/drawing/2014/main" id="{6E0FD9CF-0E1D-4C69-BB58-27ED309D8EA7}"/>
              </a:ext>
            </a:extLst>
          </p:cNvPr>
          <p:cNvSpPr>
            <a:spLocks noChangeArrowheads="1"/>
          </p:cNvSpPr>
          <p:nvPr/>
        </p:nvSpPr>
        <p:spPr bwMode="auto">
          <a:xfrm>
            <a:off x="539750" y="14682788"/>
            <a:ext cx="142303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44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ru-RU" altLang="ru-RU" sz="1900">
                <a:solidFill>
                  <a:srgbClr val="575757"/>
                </a:solidFill>
                <a:latin typeface="Arial" panose="020B0604020202020204" pitchFamily="34" charset="0"/>
              </a:rPr>
              <a:t>** СП 1.2.036-95 «Порядок учета, хранения, передачи и транспортирования микроорганизмов I - IV групп патогенности» </a:t>
            </a:r>
            <a:r>
              <a:rPr lang="ru-RU" altLang="ru-RU" sz="1900">
                <a:solidFill>
                  <a:srgbClr val="363636"/>
                </a:solidFill>
                <a:latin typeface="Arial" panose="020B0604020202020204" pitchFamily="34" charset="0"/>
              </a:rPr>
              <a:t>Подробнее см. приложение 3</a:t>
            </a:r>
          </a:p>
        </p:txBody>
      </p:sp>
      <p:sp>
        <p:nvSpPr>
          <p:cNvPr id="13321" name="Rectangle 8">
            <a:extLst>
              <a:ext uri="{FF2B5EF4-FFF2-40B4-BE49-F238E27FC236}">
                <a16:creationId xmlns:a16="http://schemas.microsoft.com/office/drawing/2014/main" id="{FBD4A9BE-71DA-4239-BFEF-FA1A41EC5FB1}"/>
              </a:ext>
            </a:extLst>
          </p:cNvPr>
          <p:cNvSpPr>
            <a:spLocks noChangeArrowheads="1"/>
          </p:cNvSpPr>
          <p:nvPr/>
        </p:nvSpPr>
        <p:spPr bwMode="auto">
          <a:xfrm>
            <a:off x="21643975" y="15071725"/>
            <a:ext cx="2047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600" b="1">
                <a:solidFill>
                  <a:srgbClr val="858585"/>
                </a:solidFill>
                <a:latin typeface="Arial" panose="020B0604020202020204" pitchFamily="34" charset="0"/>
              </a:rPr>
              <a:t>9</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E9817CDD-9334-4E25-A1EC-9D9BD7BC0C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06063" y="15087600"/>
            <a:ext cx="1825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E5B6235A-3972-4054-B6C1-70ED9B86F387}"/>
              </a:ext>
            </a:extLst>
          </p:cNvPr>
          <p:cNvSpPr>
            <a:spLocks noChangeArrowheads="1"/>
          </p:cNvSpPr>
          <p:nvPr/>
        </p:nvSpPr>
        <p:spPr bwMode="auto">
          <a:xfrm>
            <a:off x="735013" y="727075"/>
            <a:ext cx="20183475" cy="2109788"/>
          </a:xfrm>
          <a:prstGeom prst="rect">
            <a:avLst/>
          </a:prstGeom>
          <a:solidFill>
            <a:srgbClr val="D301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4625"/>
              </a:spcAft>
            </a:pPr>
            <a:r>
              <a:rPr lang="ru-RU" altLang="ru-RU" sz="4800" b="1">
                <a:solidFill>
                  <a:srgbClr val="FFFFFF"/>
                </a:solidFill>
                <a:latin typeface="Arial" panose="020B0604020202020204" pitchFamily="34" charset="0"/>
              </a:rPr>
              <a:t>          Требование к обучению медцинских работников</a:t>
            </a:r>
          </a:p>
        </p:txBody>
      </p:sp>
      <p:sp>
        <p:nvSpPr>
          <p:cNvPr id="4" name="Rectangle 3">
            <a:extLst>
              <a:ext uri="{FF2B5EF4-FFF2-40B4-BE49-F238E27FC236}">
                <a16:creationId xmlns:a16="http://schemas.microsoft.com/office/drawing/2014/main" id="{1D0BF87B-7A9E-480D-B15C-D968AE71A954}"/>
              </a:ext>
            </a:extLst>
          </p:cNvPr>
          <p:cNvSpPr/>
          <p:nvPr/>
        </p:nvSpPr>
        <p:spPr>
          <a:xfrm>
            <a:off x="1282700" y="3638550"/>
            <a:ext cx="19635788" cy="9872663"/>
          </a:xfrm>
          <a:prstGeom prst="rect">
            <a:avLst/>
          </a:prstGeom>
        </p:spPr>
        <p:txBody>
          <a:bodyPr lIns="0" tIns="0" rIns="0" bIns="0"/>
          <a:lstStyle/>
          <a:p>
            <a:pPr algn="just" eaLnBrk="1" fontAlgn="auto" hangingPunct="1">
              <a:spcBef>
                <a:spcPts val="4620"/>
              </a:spcBef>
              <a:spcAft>
                <a:spcPts val="2100"/>
              </a:spcAft>
              <a:defRPr/>
            </a:pPr>
            <a:r>
              <a:rPr lang="ru-RU" sz="4000" b="1" dirty="0">
                <a:solidFill>
                  <a:srgbClr val="363636"/>
                </a:solidFill>
                <a:latin typeface="Arial"/>
              </a:rPr>
              <a:t>1. Любое обучение по вопросам </a:t>
            </a:r>
            <a:r>
              <a:rPr lang="en-GB" sz="4000" b="1" dirty="0">
                <a:solidFill>
                  <a:srgbClr val="363636"/>
                </a:solidFill>
                <a:latin typeface="Arial"/>
              </a:rPr>
              <a:t>COVID-2019 </a:t>
            </a:r>
            <a:r>
              <a:rPr lang="ru-RU" sz="4000" b="1" dirty="0">
                <a:solidFill>
                  <a:srgbClr val="363636"/>
                </a:solidFill>
                <a:latin typeface="Arial"/>
              </a:rPr>
              <a:t>должно быть    запротоколировано с обязательной подписью медицинским работником по факту обучения;</a:t>
            </a:r>
          </a:p>
          <a:p>
            <a:pPr marL="742950" indent="-742950" algn="just" eaLnBrk="1" fontAlgn="auto" hangingPunct="1">
              <a:spcBef>
                <a:spcPts val="4620"/>
              </a:spcBef>
              <a:spcAft>
                <a:spcPts val="2100"/>
              </a:spcAft>
              <a:buFontTx/>
              <a:buAutoNum type="arabicPeriod" startAt="2"/>
              <a:defRPr/>
            </a:pPr>
            <a:r>
              <a:rPr lang="ru-RU" sz="4000" b="1" dirty="0">
                <a:solidFill>
                  <a:srgbClr val="363636"/>
                </a:solidFill>
                <a:latin typeface="Arial"/>
              </a:rPr>
              <a:t>Обучение по использованию средств индивидуальной защиты (надевание и снятие костюма, обработка рук) должно проводиться на специальном отдельном занятии;</a:t>
            </a:r>
          </a:p>
          <a:p>
            <a:pPr marL="742950" indent="-742950" algn="just" eaLnBrk="1" fontAlgn="auto" hangingPunct="1">
              <a:spcBef>
                <a:spcPts val="4620"/>
              </a:spcBef>
              <a:spcAft>
                <a:spcPts val="2100"/>
              </a:spcAft>
              <a:buFontTx/>
              <a:buAutoNum type="arabicPeriod" startAt="2"/>
              <a:defRPr/>
            </a:pPr>
            <a:r>
              <a:rPr lang="ru-RU" sz="4000" b="1" dirty="0">
                <a:solidFill>
                  <a:srgbClr val="363636"/>
                </a:solidFill>
                <a:latin typeface="Arial"/>
              </a:rPr>
              <a:t>  Каждый медицинский работник должен пройти обучение на портале НМО с получением сертификата</a:t>
            </a:r>
            <a:endParaRPr lang="ru" sz="4000" b="1" dirty="0">
              <a:solidFill>
                <a:srgbClr val="363636"/>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CE775ED-746C-4D7C-A39A-26EC9CFBA8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1063" y="347663"/>
            <a:ext cx="1435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C4E2D53C-ED10-49A0-A9D7-CF19944E02E5}"/>
              </a:ext>
            </a:extLst>
          </p:cNvPr>
          <p:cNvSpPr>
            <a:spLocks noChangeArrowheads="1"/>
          </p:cNvSpPr>
          <p:nvPr/>
        </p:nvSpPr>
        <p:spPr bwMode="auto">
          <a:xfrm>
            <a:off x="877888" y="649288"/>
            <a:ext cx="20262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838"/>
              </a:spcAft>
            </a:pPr>
            <a:r>
              <a:rPr lang="ru-RU" altLang="ru-RU" sz="3900" b="1">
                <a:solidFill>
                  <a:srgbClr val="363636"/>
                </a:solidFill>
                <a:latin typeface="Arial" panose="020B0604020202020204" pitchFamily="34" charset="0"/>
              </a:rPr>
              <a:t>п. 7.1-7.3. </a:t>
            </a:r>
            <a:r>
              <a:rPr lang="ru-RU" altLang="ru-RU" sz="5400" b="1">
                <a:solidFill>
                  <a:srgbClr val="FF0000"/>
                </a:solidFill>
                <a:latin typeface="Arial" panose="020B0604020202020204" pitchFamily="34" charset="0"/>
              </a:rPr>
              <a:t>Профилактика коронавирусной инфекции</a:t>
            </a:r>
            <a:r>
              <a:rPr lang="ru-RU" altLang="ru-RU" sz="5400" b="1" baseline="30000">
                <a:solidFill>
                  <a:srgbClr val="FF0000"/>
                </a:solidFill>
                <a:latin typeface="Arial" panose="020B0604020202020204" pitchFamily="34" charset="0"/>
              </a:rPr>
              <a:t>1</a:t>
            </a:r>
          </a:p>
        </p:txBody>
      </p:sp>
      <p:sp>
        <p:nvSpPr>
          <p:cNvPr id="17412" name="Rectangle 3">
            <a:extLst>
              <a:ext uri="{FF2B5EF4-FFF2-40B4-BE49-F238E27FC236}">
                <a16:creationId xmlns:a16="http://schemas.microsoft.com/office/drawing/2014/main" id="{FCD1E095-29DD-4EF8-87F0-D7EFBF58A123}"/>
              </a:ext>
            </a:extLst>
          </p:cNvPr>
          <p:cNvSpPr>
            <a:spLocks noChangeArrowheads="1"/>
          </p:cNvSpPr>
          <p:nvPr/>
        </p:nvSpPr>
        <p:spPr bwMode="auto">
          <a:xfrm>
            <a:off x="1228725" y="2889250"/>
            <a:ext cx="9088438" cy="460375"/>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3300" b="1">
                <a:solidFill>
                  <a:srgbClr val="363636"/>
                </a:solidFill>
                <a:latin typeface="Arial" panose="020B0604020202020204" pitchFamily="34" charset="0"/>
              </a:rPr>
              <a:t>Меры неспецифической профилактики,</a:t>
            </a:r>
          </a:p>
        </p:txBody>
      </p:sp>
      <p:sp>
        <p:nvSpPr>
          <p:cNvPr id="5" name="Rectangle 4">
            <a:extLst>
              <a:ext uri="{FF2B5EF4-FFF2-40B4-BE49-F238E27FC236}">
                <a16:creationId xmlns:a16="http://schemas.microsoft.com/office/drawing/2014/main" id="{551341E4-52D8-4201-ABBB-1B72E1AE3FB3}"/>
              </a:ext>
            </a:extLst>
          </p:cNvPr>
          <p:cNvSpPr/>
          <p:nvPr/>
        </p:nvSpPr>
        <p:spPr>
          <a:xfrm>
            <a:off x="1225550" y="3898900"/>
            <a:ext cx="4081463" cy="3065463"/>
          </a:xfrm>
          <a:prstGeom prst="rect">
            <a:avLst/>
          </a:prstGeom>
          <a:solidFill>
            <a:srgbClr val="F9EDEA"/>
          </a:solidFill>
        </p:spPr>
        <p:txBody>
          <a:bodyPr lIns="0" tIns="0" rIns="0" bIns="0"/>
          <a:lstStyle/>
          <a:p>
            <a:pPr algn="just" eaLnBrk="1" fontAlgn="auto" hangingPunct="1">
              <a:spcBef>
                <a:spcPts val="0"/>
              </a:spcBef>
              <a:spcAft>
                <a:spcPts val="1470"/>
              </a:spcAft>
              <a:defRPr/>
            </a:pPr>
            <a:r>
              <a:rPr lang="ru" sz="3100" b="1">
                <a:solidFill>
                  <a:srgbClr val="0070C0"/>
                </a:solidFill>
                <a:latin typeface="Arial"/>
              </a:rPr>
              <a:t>Источник инфекции</a:t>
            </a:r>
          </a:p>
          <a:p>
            <a:pPr algn="just" eaLnBrk="1" fontAlgn="auto" hangingPunct="1">
              <a:spcBef>
                <a:spcPts val="0"/>
              </a:spcBef>
              <a:spcAft>
                <a:spcPts val="1260"/>
              </a:spcAft>
              <a:defRPr/>
            </a:pPr>
            <a:r>
              <a:rPr lang="ru" sz="2900">
                <a:solidFill>
                  <a:srgbClr val="0070C0"/>
                </a:solidFill>
                <a:latin typeface="Arial"/>
              </a:rPr>
              <a:t>•    </a:t>
            </a:r>
            <a:r>
              <a:rPr lang="ru" sz="2900">
                <a:solidFill>
                  <a:srgbClr val="363636"/>
                </a:solidFill>
                <a:latin typeface="Arial"/>
              </a:rPr>
              <a:t>изоляция больных</a:t>
            </a:r>
          </a:p>
          <a:p>
            <a:pPr marL="381000" algn="just" eaLnBrk="1" fontAlgn="auto" hangingPunct="1">
              <a:lnSpc>
                <a:spcPts val="3456"/>
              </a:lnSpc>
              <a:spcBef>
                <a:spcPts val="0"/>
              </a:spcBef>
              <a:spcAft>
                <a:spcPts val="1470"/>
              </a:spcAft>
              <a:defRPr/>
            </a:pPr>
            <a:r>
              <a:rPr lang="ru" sz="2900">
                <a:solidFill>
                  <a:srgbClr val="363636"/>
                </a:solidFill>
                <a:latin typeface="Arial"/>
              </a:rPr>
              <a:t>и лиц с подозрением на заболевание;</a:t>
            </a:r>
          </a:p>
          <a:p>
            <a:pPr marL="381000" indent="-381000" eaLnBrk="1" fontAlgn="auto" hangingPunct="1">
              <a:lnSpc>
                <a:spcPts val="3456"/>
              </a:lnSpc>
              <a:spcBef>
                <a:spcPts val="0"/>
              </a:spcBef>
              <a:spcAft>
                <a:spcPts val="0"/>
              </a:spcAft>
              <a:defRPr/>
            </a:pPr>
            <a:r>
              <a:rPr lang="ru" sz="2900">
                <a:solidFill>
                  <a:srgbClr val="0070C0"/>
                </a:solidFill>
                <a:latin typeface="Arial"/>
              </a:rPr>
              <a:t>•    </a:t>
            </a:r>
            <a:r>
              <a:rPr lang="ru" sz="2900">
                <a:solidFill>
                  <a:srgbClr val="363636"/>
                </a:solidFill>
                <a:latin typeface="Arial"/>
              </a:rPr>
              <a:t>назначение этиотропной терапии.</a:t>
            </a:r>
          </a:p>
        </p:txBody>
      </p:sp>
      <p:sp>
        <p:nvSpPr>
          <p:cNvPr id="17414" name="Rectangle 5">
            <a:extLst>
              <a:ext uri="{FF2B5EF4-FFF2-40B4-BE49-F238E27FC236}">
                <a16:creationId xmlns:a16="http://schemas.microsoft.com/office/drawing/2014/main" id="{B84080BB-7FD3-4257-B289-937D1CF57084}"/>
              </a:ext>
            </a:extLst>
          </p:cNvPr>
          <p:cNvSpPr>
            <a:spLocks noChangeArrowheads="1"/>
          </p:cNvSpPr>
          <p:nvPr/>
        </p:nvSpPr>
        <p:spPr bwMode="auto">
          <a:xfrm>
            <a:off x="5761038" y="3898900"/>
            <a:ext cx="4383087" cy="7620000"/>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8300" indent="-3683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675"/>
              </a:spcAft>
            </a:pPr>
            <a:r>
              <a:rPr lang="ru-RU" altLang="ru-RU" sz="3100" b="1">
                <a:solidFill>
                  <a:srgbClr val="575757"/>
                </a:solidFill>
                <a:latin typeface="Arial" panose="020B0604020202020204" pitchFamily="34" charset="0"/>
              </a:rPr>
              <a:t>Механизм передачи</a:t>
            </a:r>
          </a:p>
          <a:p>
            <a:pPr eaLnBrk="1" hangingPunct="1">
              <a:lnSpc>
                <a:spcPts val="3475"/>
              </a:lnSpc>
              <a:spcAft>
                <a:spcPts val="1050"/>
              </a:spcAft>
            </a:pPr>
            <a:r>
              <a:rPr lang="ru-RU" altLang="ru-RU" sz="2900">
                <a:solidFill>
                  <a:srgbClr val="575757"/>
                </a:solidFill>
                <a:latin typeface="Arial" panose="020B0604020202020204" pitchFamily="34" charset="0"/>
              </a:rPr>
              <a:t>•    </a:t>
            </a:r>
            <a:r>
              <a:rPr lang="ru-RU" altLang="ru-RU" sz="2900">
                <a:solidFill>
                  <a:srgbClr val="363636"/>
                </a:solidFill>
                <a:latin typeface="Arial" panose="020B0604020202020204" pitchFamily="34" charset="0"/>
              </a:rPr>
              <a:t>соблюдение правил личной гигиены;</a:t>
            </a:r>
          </a:p>
          <a:p>
            <a:pPr eaLnBrk="1" hangingPunct="1">
              <a:lnSpc>
                <a:spcPts val="3475"/>
              </a:lnSpc>
              <a:spcAft>
                <a:spcPts val="1050"/>
              </a:spcAft>
            </a:pPr>
            <a:r>
              <a:rPr lang="ru-RU" altLang="ru-RU" sz="2900">
                <a:solidFill>
                  <a:srgbClr val="575757"/>
                </a:solidFill>
                <a:latin typeface="Arial" panose="020B0604020202020204" pitchFamily="34" charset="0"/>
              </a:rPr>
              <a:t>•    </a:t>
            </a:r>
            <a:r>
              <a:rPr lang="ru-RU" altLang="ru-RU" sz="2900">
                <a:solidFill>
                  <a:srgbClr val="363636"/>
                </a:solidFill>
                <a:latin typeface="Arial" panose="020B0604020202020204" pitchFamily="34" charset="0"/>
              </a:rPr>
              <a:t>использование одноразовых медицинских масок;</a:t>
            </a:r>
          </a:p>
          <a:p>
            <a:pPr eaLnBrk="1" hangingPunct="1">
              <a:lnSpc>
                <a:spcPts val="3450"/>
              </a:lnSpc>
              <a:spcAft>
                <a:spcPts val="1050"/>
              </a:spcAft>
            </a:pPr>
            <a:r>
              <a:rPr lang="ru-RU" altLang="ru-RU" sz="2900">
                <a:solidFill>
                  <a:srgbClr val="575757"/>
                </a:solidFill>
                <a:latin typeface="Arial" panose="020B0604020202020204" pitchFamily="34" charset="0"/>
              </a:rPr>
              <a:t>•    </a:t>
            </a:r>
            <a:r>
              <a:rPr lang="ru-RU" altLang="ru-RU" sz="2900">
                <a:solidFill>
                  <a:srgbClr val="363636"/>
                </a:solidFill>
                <a:latin typeface="Arial" panose="020B0604020202020204" pitchFamily="34" charset="0"/>
              </a:rPr>
              <a:t>использование средств индивидуальной защиты для медработников;</a:t>
            </a:r>
          </a:p>
          <a:p>
            <a:pPr eaLnBrk="1" hangingPunct="1">
              <a:lnSpc>
                <a:spcPts val="3450"/>
              </a:lnSpc>
              <a:spcAft>
                <a:spcPts val="1050"/>
              </a:spcAft>
            </a:pPr>
            <a:r>
              <a:rPr lang="ru-RU" altLang="ru-RU" sz="2900">
                <a:solidFill>
                  <a:srgbClr val="575757"/>
                </a:solidFill>
                <a:latin typeface="Arial" panose="020B0604020202020204" pitchFamily="34" charset="0"/>
              </a:rPr>
              <a:t>•    </a:t>
            </a:r>
            <a:r>
              <a:rPr lang="ru-RU" altLang="ru-RU" sz="2900">
                <a:solidFill>
                  <a:srgbClr val="363636"/>
                </a:solidFill>
                <a:latin typeface="Arial" panose="020B0604020202020204" pitchFamily="34" charset="0"/>
              </a:rPr>
              <a:t>проведение дезинфекционных мероприятий;</a:t>
            </a:r>
          </a:p>
          <a:p>
            <a:pPr eaLnBrk="1" hangingPunct="1">
              <a:lnSpc>
                <a:spcPts val="3475"/>
              </a:lnSpc>
            </a:pPr>
            <a:r>
              <a:rPr lang="ru-RU" altLang="ru-RU" sz="2900">
                <a:solidFill>
                  <a:srgbClr val="575757"/>
                </a:solidFill>
                <a:latin typeface="Arial" panose="020B0604020202020204" pitchFamily="34" charset="0"/>
              </a:rPr>
              <a:t>•    </a:t>
            </a:r>
            <a:r>
              <a:rPr lang="ru-RU" altLang="ru-RU" sz="2900">
                <a:solidFill>
                  <a:srgbClr val="363636"/>
                </a:solidFill>
                <a:latin typeface="Arial" panose="020B0604020202020204" pitchFamily="34" charset="0"/>
              </a:rPr>
              <a:t>утилизация мед. отходов класса В;</a:t>
            </a:r>
          </a:p>
        </p:txBody>
      </p:sp>
      <p:sp>
        <p:nvSpPr>
          <p:cNvPr id="17415" name="Rectangle 6">
            <a:extLst>
              <a:ext uri="{FF2B5EF4-FFF2-40B4-BE49-F238E27FC236}">
                <a16:creationId xmlns:a16="http://schemas.microsoft.com/office/drawing/2014/main" id="{D501864C-81E2-470F-B5BF-37F48C73375D}"/>
              </a:ext>
            </a:extLst>
          </p:cNvPr>
          <p:cNvSpPr>
            <a:spLocks noChangeArrowheads="1"/>
          </p:cNvSpPr>
          <p:nvPr/>
        </p:nvSpPr>
        <p:spPr bwMode="auto">
          <a:xfrm>
            <a:off x="5761038" y="11939588"/>
            <a:ext cx="4383087" cy="1166812"/>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8300" indent="-3683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3450"/>
              </a:lnSpc>
            </a:pPr>
            <a:r>
              <a:rPr lang="ru-RU" altLang="ru-RU" sz="2900">
                <a:solidFill>
                  <a:srgbClr val="575757"/>
                </a:solidFill>
                <a:latin typeface="Arial" panose="020B0604020202020204" pitchFamily="34" charset="0"/>
              </a:rPr>
              <a:t>•    </a:t>
            </a:r>
            <a:r>
              <a:rPr lang="ru-RU" altLang="ru-RU" sz="2900">
                <a:solidFill>
                  <a:srgbClr val="363636"/>
                </a:solidFill>
                <a:latin typeface="Arial" panose="020B0604020202020204" pitchFamily="34" charset="0"/>
              </a:rPr>
              <a:t>транспортировка больных специальным транспортом.</a:t>
            </a:r>
          </a:p>
        </p:txBody>
      </p:sp>
      <p:sp>
        <p:nvSpPr>
          <p:cNvPr id="8" name="Rectangle 7">
            <a:extLst>
              <a:ext uri="{FF2B5EF4-FFF2-40B4-BE49-F238E27FC236}">
                <a16:creationId xmlns:a16="http://schemas.microsoft.com/office/drawing/2014/main" id="{B4EE8837-5082-4D32-9DD4-7D41F11F0DD4}"/>
              </a:ext>
            </a:extLst>
          </p:cNvPr>
          <p:cNvSpPr/>
          <p:nvPr/>
        </p:nvSpPr>
        <p:spPr>
          <a:xfrm>
            <a:off x="10469563" y="2886075"/>
            <a:ext cx="4979987" cy="6592888"/>
          </a:xfrm>
          <a:prstGeom prst="rect">
            <a:avLst/>
          </a:prstGeom>
          <a:solidFill>
            <a:srgbClr val="F9EDEA"/>
          </a:solidFill>
        </p:spPr>
        <p:txBody>
          <a:bodyPr lIns="0" tIns="0" rIns="0" bIns="0"/>
          <a:lstStyle/>
          <a:p>
            <a:pPr marL="406400" indent="-406400" eaLnBrk="1" fontAlgn="auto" hangingPunct="1">
              <a:spcBef>
                <a:spcPts val="0"/>
              </a:spcBef>
              <a:spcAft>
                <a:spcPts val="3570"/>
              </a:spcAft>
              <a:defRPr/>
            </a:pPr>
            <a:r>
              <a:rPr lang="ru" sz="3300" b="1" dirty="0">
                <a:solidFill>
                  <a:srgbClr val="363636"/>
                </a:solidFill>
                <a:latin typeface="Arial"/>
              </a:rPr>
              <a:t>направленные на:</a:t>
            </a:r>
          </a:p>
          <a:p>
            <a:pPr marL="406400" indent="-406400" eaLnBrk="1" fontAlgn="auto" hangingPunct="1">
              <a:spcBef>
                <a:spcPts val="0"/>
              </a:spcBef>
              <a:spcAft>
                <a:spcPts val="2100"/>
              </a:spcAft>
              <a:defRPr/>
            </a:pPr>
            <a:r>
              <a:rPr lang="ru" sz="3100" b="1" dirty="0">
                <a:solidFill>
                  <a:srgbClr val="0070C0"/>
                </a:solidFill>
                <a:latin typeface="Arial"/>
              </a:rPr>
              <a:t>Контингент</a:t>
            </a:r>
          </a:p>
          <a:p>
            <a:pPr marL="406400" indent="-406400" eaLnBrk="1" fontAlgn="auto" hangingPunct="1">
              <a:lnSpc>
                <a:spcPts val="3480"/>
              </a:lnSpc>
              <a:spcBef>
                <a:spcPts val="0"/>
              </a:spcBef>
              <a:spcAft>
                <a:spcPts val="1470"/>
              </a:spcAft>
              <a:defRPr/>
            </a:pPr>
            <a:r>
              <a:rPr lang="ru" sz="2900" dirty="0">
                <a:solidFill>
                  <a:srgbClr val="0070C0"/>
                </a:solidFill>
                <a:latin typeface="Arial"/>
              </a:rPr>
              <a:t>•    </a:t>
            </a:r>
            <a:r>
              <a:rPr lang="ru" sz="2900" dirty="0">
                <a:solidFill>
                  <a:srgbClr val="363636"/>
                </a:solidFill>
                <a:latin typeface="Arial"/>
              </a:rPr>
              <a:t>элиминационная терапия («промывка» носа р-ром </a:t>
            </a:r>
            <a:r>
              <a:rPr lang="en-US" sz="2900" dirty="0">
                <a:solidFill>
                  <a:srgbClr val="363636"/>
                </a:solidFill>
                <a:latin typeface="Arial"/>
              </a:rPr>
              <a:t>NaCl);</a:t>
            </a:r>
          </a:p>
          <a:p>
            <a:pPr marL="406400" indent="-406400" eaLnBrk="1" fontAlgn="auto" hangingPunct="1">
              <a:lnSpc>
                <a:spcPts val="3456"/>
              </a:lnSpc>
              <a:spcBef>
                <a:spcPts val="0"/>
              </a:spcBef>
              <a:spcAft>
                <a:spcPts val="1470"/>
              </a:spcAft>
              <a:defRPr/>
            </a:pPr>
            <a:r>
              <a:rPr lang="ru" sz="2900" dirty="0">
                <a:solidFill>
                  <a:srgbClr val="0070C0"/>
                </a:solidFill>
                <a:latin typeface="Arial"/>
              </a:rPr>
              <a:t>•    </a:t>
            </a:r>
            <a:r>
              <a:rPr lang="ru" sz="2900" dirty="0">
                <a:solidFill>
                  <a:srgbClr val="363636"/>
                </a:solidFill>
                <a:latin typeface="Arial"/>
              </a:rPr>
              <a:t>местное использование лекарств, обладающих барьерными функциями;</a:t>
            </a:r>
          </a:p>
          <a:p>
            <a:pPr marL="406400" indent="-406400" eaLnBrk="1" fontAlgn="auto" hangingPunct="1">
              <a:lnSpc>
                <a:spcPts val="3480"/>
              </a:lnSpc>
              <a:spcBef>
                <a:spcPts val="0"/>
              </a:spcBef>
              <a:spcAft>
                <a:spcPts val="0"/>
              </a:spcAft>
              <a:defRPr/>
            </a:pPr>
            <a:r>
              <a:rPr lang="ru" sz="2900" dirty="0">
                <a:solidFill>
                  <a:srgbClr val="0070C0"/>
                </a:solidFill>
                <a:latin typeface="Arial"/>
              </a:rPr>
              <a:t>•    </a:t>
            </a:r>
            <a:r>
              <a:rPr lang="ru" sz="2900" dirty="0">
                <a:solidFill>
                  <a:srgbClr val="363636"/>
                </a:solidFill>
                <a:latin typeface="Arial"/>
              </a:rPr>
              <a:t>Своевременное обращение в медицинские организации</a:t>
            </a:r>
          </a:p>
          <a:p>
            <a:pPr algn="r" eaLnBrk="1" fontAlgn="auto" hangingPunct="1">
              <a:lnSpc>
                <a:spcPts val="3480"/>
              </a:lnSpc>
              <a:spcBef>
                <a:spcPts val="0"/>
              </a:spcBef>
              <a:spcAft>
                <a:spcPts val="0"/>
              </a:spcAft>
              <a:defRPr/>
            </a:pPr>
            <a:r>
              <a:rPr lang="ru" sz="2900" dirty="0">
                <a:solidFill>
                  <a:srgbClr val="363636"/>
                </a:solidFill>
                <a:latin typeface="Arial"/>
              </a:rPr>
              <a:t>при появлении симптомов.</a:t>
            </a:r>
          </a:p>
        </p:txBody>
      </p:sp>
      <p:sp>
        <p:nvSpPr>
          <p:cNvPr id="9" name="Rectangle 8">
            <a:extLst>
              <a:ext uri="{FF2B5EF4-FFF2-40B4-BE49-F238E27FC236}">
                <a16:creationId xmlns:a16="http://schemas.microsoft.com/office/drawing/2014/main" id="{5DD33089-7D50-49C2-AE85-FFB61FD9DE35}"/>
              </a:ext>
            </a:extLst>
          </p:cNvPr>
          <p:cNvSpPr/>
          <p:nvPr/>
        </p:nvSpPr>
        <p:spPr>
          <a:xfrm>
            <a:off x="16251238" y="2886075"/>
            <a:ext cx="4889500" cy="11220450"/>
          </a:xfrm>
          <a:prstGeom prst="rect">
            <a:avLst/>
          </a:prstGeom>
          <a:solidFill>
            <a:srgbClr val="E5E8FB"/>
          </a:solidFill>
        </p:spPr>
        <p:txBody>
          <a:bodyPr lIns="0" tIns="0" rIns="0" bIns="0"/>
          <a:lstStyle/>
          <a:p>
            <a:pPr marL="406400" indent="-406400" eaLnBrk="1" fontAlgn="auto" hangingPunct="1">
              <a:spcBef>
                <a:spcPts val="0"/>
              </a:spcBef>
              <a:spcAft>
                <a:spcPts val="1050"/>
              </a:spcAft>
              <a:defRPr/>
            </a:pPr>
            <a:r>
              <a:rPr lang="ru" sz="3300" b="1" dirty="0">
                <a:solidFill>
                  <a:srgbClr val="363636"/>
                </a:solidFill>
                <a:latin typeface="Arial"/>
              </a:rPr>
              <a:t>Специфическая</a:t>
            </a:r>
          </a:p>
          <a:p>
            <a:pPr marL="406400" indent="-406400" eaLnBrk="1" fontAlgn="auto" hangingPunct="1">
              <a:spcBef>
                <a:spcPts val="0"/>
              </a:spcBef>
              <a:spcAft>
                <a:spcPts val="1680"/>
              </a:spcAft>
              <a:defRPr/>
            </a:pPr>
            <a:r>
              <a:rPr lang="ru" sz="3300" b="1" dirty="0">
                <a:solidFill>
                  <a:srgbClr val="363636"/>
                </a:solidFill>
                <a:latin typeface="Arial"/>
              </a:rPr>
              <a:t>профилактика</a:t>
            </a:r>
          </a:p>
          <a:p>
            <a:pPr eaLnBrk="1" fontAlgn="auto" hangingPunct="1">
              <a:lnSpc>
                <a:spcPts val="2880"/>
              </a:lnSpc>
              <a:spcBef>
                <a:spcPts val="0"/>
              </a:spcBef>
              <a:spcAft>
                <a:spcPts val="4410"/>
              </a:spcAft>
              <a:defRPr/>
            </a:pPr>
            <a:r>
              <a:rPr lang="ru" sz="2300" dirty="0">
                <a:solidFill>
                  <a:srgbClr val="1F1F1F"/>
                </a:solidFill>
                <a:latin typeface="Arial"/>
              </a:rPr>
              <a:t>В настоящее время разрешенные к применению вакцины против </a:t>
            </a:r>
            <a:r>
              <a:rPr lang="en-US" sz="2300" dirty="0">
                <a:solidFill>
                  <a:srgbClr val="1F1F1F"/>
                </a:solidFill>
                <a:latin typeface="Arial"/>
              </a:rPr>
              <a:t>COVID-19 </a:t>
            </a:r>
            <a:r>
              <a:rPr lang="ru" sz="2300" dirty="0">
                <a:solidFill>
                  <a:srgbClr val="1F1F1F"/>
                </a:solidFill>
                <a:latin typeface="Arial"/>
              </a:rPr>
              <a:t>отсутствуют</a:t>
            </a:r>
          </a:p>
          <a:p>
            <a:pPr marL="406400" indent="-406400" eaLnBrk="1" fontAlgn="auto" hangingPunct="1">
              <a:spcBef>
                <a:spcPts val="0"/>
              </a:spcBef>
              <a:spcAft>
                <a:spcPts val="1050"/>
              </a:spcAft>
              <a:defRPr/>
            </a:pPr>
            <a:r>
              <a:rPr lang="ru" sz="3300" b="1" dirty="0">
                <a:solidFill>
                  <a:srgbClr val="363636"/>
                </a:solidFill>
                <a:latin typeface="Arial"/>
              </a:rPr>
              <a:t>Медикаментозная</a:t>
            </a:r>
          </a:p>
          <a:p>
            <a:pPr marL="406400" indent="-406400" eaLnBrk="1" fontAlgn="auto" hangingPunct="1">
              <a:spcBef>
                <a:spcPts val="0"/>
              </a:spcBef>
              <a:spcAft>
                <a:spcPts val="2520"/>
              </a:spcAft>
              <a:defRPr/>
            </a:pPr>
            <a:r>
              <a:rPr lang="ru" sz="3300" b="1" dirty="0">
                <a:solidFill>
                  <a:srgbClr val="363636"/>
                </a:solidFill>
                <a:latin typeface="Arial"/>
              </a:rPr>
              <a:t>профилактика*</a:t>
            </a:r>
          </a:p>
          <a:p>
            <a:pPr marL="406400" indent="-406400" eaLnBrk="1" fontAlgn="auto" hangingPunct="1">
              <a:lnSpc>
                <a:spcPts val="3480"/>
              </a:lnSpc>
              <a:spcBef>
                <a:spcPts val="0"/>
              </a:spcBef>
              <a:spcAft>
                <a:spcPts val="210"/>
              </a:spcAft>
              <a:defRPr/>
            </a:pPr>
            <a:r>
              <a:rPr lang="ru" sz="2900" dirty="0">
                <a:solidFill>
                  <a:srgbClr val="0070C0"/>
                </a:solidFill>
                <a:latin typeface="Arial"/>
              </a:rPr>
              <a:t>•    </a:t>
            </a:r>
            <a:r>
              <a:rPr lang="ru" sz="2900" dirty="0">
                <a:solidFill>
                  <a:srgbClr val="363636"/>
                </a:solidFill>
                <a:latin typeface="Arial"/>
              </a:rPr>
              <a:t>для взрослых интраназальное введение рекомбинантного интерферона альфа</a:t>
            </a:r>
          </a:p>
          <a:p>
            <a:pPr marL="406400" indent="-406400" eaLnBrk="1" fontAlgn="auto" hangingPunct="1">
              <a:lnSpc>
                <a:spcPts val="3480"/>
              </a:lnSpc>
              <a:spcBef>
                <a:spcPts val="0"/>
              </a:spcBef>
              <a:spcAft>
                <a:spcPts val="1050"/>
              </a:spcAft>
              <a:defRPr/>
            </a:pPr>
            <a:r>
              <a:rPr lang="ru" sz="2900" dirty="0">
                <a:solidFill>
                  <a:srgbClr val="0070C0"/>
                </a:solidFill>
                <a:latin typeface="Arial"/>
              </a:rPr>
              <a:t>•    </a:t>
            </a:r>
            <a:r>
              <a:rPr lang="ru" sz="2900" dirty="0">
                <a:solidFill>
                  <a:srgbClr val="363636"/>
                </a:solidFill>
                <a:latin typeface="Arial"/>
              </a:rPr>
              <a:t>для беременных только интраназальное введение рекомбинантного интерферона альфа </a:t>
            </a:r>
            <a:r>
              <a:rPr lang="en-US" sz="2900" dirty="0">
                <a:solidFill>
                  <a:srgbClr val="363636"/>
                </a:solidFill>
                <a:latin typeface="Arial"/>
              </a:rPr>
              <a:t>2b</a:t>
            </a:r>
          </a:p>
          <a:p>
            <a:pPr marL="406400" indent="-406400" eaLnBrk="1" fontAlgn="auto" hangingPunct="1">
              <a:spcBef>
                <a:spcPts val="0"/>
              </a:spcBef>
              <a:spcAft>
                <a:spcPts val="1680"/>
              </a:spcAft>
              <a:defRPr/>
            </a:pPr>
            <a:r>
              <a:rPr lang="ru" sz="3300" b="1" dirty="0">
                <a:solidFill>
                  <a:srgbClr val="363636"/>
                </a:solidFill>
                <a:latin typeface="Arial"/>
              </a:rPr>
              <a:t>Химиопрофилактика</a:t>
            </a:r>
          </a:p>
          <a:p>
            <a:pPr algn="just" eaLnBrk="1" fontAlgn="auto" hangingPunct="1">
              <a:lnSpc>
                <a:spcPts val="3480"/>
              </a:lnSpc>
              <a:spcBef>
                <a:spcPts val="0"/>
              </a:spcBef>
              <a:spcAft>
                <a:spcPts val="0"/>
              </a:spcAft>
              <a:defRPr/>
            </a:pPr>
            <a:r>
              <a:rPr lang="ru" sz="2900" dirty="0">
                <a:solidFill>
                  <a:srgbClr val="0070C0"/>
                </a:solidFill>
                <a:latin typeface="Arial"/>
              </a:rPr>
              <a:t>•    </a:t>
            </a:r>
            <a:r>
              <a:rPr lang="ru" sz="2900" dirty="0">
                <a:solidFill>
                  <a:srgbClr val="363636"/>
                </a:solidFill>
                <a:latin typeface="Arial"/>
              </a:rPr>
              <a:t>гидроксихлорохин,</a:t>
            </a:r>
          </a:p>
          <a:p>
            <a:pPr marL="406400" eaLnBrk="1" fontAlgn="auto" hangingPunct="1">
              <a:lnSpc>
                <a:spcPts val="3480"/>
              </a:lnSpc>
              <a:spcBef>
                <a:spcPts val="0"/>
              </a:spcBef>
              <a:spcAft>
                <a:spcPts val="210"/>
              </a:spcAft>
              <a:defRPr/>
            </a:pPr>
            <a:r>
              <a:rPr lang="ru" sz="2900" dirty="0">
                <a:solidFill>
                  <a:srgbClr val="363636"/>
                </a:solidFill>
                <a:latin typeface="Arial"/>
              </a:rPr>
              <a:t>при недоступности мефлохин</a:t>
            </a:r>
          </a:p>
          <a:p>
            <a:pPr eaLnBrk="1" fontAlgn="auto" hangingPunct="1">
              <a:spcBef>
                <a:spcPts val="0"/>
              </a:spcBef>
              <a:spcAft>
                <a:spcPts val="0"/>
              </a:spcAft>
              <a:defRPr/>
            </a:pPr>
            <a:r>
              <a:rPr lang="ru" sz="1900" dirty="0">
                <a:solidFill>
                  <a:srgbClr val="363636"/>
                </a:solidFill>
                <a:latin typeface="Arial"/>
              </a:rPr>
              <a:t>*Подробнее в приложении 12</a:t>
            </a:r>
          </a:p>
        </p:txBody>
      </p:sp>
      <p:sp>
        <p:nvSpPr>
          <p:cNvPr id="17418" name="Rectangle 9">
            <a:extLst>
              <a:ext uri="{FF2B5EF4-FFF2-40B4-BE49-F238E27FC236}">
                <a16:creationId xmlns:a16="http://schemas.microsoft.com/office/drawing/2014/main" id="{15041B06-D3B3-49E1-995F-9A80E97A6EE0}"/>
              </a:ext>
            </a:extLst>
          </p:cNvPr>
          <p:cNvSpPr>
            <a:spLocks noChangeArrowheads="1"/>
          </p:cNvSpPr>
          <p:nvPr/>
        </p:nvSpPr>
        <p:spPr bwMode="auto">
          <a:xfrm>
            <a:off x="874713" y="13993813"/>
            <a:ext cx="19299237" cy="1481137"/>
          </a:xfrm>
          <a:prstGeom prst="rect">
            <a:avLst/>
          </a:prstGeom>
          <a:solidFill>
            <a:srgbClr val="F9ED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ru-RU" altLang="ru-RU" sz="1900">
                <a:solidFill>
                  <a:srgbClr val="575757"/>
                </a:solidFill>
                <a:latin typeface="Arial" panose="020B0604020202020204" pitchFamily="34" charset="0"/>
              </a:rPr>
              <a:t>1 - Мероприятия по предупреждению завоза и распространения </a:t>
            </a:r>
            <a:r>
              <a:rPr lang="en-US" altLang="ru-RU" sz="1900">
                <a:solidFill>
                  <a:srgbClr val="575757"/>
                </a:solidFill>
                <a:latin typeface="Arial" panose="020B0604020202020204" pitchFamily="34" charset="0"/>
              </a:rPr>
              <a:t>COVID-19 </a:t>
            </a:r>
            <a:r>
              <a:rPr lang="ru-RU" altLang="ru-RU" sz="1900">
                <a:solidFill>
                  <a:srgbClr val="575757"/>
                </a:solidFill>
                <a:latin typeface="Arial" panose="020B0604020202020204" pitchFamily="34" charset="0"/>
              </a:rPr>
              <a:t>на территории Российской Федерации регламентированы Распоряжениями Правительства РФ от 30.01.2020 №140-р, от 31.01.2020 №154-р, от 03.02.2020 №194-р, от 18.02.2020 №338-р, от 27.02.2020 №447-р, от 27.02.2020 №446-р, от 27.02.2020 №448-р от 16.03.2020 №635-р, от 06.03.2020 №550-р, от 12.03.2020 №597-р, от 14.03.2020 №622-р, от 16 марта 2020 г. № 730-р, от 27 марта 2020 г. № 763-р и постановлениями Главного государственного санитарного врача Российской Федерации от 24.01.2020 № 2, от 31.01.2020 № 3, от 02.03.2020 № 5, от 13.03.2020 № 6, от 18.03.2020 № 7 , от 30.03.2020 № 9</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5048</Words>
  <Application>Microsoft Office PowerPoint</Application>
  <PresentationFormat>Произвольный</PresentationFormat>
  <Paragraphs>423</Paragraphs>
  <Slides>29</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Georgia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лысанов</dc:creator>
  <cp:lastModifiedBy>юрий лысанов</cp:lastModifiedBy>
  <cp:revision>1</cp:revision>
  <dcterms:created xsi:type="dcterms:W3CDTF">2020-05-26T23:49:51Z</dcterms:created>
  <dcterms:modified xsi:type="dcterms:W3CDTF">2020-05-26T23:50:51Z</dcterms:modified>
</cp:coreProperties>
</file>