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272" y="66"/>
      </p:cViewPr>
      <p:guideLst>
        <p:guide pos="3840"/>
        <p:guide pos="2160" orient="horz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presProps" Target="presProps.xml" /><Relationship Id="rId14" Type="http://schemas.openxmlformats.org/officeDocument/2006/relationships/tableStyles" Target="tableStyles.xml" /><Relationship Id="rId1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914400" y="2130427"/>
            <a:ext cx="10363199" cy="1470025"/>
          </a:xfrm>
        </p:spPr>
        <p:txBody>
          <a:bodyPr/>
          <a:lstStyle/>
          <a:p>
            <a:pPr>
              <a:defRPr/>
            </a:pPr>
            <a:r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828800" y="3886200"/>
            <a:ext cx="8534399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>30.01.2025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t>Образец текста</a:t>
            </a:r>
          </a:p>
          <a:p>
            <a:pPr lvl="1">
              <a:defRPr/>
            </a:pPr>
            <a:r>
              <a:t>Второй уровень</a:t>
            </a:r>
          </a:p>
          <a:p>
            <a:pPr lvl="2">
              <a:defRPr/>
            </a:pPr>
            <a:r>
              <a:t>Третий уровень</a:t>
            </a:r>
          </a:p>
          <a:p>
            <a:pPr lvl="3">
              <a:defRPr/>
            </a:pPr>
            <a:r>
              <a:t>Четвертый уровень</a:t>
            </a:r>
          </a:p>
          <a:p>
            <a:pPr lvl="4">
              <a:defRPr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>30.01.2025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839199" y="274639"/>
            <a:ext cx="2743200" cy="5851525"/>
          </a:xfrm>
        </p:spPr>
        <p:txBody>
          <a:bodyPr vert="eaVert"/>
          <a:lstStyle>
            <a:lvl1pPr algn="l">
              <a:defRPr/>
            </a:lvl1pPr>
          </a:lstStyle>
          <a:p>
            <a:pPr>
              <a:defRPr/>
            </a:pPr>
            <a:r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09599" y="274639"/>
            <a:ext cx="8026399" cy="5851525"/>
          </a:xfrm>
        </p:spPr>
        <p:txBody>
          <a:bodyPr vert="eaVert"/>
          <a:lstStyle/>
          <a:p>
            <a:pPr lvl="0">
              <a:defRPr/>
            </a:pPr>
            <a:r>
              <a:t>Образец текста</a:t>
            </a:r>
          </a:p>
          <a:p>
            <a:pPr lvl="1">
              <a:defRPr/>
            </a:pPr>
            <a:r>
              <a:t>Второй уровень</a:t>
            </a:r>
          </a:p>
          <a:p>
            <a:pPr lvl="2">
              <a:defRPr/>
            </a:pPr>
            <a:r>
              <a:t>Третий уровень</a:t>
            </a:r>
          </a:p>
          <a:p>
            <a:pPr lvl="3">
              <a:defRPr/>
            </a:pPr>
            <a:r>
              <a:t>Четвертый уровень</a:t>
            </a:r>
          </a:p>
          <a:p>
            <a:pPr lvl="4">
              <a:defRPr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>30.01.2025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t>Образец текста</a:t>
            </a:r>
          </a:p>
          <a:p>
            <a:pPr lvl="1">
              <a:defRPr/>
            </a:pPr>
            <a:r>
              <a:t>Второй уровень</a:t>
            </a:r>
          </a:p>
          <a:p>
            <a:pPr lvl="2">
              <a:defRPr/>
            </a:pPr>
            <a:r>
              <a:t>Третий уровень</a:t>
            </a:r>
          </a:p>
          <a:p>
            <a:pPr lvl="3">
              <a:defRPr/>
            </a:pPr>
            <a:r>
              <a:t>Четвертый уровень</a:t>
            </a:r>
          </a:p>
          <a:p>
            <a:pPr lvl="4">
              <a:defRPr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>30.01.2025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63083" y="4406901"/>
            <a:ext cx="10363199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963083" y="2906713"/>
            <a:ext cx="10363199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>30.01.2025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609599" y="1600201"/>
            <a:ext cx="5384799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t>Образец текста</a:t>
            </a:r>
          </a:p>
          <a:p>
            <a:pPr lvl="1">
              <a:defRPr/>
            </a:pPr>
            <a:r>
              <a:t>Второй уровень</a:t>
            </a:r>
          </a:p>
          <a:p>
            <a:pPr lvl="2">
              <a:defRPr/>
            </a:pPr>
            <a:r>
              <a:t>Третий уровень</a:t>
            </a:r>
          </a:p>
          <a:p>
            <a:pPr lvl="3">
              <a:defRPr/>
            </a:pPr>
            <a:r>
              <a:t>Четвертый уровень</a:t>
            </a:r>
          </a:p>
          <a:p>
            <a:pPr lvl="4">
              <a:defRPr/>
            </a:pPr>
            <a:r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97599" y="1600201"/>
            <a:ext cx="5384799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t>Образец текста</a:t>
            </a:r>
          </a:p>
          <a:p>
            <a:pPr lvl="1">
              <a:defRPr/>
            </a:pPr>
            <a:r>
              <a:t>Второй уровень</a:t>
            </a:r>
          </a:p>
          <a:p>
            <a:pPr lvl="2">
              <a:defRPr/>
            </a:pPr>
            <a:r>
              <a:t>Третий уровень</a:t>
            </a:r>
          </a:p>
          <a:p>
            <a:pPr lvl="3">
              <a:defRPr/>
            </a:pPr>
            <a:r>
              <a:t>Четвертый уровень</a:t>
            </a:r>
          </a:p>
          <a:p>
            <a:pPr lvl="4">
              <a:defRPr/>
            </a:pPr>
            <a:r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>30.01.2025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0959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09599" y="2174874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t>Образец текста</a:t>
            </a:r>
          </a:p>
          <a:p>
            <a:pPr lvl="1">
              <a:defRPr/>
            </a:pPr>
            <a:r>
              <a:t>Второй уровень</a:t>
            </a:r>
          </a:p>
          <a:p>
            <a:pPr lvl="2">
              <a:defRPr/>
            </a:pPr>
            <a:r>
              <a:t>Третий уровень</a:t>
            </a:r>
          </a:p>
          <a:p>
            <a:pPr lvl="3">
              <a:defRPr/>
            </a:pPr>
            <a:r>
              <a:t>Четвертый уровень</a:t>
            </a:r>
          </a:p>
          <a:p>
            <a:pPr lvl="4">
              <a:defRPr/>
            </a:pPr>
            <a:r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93373" y="2174874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t>Образец текста</a:t>
            </a:r>
          </a:p>
          <a:p>
            <a:pPr lvl="1">
              <a:defRPr/>
            </a:pPr>
            <a:r>
              <a:t>Второй уровень</a:t>
            </a:r>
          </a:p>
          <a:p>
            <a:pPr lvl="2">
              <a:defRPr/>
            </a:pPr>
            <a:r>
              <a:t>Третий уровень</a:t>
            </a:r>
          </a:p>
          <a:p>
            <a:pPr lvl="3">
              <a:defRPr/>
            </a:pPr>
            <a:r>
              <a:t>Четвертый уровень</a:t>
            </a:r>
          </a:p>
          <a:p>
            <a:pPr lvl="4">
              <a:defRPr/>
            </a:pPr>
            <a:r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>30.01.2025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>30.01.2025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>30.01.2025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6" y="273049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766732" y="273053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t>Образец текста</a:t>
            </a:r>
          </a:p>
          <a:p>
            <a:pPr lvl="1">
              <a:defRPr/>
            </a:pPr>
            <a:r>
              <a:t>Второй уровень</a:t>
            </a:r>
          </a:p>
          <a:p>
            <a:pPr lvl="2">
              <a:defRPr/>
            </a:pPr>
            <a:r>
              <a:t>Третий уровень</a:t>
            </a:r>
          </a:p>
          <a:p>
            <a:pPr lvl="3">
              <a:defRPr/>
            </a:pPr>
            <a:r>
              <a:t>Четвертый уровень</a:t>
            </a:r>
          </a:p>
          <a:p>
            <a:pPr lvl="4">
              <a:defRPr/>
            </a:pPr>
            <a:r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09606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>30.01.2025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2389717" y="612774"/>
            <a:ext cx="7315200" cy="4114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>30.01.2025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hape 1058"/>
          <p:cNvSpPr>
            <a:spLocks noChangeArrowheads="1" noGrp="1"/>
          </p:cNvSpPr>
          <p:nvPr userDrawn="1"/>
        </p:nvSpPr>
        <p:spPr bwMode="auto">
          <a:xfrm>
            <a:off x="0" y="2"/>
            <a:ext cx="12191999" cy="68389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0" y="30392"/>
                </a:moveTo>
                <a:lnTo>
                  <a:pt x="0" y="30392"/>
                </a:lnTo>
                <a:cubicBezTo>
                  <a:pt x="0" y="30392"/>
                  <a:pt x="30246" y="52055"/>
                  <a:pt x="43200" y="35131"/>
                </a:cubicBezTo>
                <a:lnTo>
                  <a:pt x="43200" y="0"/>
                </a:lnTo>
                <a:lnTo>
                  <a:pt x="0" y="0"/>
                </a:lnTo>
                <a:lnTo>
                  <a:pt x="0" y="30392"/>
                </a:lnTo>
                <a:close/>
              </a:path>
            </a:pathLst>
          </a:custGeom>
          <a:solidFill>
            <a:schemeClr val="accent1"/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8" name="Shape 1059"/>
          <p:cNvSpPr>
            <a:spLocks noChangeArrowheads="1" noGrp="1"/>
          </p:cNvSpPr>
          <p:nvPr userDrawn="1"/>
        </p:nvSpPr>
        <p:spPr bwMode="auto">
          <a:xfrm>
            <a:off x="0" y="2"/>
            <a:ext cx="12191999" cy="6838950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-22" y="30392"/>
                </a:moveTo>
                <a:lnTo>
                  <a:pt x="-22" y="30392"/>
                </a:lnTo>
                <a:cubicBezTo>
                  <a:pt x="-22" y="30392"/>
                  <a:pt x="30330" y="52055"/>
                  <a:pt x="43245" y="35131"/>
                </a:cubicBezTo>
              </a:path>
            </a:pathLst>
          </a:custGeom>
          <a:solidFill>
            <a:srgbClr val="FFFFFF"/>
          </a:solidFill>
          <a:ln w="7560">
            <a:solidFill>
              <a:srgbClr val="FFFFFF"/>
            </a:solidFill>
            <a:round/>
            <a:headEnd/>
            <a:tailEnd/>
          </a:ln>
        </p:spPr>
      </p:sp>
      <p:sp>
        <p:nvSpPr>
          <p:cNvPr id="9" name="Shape 1060"/>
          <p:cNvSpPr>
            <a:spLocks noChangeArrowheads="1" noGrp="1"/>
          </p:cNvSpPr>
          <p:nvPr userDrawn="1"/>
        </p:nvSpPr>
        <p:spPr bwMode="auto">
          <a:xfrm>
            <a:off x="0" y="2"/>
            <a:ext cx="12191999" cy="6838950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-22" y="29977"/>
                </a:moveTo>
                <a:lnTo>
                  <a:pt x="-22" y="29977"/>
                </a:lnTo>
                <a:cubicBezTo>
                  <a:pt x="-22" y="29977"/>
                  <a:pt x="29238" y="51595"/>
                  <a:pt x="43239" y="32973"/>
                </a:cubicBezTo>
              </a:path>
            </a:pathLst>
          </a:custGeom>
          <a:solidFill>
            <a:srgbClr val="FFFFFF"/>
          </a:solidFill>
          <a:ln w="6930">
            <a:solidFill>
              <a:srgbClr val="FFFFFF">
                <a:alpha val="0"/>
              </a:srgbClr>
            </a:solidFill>
            <a:round/>
            <a:headEnd/>
            <a:tailEnd/>
          </a:ln>
        </p:spPr>
      </p:sp>
      <p:sp>
        <p:nvSpPr>
          <p:cNvPr id="10" name="Shape 1061"/>
          <p:cNvSpPr>
            <a:spLocks noChangeArrowheads="1" noGrp="1"/>
          </p:cNvSpPr>
          <p:nvPr userDrawn="1"/>
        </p:nvSpPr>
        <p:spPr bwMode="auto">
          <a:xfrm>
            <a:off x="0" y="2"/>
            <a:ext cx="12191999" cy="6838950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-22" y="29562"/>
                </a:moveTo>
                <a:lnTo>
                  <a:pt x="-22" y="29562"/>
                </a:lnTo>
                <a:cubicBezTo>
                  <a:pt x="-22" y="29562"/>
                  <a:pt x="28147" y="51135"/>
                  <a:pt x="43233" y="30816"/>
                </a:cubicBezTo>
              </a:path>
            </a:pathLst>
          </a:custGeom>
          <a:solidFill>
            <a:srgbClr val="FFFFFF"/>
          </a:solidFill>
          <a:ln w="6300">
            <a:solidFill>
              <a:srgbClr val="FFFFFF">
                <a:alpha val="77254"/>
              </a:srgbClr>
            </a:solidFill>
            <a:round/>
            <a:headEnd/>
            <a:tailEnd/>
          </a:ln>
        </p:spPr>
      </p:sp>
      <p:sp>
        <p:nvSpPr>
          <p:cNvPr id="11" name="Shape 1062"/>
          <p:cNvSpPr>
            <a:spLocks noChangeArrowheads="1" noGrp="1"/>
          </p:cNvSpPr>
          <p:nvPr userDrawn="1"/>
        </p:nvSpPr>
        <p:spPr bwMode="auto">
          <a:xfrm>
            <a:off x="0" y="2"/>
            <a:ext cx="12191999" cy="6838950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-22" y="29147"/>
                </a:moveTo>
                <a:lnTo>
                  <a:pt x="-22" y="29147"/>
                </a:lnTo>
                <a:cubicBezTo>
                  <a:pt x="-22" y="29147"/>
                  <a:pt x="27056" y="50675"/>
                  <a:pt x="43228" y="28658"/>
                </a:cubicBezTo>
              </a:path>
            </a:pathLst>
          </a:custGeom>
          <a:solidFill>
            <a:srgbClr val="FFFFFF"/>
          </a:solidFill>
          <a:ln w="5670">
            <a:solidFill>
              <a:srgbClr val="FFFFFF">
                <a:alpha val="65882"/>
              </a:srgbClr>
            </a:solidFill>
            <a:round/>
            <a:headEnd/>
            <a:tailEnd/>
          </a:ln>
        </p:spPr>
      </p:sp>
      <p:sp>
        <p:nvSpPr>
          <p:cNvPr id="12" name="Shape 1063"/>
          <p:cNvSpPr>
            <a:spLocks noChangeArrowheads="1" noGrp="1"/>
          </p:cNvSpPr>
          <p:nvPr userDrawn="1"/>
        </p:nvSpPr>
        <p:spPr bwMode="auto">
          <a:xfrm>
            <a:off x="0" y="2"/>
            <a:ext cx="12191999" cy="6838950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-22" y="28733"/>
                </a:moveTo>
                <a:lnTo>
                  <a:pt x="-22" y="28733"/>
                </a:lnTo>
                <a:cubicBezTo>
                  <a:pt x="-22" y="28733"/>
                  <a:pt x="25965" y="50214"/>
                  <a:pt x="43222" y="26500"/>
                </a:cubicBezTo>
              </a:path>
            </a:pathLst>
          </a:custGeom>
          <a:solidFill>
            <a:srgbClr val="FFFFFF"/>
          </a:solidFill>
          <a:ln w="5040">
            <a:solidFill>
              <a:srgbClr val="FFFFFF">
                <a:alpha val="54900"/>
              </a:srgbClr>
            </a:solidFill>
            <a:round/>
            <a:headEnd/>
            <a:tailEnd/>
          </a:ln>
        </p:spPr>
      </p:sp>
      <p:sp>
        <p:nvSpPr>
          <p:cNvPr id="13" name="Shape 1064"/>
          <p:cNvSpPr>
            <a:spLocks noChangeArrowheads="1" noGrp="1"/>
          </p:cNvSpPr>
          <p:nvPr userDrawn="1"/>
        </p:nvSpPr>
        <p:spPr bwMode="auto">
          <a:xfrm>
            <a:off x="0" y="2"/>
            <a:ext cx="12191999" cy="6838950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-22" y="28319"/>
                </a:moveTo>
                <a:lnTo>
                  <a:pt x="-22" y="28319"/>
                </a:lnTo>
                <a:cubicBezTo>
                  <a:pt x="-22" y="28319"/>
                  <a:pt x="24873" y="49754"/>
                  <a:pt x="43216" y="24342"/>
                </a:cubicBezTo>
              </a:path>
            </a:pathLst>
          </a:custGeom>
          <a:solidFill>
            <a:srgbClr val="FFFFFF"/>
          </a:solidFill>
          <a:ln w="4410">
            <a:solidFill>
              <a:srgbClr val="FFFFFF">
                <a:alpha val="43529"/>
              </a:srgbClr>
            </a:solidFill>
            <a:round/>
            <a:headEnd/>
            <a:tailEnd/>
          </a:ln>
        </p:spPr>
      </p:sp>
      <p:sp>
        <p:nvSpPr>
          <p:cNvPr id="14" name="Shape 1065"/>
          <p:cNvSpPr>
            <a:spLocks noChangeArrowheads="1" noGrp="1"/>
          </p:cNvSpPr>
          <p:nvPr userDrawn="1"/>
        </p:nvSpPr>
        <p:spPr bwMode="auto">
          <a:xfrm>
            <a:off x="0" y="2"/>
            <a:ext cx="12191999" cy="6838950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-22" y="27904"/>
                </a:moveTo>
                <a:lnTo>
                  <a:pt x="-22" y="27904"/>
                </a:lnTo>
                <a:cubicBezTo>
                  <a:pt x="-22" y="27904"/>
                  <a:pt x="23782" y="49294"/>
                  <a:pt x="43211" y="22185"/>
                </a:cubicBezTo>
              </a:path>
            </a:pathLst>
          </a:custGeom>
          <a:solidFill>
            <a:srgbClr val="FFFFFF"/>
          </a:solidFill>
          <a:ln w="3780">
            <a:solidFill>
              <a:srgbClr val="FFFFFF">
                <a:alpha val="32156"/>
              </a:srgbClr>
            </a:solidFill>
            <a:round/>
            <a:headEnd/>
            <a:tailEnd/>
          </a:ln>
        </p:spPr>
      </p:sp>
      <p:sp>
        <p:nvSpPr>
          <p:cNvPr id="15" name="Shape 1066"/>
          <p:cNvSpPr>
            <a:spLocks noChangeArrowheads="1" noGrp="1"/>
          </p:cNvSpPr>
          <p:nvPr userDrawn="1"/>
        </p:nvSpPr>
        <p:spPr bwMode="auto">
          <a:xfrm>
            <a:off x="0" y="2"/>
            <a:ext cx="12191999" cy="6838950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-22" y="27489"/>
                </a:moveTo>
                <a:lnTo>
                  <a:pt x="-22" y="27489"/>
                </a:lnTo>
                <a:cubicBezTo>
                  <a:pt x="-22" y="27489"/>
                  <a:pt x="22691" y="48834"/>
                  <a:pt x="43205" y="20027"/>
                </a:cubicBezTo>
              </a:path>
            </a:pathLst>
          </a:custGeom>
          <a:solidFill>
            <a:srgbClr val="FFFFFF"/>
          </a:solidFill>
          <a:ln w="3150">
            <a:solidFill>
              <a:srgbClr val="FFFFFF">
                <a:alpha val="21176"/>
              </a:srgbClr>
            </a:solidFill>
            <a:round/>
            <a:headEnd/>
            <a:tailEnd/>
          </a:ln>
        </p:spPr>
      </p:sp>
      <p:sp>
        <p:nvSpPr>
          <p:cNvPr id="16" name="Shape 1067"/>
          <p:cNvSpPr>
            <a:spLocks noChangeArrowheads="1" noGrp="1"/>
          </p:cNvSpPr>
          <p:nvPr userDrawn="1"/>
        </p:nvSpPr>
        <p:spPr bwMode="auto">
          <a:xfrm>
            <a:off x="0" y="2"/>
            <a:ext cx="12191999" cy="6838950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-22" y="27075"/>
                </a:moveTo>
                <a:lnTo>
                  <a:pt x="-22" y="27075"/>
                </a:lnTo>
                <a:cubicBezTo>
                  <a:pt x="-22" y="27075"/>
                  <a:pt x="21600" y="48374"/>
                  <a:pt x="43200" y="17869"/>
                </a:cubicBezTo>
              </a:path>
            </a:pathLst>
          </a:custGeom>
          <a:solidFill>
            <a:srgbClr val="FFFFFF"/>
          </a:solidFill>
          <a:ln w="2520">
            <a:solidFill>
              <a:srgbClr val="FFFFFF">
                <a:alpha val="9803"/>
              </a:srgbClr>
            </a:solidFill>
            <a:round/>
            <a:headEnd/>
            <a:tailEnd/>
          </a:ln>
        </p:spPr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09599" y="1600201"/>
            <a:ext cx="109728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t>Образец текста</a:t>
            </a:r>
          </a:p>
          <a:p>
            <a:pPr lvl="1">
              <a:defRPr/>
            </a:pPr>
            <a:r>
              <a:t>Второй уровень</a:t>
            </a:r>
          </a:p>
          <a:p>
            <a:pPr lvl="2">
              <a:defRPr/>
            </a:pPr>
            <a:r>
              <a:t>Третий уровень</a:t>
            </a:r>
          </a:p>
          <a:p>
            <a:pPr lvl="3">
              <a:defRPr/>
            </a:pPr>
            <a:r>
              <a:t>Четвертый уровень</a:t>
            </a:r>
          </a:p>
          <a:p>
            <a:pPr lvl="4">
              <a:defRPr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609599" y="6356351"/>
            <a:ext cx="2844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28A2AD-CA6C-4CEE-80DD-5B3591997DB0}" type="datetimeFigureOut">
              <a:rPr lang="ru-RU"/>
              <a:t>30.01.2025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165599" y="6356351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737599" y="6356351"/>
            <a:ext cx="2844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5014F7-E485-415F-A69C-6237A648DEF6}" type="slidenum">
              <a:rPr/>
              <a:t>‹#›</a:t>
            </a:fld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599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599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ru-RU">
                <a:latin typeface="Times New Roman"/>
                <a:ea typeface="Times New Roman"/>
                <a:cs typeface="Times New Roman"/>
              </a:rPr>
              <a:t>ИРКУТСКАЯ ОБЛАСТЬ</a:t>
            </a:r>
            <a:br>
              <a:rPr lang="ru-RU">
                <a:latin typeface="Times New Roman"/>
                <a:ea typeface="Times New Roman"/>
                <a:cs typeface="Times New Roman"/>
              </a:rPr>
            </a:br>
            <a:r>
              <a:rPr lang="ru-RU">
                <a:latin typeface="Times New Roman"/>
                <a:ea typeface="Times New Roman"/>
                <a:cs typeface="Times New Roman"/>
              </a:rPr>
              <a:t>позитивные изменения первичного звена здравоохранения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2500" lnSpcReduction="13000"/>
          </a:bodyPr>
          <a:lstStyle/>
          <a:p>
            <a:pPr>
              <a:defRPr/>
            </a:pPr>
            <a:r>
              <a:rPr lang="ru-RU">
                <a:latin typeface="Times New Roman"/>
                <a:ea typeface="Times New Roman"/>
                <a:cs typeface="Times New Roman"/>
              </a:rPr>
              <a:t>Мероприятия регионального проекта </a:t>
            </a:r>
            <a:br>
              <a:rPr lang="ru-RU">
                <a:latin typeface="Times New Roman"/>
                <a:ea typeface="Times New Roman"/>
                <a:cs typeface="Times New Roman"/>
              </a:rPr>
            </a:br>
            <a:r>
              <a:rPr lang="ru-RU">
                <a:latin typeface="Times New Roman"/>
                <a:ea typeface="Times New Roman"/>
                <a:cs typeface="Times New Roman"/>
              </a:rPr>
              <a:t>«Модернизация первичного звена здравоохранения Иркутской области» Национального проекта «Здравоохранение»</a:t>
            </a:r>
            <a:endParaRPr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3791307" name="Заголовок 1"/>
          <p:cNvSpPr>
            <a:spLocks noGrp="1"/>
          </p:cNvSpPr>
          <p:nvPr>
            <p:ph type="title"/>
          </p:nvPr>
        </p:nvSpPr>
        <p:spPr bwMode="auto">
          <a:xfrm>
            <a:off x="609598" y="274637"/>
            <a:ext cx="10972800" cy="585385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>
              <a:defRPr/>
            </a:pPr>
            <a:r>
              <a:rPr lang="ru-RU" sz="26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Поликлиника ОГБУЗ «Качугская районная больница»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941791508" name="Объект 2"/>
          <p:cNvSpPr>
            <a:spLocks noGrp="1"/>
          </p:cNvSpPr>
          <p:nvPr>
            <p:ph idx="1"/>
          </p:nvPr>
        </p:nvSpPr>
        <p:spPr bwMode="auto">
          <a:xfrm>
            <a:off x="276917" y="1235738"/>
            <a:ext cx="3322204" cy="4386524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После участия </a:t>
            </a:r>
          </a:p>
          <a:p>
            <a:pPr marL="0" indent="0">
              <a:buNone/>
              <a:defRPr/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в РП «МПЗЗ»:</a:t>
            </a:r>
            <a:endParaRPr lang="ru-RU" sz="2400" dirty="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sz="2400" dirty="0"/>
          </a:p>
        </p:txBody>
      </p:sp>
      <p:pic>
        <p:nvPicPr>
          <p:cNvPr id="1285029695" name="Рисунок 128502969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17358" y="866716"/>
            <a:ext cx="8787125" cy="5899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7517" y="2870790"/>
            <a:ext cx="5877494" cy="38956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1761712" name="Заголовок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>
              <a:defRPr/>
            </a:pPr>
            <a:r>
              <a:rPr sz="2400">
                <a:latin typeface="Times New Roman"/>
                <a:ea typeface="Times New Roman"/>
                <a:cs typeface="Times New Roman"/>
              </a:rPr>
              <a:t>В рамках мероприятий регионального проекта «Модернизация первичного звена Иркутской области» НП «Здравоохранение» (далее – РП «МПЗЗ») </a:t>
            </a:r>
            <a:br>
              <a:rPr sz="2400">
                <a:latin typeface="Times New Roman"/>
                <a:ea typeface="Times New Roman"/>
                <a:cs typeface="Times New Roman"/>
              </a:rPr>
            </a:br>
            <a:r>
              <a:rPr sz="2400">
                <a:latin typeface="Times New Roman"/>
                <a:ea typeface="Times New Roman"/>
                <a:cs typeface="Times New Roman"/>
              </a:rPr>
              <a:t>завершено в 2024 году: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70824667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sz="2600">
                <a:latin typeface="Times New Roman"/>
                <a:ea typeface="Times New Roman"/>
                <a:cs typeface="Times New Roman"/>
              </a:rPr>
              <a:t>строительство  детской поликлиники ОГБУЗ «Заларинская районная больница»;</a:t>
            </a:r>
            <a:endParaRPr/>
          </a:p>
          <a:p>
            <a:pPr marL="342900" marR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строительство поликлиники (для детей и взрослых) ОГБУЗ «Качугская районная больница»;</a:t>
            </a:r>
            <a:endParaRPr lang="ru-RU" sz="26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2600">
                <a:latin typeface="Times New Roman"/>
                <a:ea typeface="Times New Roman"/>
                <a:cs typeface="Times New Roman"/>
              </a:rPr>
              <a:t>возведение быстровозводимых модульных конструкций врачебных амбулаторий с. Грановщина </a:t>
            </a: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ОГБУЗ «Иркутская районная больница»</a:t>
            </a:r>
            <a:r>
              <a:rPr sz="2600">
                <a:latin typeface="Times New Roman"/>
                <a:ea typeface="Times New Roman"/>
                <a:cs typeface="Times New Roman"/>
              </a:rPr>
              <a:t> и </a:t>
            </a:r>
            <a:br>
              <a:rPr sz="2600">
                <a:latin typeface="Times New Roman"/>
                <a:ea typeface="Times New Roman"/>
                <a:cs typeface="Times New Roman"/>
              </a:rPr>
            </a:br>
            <a:r>
              <a:rPr sz="2600">
                <a:latin typeface="Times New Roman"/>
                <a:ea typeface="Times New Roman"/>
                <a:cs typeface="Times New Roman"/>
              </a:rPr>
              <a:t>с. Максимовщина ОГАУЗ «Иркутская городская клиническая больница № 8»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9939240" name="Заголовок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>
              <a:defRPr/>
            </a:pPr>
            <a:r>
              <a:rPr sz="2600">
                <a:latin typeface="Times New Roman"/>
                <a:ea typeface="Times New Roman"/>
                <a:cs typeface="Times New Roman"/>
              </a:rPr>
              <a:t>Детская поликлиника ОГБУЗ «Заларинская районная больница»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147411430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r>
              <a:rPr sz="2400" dirty="0" err="1">
                <a:latin typeface="Times New Roman"/>
                <a:ea typeface="Times New Roman"/>
                <a:cs typeface="Times New Roman"/>
              </a:rPr>
              <a:t>Первоначальное</a:t>
            </a:r>
            <a:r>
              <a:rPr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ea typeface="Times New Roman"/>
                <a:cs typeface="Times New Roman"/>
              </a:rPr>
              <a:t>состояние</a:t>
            </a:r>
            <a:r>
              <a:rPr sz="2400" dirty="0">
                <a:latin typeface="Times New Roman"/>
                <a:ea typeface="Times New Roman"/>
                <a:cs typeface="Times New Roman"/>
              </a:rPr>
              <a:t>:                            </a:t>
            </a:r>
            <a:r>
              <a:rPr sz="2400" dirty="0" err="1">
                <a:latin typeface="Times New Roman"/>
                <a:ea typeface="Times New Roman"/>
                <a:cs typeface="Times New Roman"/>
              </a:rPr>
              <a:t>После</a:t>
            </a:r>
            <a:r>
              <a:rPr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ea typeface="Times New Roman"/>
                <a:cs typeface="Times New Roman"/>
              </a:rPr>
              <a:t>участия</a:t>
            </a:r>
            <a:r>
              <a:rPr sz="2400" dirty="0">
                <a:latin typeface="Times New Roman"/>
                <a:ea typeface="Times New Roman"/>
                <a:cs typeface="Times New Roman"/>
              </a:rPr>
              <a:t> в РП «МПЗЗ»:</a:t>
            </a:r>
            <a:endParaRPr dirty="0"/>
          </a:p>
        </p:txBody>
      </p:sp>
      <p:pic>
        <p:nvPicPr>
          <p:cNvPr id="611479797" name="Рисунок 61147979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47728" y="2136189"/>
            <a:ext cx="6898689" cy="4707014"/>
          </a:xfrm>
          <a:prstGeom prst="rect">
            <a:avLst/>
          </a:prstGeom>
        </p:spPr>
      </p:pic>
      <p:pic>
        <p:nvPicPr>
          <p:cNvPr id="641788084" name="Рисунок 64178808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37805" y="2136189"/>
            <a:ext cx="5816723" cy="47070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5775008" name="Объект 2"/>
          <p:cNvSpPr>
            <a:spLocks noGrp="1"/>
          </p:cNvSpPr>
          <p:nvPr>
            <p:ph sz="half" idx="1"/>
          </p:nvPr>
        </p:nvSpPr>
        <p:spPr bwMode="auto">
          <a:xfrm>
            <a:off x="609599" y="1600201"/>
            <a:ext cx="5384799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309505237" name="Заголовок 1"/>
          <p:cNvSpPr>
            <a:spLocks noGrp="1"/>
          </p:cNvSpPr>
          <p:nvPr>
            <p:ph type="title"/>
          </p:nvPr>
        </p:nvSpPr>
        <p:spPr bwMode="auto">
          <a:xfrm>
            <a:off x="609598" y="86999"/>
            <a:ext cx="10972800" cy="75830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Детская поликлиника</a:t>
            </a:r>
            <a:r>
              <a:rPr sz="2400">
                <a:latin typeface="Times New Roman"/>
                <a:ea typeface="Times New Roman"/>
                <a:cs typeface="Times New Roman"/>
              </a:rPr>
              <a:t> ОГБУЗ «Заларинская районная больница» после участия </a:t>
            </a:r>
            <a:br>
              <a:rPr sz="2400">
                <a:latin typeface="Times New Roman"/>
                <a:ea typeface="Times New Roman"/>
                <a:cs typeface="Times New Roman"/>
              </a:rPr>
            </a:br>
            <a:r>
              <a:rPr sz="2400">
                <a:latin typeface="Times New Roman"/>
                <a:ea typeface="Times New Roman"/>
                <a:cs typeface="Times New Roman"/>
              </a:rPr>
              <a:t>в РП «МПЗЗ»</a:t>
            </a:r>
            <a:br>
              <a:rPr sz="2400">
                <a:latin typeface="Times New Roman"/>
                <a:ea typeface="Times New Roman"/>
                <a:cs typeface="Times New Roman"/>
              </a:rPr>
            </a:br>
            <a:endParaRPr sz="2400"/>
          </a:p>
        </p:txBody>
      </p:sp>
      <p:sp>
        <p:nvSpPr>
          <p:cNvPr id="116878388" name="Объект 3"/>
          <p:cNvSpPr>
            <a:spLocks noGrp="1"/>
          </p:cNvSpPr>
          <p:nvPr>
            <p:ph sz="half" idx="2"/>
          </p:nvPr>
        </p:nvSpPr>
        <p:spPr bwMode="auto">
          <a:xfrm>
            <a:off x="7667183" y="1600201"/>
            <a:ext cx="391521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indent="0">
              <a:buFont typeface="Arial"/>
              <a:buNone/>
              <a:defRPr/>
            </a:pPr>
            <a:endParaRPr/>
          </a:p>
        </p:txBody>
      </p:sp>
      <p:pic>
        <p:nvPicPr>
          <p:cNvPr id="1388501050" name="Рисунок 138850104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689" y="891538"/>
            <a:ext cx="12179053" cy="59831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6508169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sz="2400">
                <a:latin typeface="Times New Roman"/>
                <a:ea typeface="Times New Roman"/>
                <a:cs typeface="Times New Roman"/>
              </a:rPr>
              <a:t>ОГАУЗ «Иркутская городская клиническая больница № 8»</a:t>
            </a:r>
            <a:br>
              <a:rPr sz="2400">
                <a:latin typeface="Times New Roman"/>
                <a:ea typeface="Times New Roman"/>
                <a:cs typeface="Times New Roman"/>
              </a:rPr>
            </a:br>
            <a:r>
              <a:rPr sz="2400">
                <a:latin typeface="Times New Roman"/>
                <a:ea typeface="Times New Roman"/>
                <a:cs typeface="Times New Roman"/>
              </a:rPr>
              <a:t>врачебная амбулатория с. Максимовщина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9372923" name="Объект 2"/>
          <p:cNvSpPr>
            <a:spLocks noGrp="1"/>
          </p:cNvSpPr>
          <p:nvPr>
            <p:ph idx="1"/>
          </p:nvPr>
        </p:nvSpPr>
        <p:spPr bwMode="auto">
          <a:xfrm>
            <a:off x="609598" y="1257669"/>
            <a:ext cx="10972800" cy="4868492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sz="2400">
                <a:latin typeface="Times New Roman"/>
                <a:ea typeface="Times New Roman"/>
                <a:cs typeface="Times New Roman"/>
              </a:rPr>
              <a:t>Медицинская помощь населению с. Максимовщина до участия ОГАУЗ «Иркутская городская клиническая больница № 8» в РП «МПЗЗ» оказывалась в фельдшерско-акушерском пункте с. Мамоны:</a:t>
            </a:r>
          </a:p>
          <a:p>
            <a:pPr marL="0" indent="0">
              <a:buFont typeface="Arial"/>
              <a:buNone/>
              <a:defRPr/>
            </a:pPr>
            <a:endParaRPr sz="2400">
              <a:latin typeface="Times New Roman"/>
              <a:cs typeface="Times New Roman"/>
            </a:endParaRPr>
          </a:p>
        </p:txBody>
      </p:sp>
      <p:pic>
        <p:nvPicPr>
          <p:cNvPr id="1888200294" name="Рисунок 188820029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2589320"/>
            <a:ext cx="5984125" cy="4272378"/>
          </a:xfrm>
          <a:prstGeom prst="rect">
            <a:avLst/>
          </a:prstGeom>
        </p:spPr>
      </p:pic>
      <p:pic>
        <p:nvPicPr>
          <p:cNvPr id="312447431" name="Рисунок 31244743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84125" y="2589320"/>
            <a:ext cx="6473300" cy="427237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5359222" name="Заголовок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>
              <a:defRPr/>
            </a:pPr>
            <a:r>
              <a:rPr sz="2200">
                <a:latin typeface="Times New Roman"/>
                <a:ea typeface="Times New Roman"/>
                <a:cs typeface="Times New Roman"/>
              </a:rPr>
              <a:t>Врачебная амбулатория </a:t>
            </a:r>
            <a:br>
              <a:rPr sz="2200">
                <a:latin typeface="Times New Roman"/>
                <a:ea typeface="Times New Roman"/>
                <a:cs typeface="Times New Roman"/>
              </a:rPr>
            </a:br>
            <a:r>
              <a:rPr sz="2200">
                <a:latin typeface="Times New Roman"/>
                <a:ea typeface="Times New Roman"/>
                <a:cs typeface="Times New Roman"/>
              </a:rPr>
              <a:t>с. Максимовщина после участия в РП «МПЗЗ»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747710414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322294127" name="Рисунок 32229412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689" y="1268411"/>
            <a:ext cx="7786241" cy="5549347"/>
          </a:xfrm>
          <a:prstGeom prst="rect">
            <a:avLst/>
          </a:prstGeom>
        </p:spPr>
      </p:pic>
      <p:pic>
        <p:nvPicPr>
          <p:cNvPr id="2049605700" name="Рисунок 204960569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929493" y="1839433"/>
            <a:ext cx="4154793" cy="341836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657839" name="Заголовок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>
              <a:defRPr/>
            </a:pPr>
            <a:r>
              <a:rPr sz="2400">
                <a:latin typeface="Times New Roman"/>
                <a:ea typeface="Times New Roman"/>
                <a:cs typeface="Times New Roman"/>
              </a:rPr>
              <a:t>ОГБУЗ «Иркутская районная больница»</a:t>
            </a:r>
            <a:br>
              <a:rPr sz="2400">
                <a:latin typeface="Times New Roman"/>
                <a:ea typeface="Times New Roman"/>
                <a:cs typeface="Times New Roman"/>
              </a:rPr>
            </a:br>
            <a:r>
              <a:rPr sz="2400">
                <a:latin typeface="Times New Roman"/>
                <a:ea typeface="Times New Roman"/>
                <a:cs typeface="Times New Roman"/>
              </a:rPr>
              <a:t>врачебная амбулатория с. Грановщина</a:t>
            </a:r>
            <a:endParaRPr/>
          </a:p>
        </p:txBody>
      </p:sp>
      <p:sp>
        <p:nvSpPr>
          <p:cNvPr id="1015550093" name="Объект 2"/>
          <p:cNvSpPr>
            <a:spLocks noGrp="1"/>
          </p:cNvSpPr>
          <p:nvPr>
            <p:ph sz="half" idx="1"/>
          </p:nvPr>
        </p:nvSpPr>
        <p:spPr bwMode="auto">
          <a:xfrm>
            <a:off x="609598" y="1600200"/>
            <a:ext cx="5384799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indent="0">
              <a:buFont typeface="Arial"/>
              <a:buNone/>
              <a:defRPr/>
            </a:pPr>
            <a:r>
              <a:rPr sz="2400">
                <a:latin typeface="Times New Roman"/>
                <a:ea typeface="Times New Roman"/>
                <a:cs typeface="Times New Roman"/>
              </a:rPr>
              <a:t>Первоначальное состояние: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75907533" name="Объект 3"/>
          <p:cNvSpPr>
            <a:spLocks noGrp="1"/>
          </p:cNvSpPr>
          <p:nvPr>
            <p:ph sz="half" idx="2"/>
          </p:nvPr>
        </p:nvSpPr>
        <p:spPr bwMode="auto">
          <a:xfrm>
            <a:off x="6197598" y="1600200"/>
            <a:ext cx="5384799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indent="0">
              <a:buFont typeface="Arial"/>
              <a:buNone/>
              <a:defRPr/>
            </a:pPr>
            <a:r>
              <a:rPr sz="2400">
                <a:latin typeface="Times New Roman"/>
                <a:ea typeface="Times New Roman"/>
                <a:cs typeface="Times New Roman"/>
              </a:rPr>
              <a:t>После участия в РП «МППЗ»:</a:t>
            </a:r>
            <a:endParaRPr sz="2400"/>
          </a:p>
          <a:p>
            <a:pPr marL="0" indent="0">
              <a:buFont typeface="Arial"/>
              <a:buNone/>
              <a:defRPr/>
            </a:pPr>
            <a:endParaRPr/>
          </a:p>
          <a:p>
            <a:pPr>
              <a:defRPr/>
            </a:pPr>
            <a:endParaRPr/>
          </a:p>
        </p:txBody>
      </p:sp>
      <p:pic>
        <p:nvPicPr>
          <p:cNvPr id="1492378885" name="Рисунок 149237888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26795" y="2125627"/>
            <a:ext cx="6021194" cy="4708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890437" y="2125627"/>
            <a:ext cx="6309830" cy="47323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5237074" name="Заголовок 1"/>
          <p:cNvSpPr>
            <a:spLocks noGrp="1"/>
          </p:cNvSpPr>
          <p:nvPr>
            <p:ph type="title"/>
          </p:nvPr>
        </p:nvSpPr>
        <p:spPr bwMode="auto">
          <a:xfrm>
            <a:off x="720569" y="219152"/>
            <a:ext cx="10972800" cy="66861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b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ОГБУЗ «Иркутская районная больница»</a:t>
            </a:r>
            <a:b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врачебная амбулатория с. Грановщина после участия в РП «МПЗЗ»</a:t>
            </a:r>
            <a:endParaRPr sz="2400">
              <a:latin typeface="Times New Roman"/>
              <a:cs typeface="Times New Roman"/>
            </a:endParaRPr>
          </a:p>
          <a:p>
            <a:pPr>
              <a:defRPr/>
            </a:pPr>
            <a:endParaRPr>
              <a:latin typeface="Times New Roman"/>
              <a:cs typeface="Times New Roman"/>
            </a:endParaRPr>
          </a:p>
        </p:txBody>
      </p:sp>
      <p:sp>
        <p:nvSpPr>
          <p:cNvPr id="1523973895" name="Объект 2"/>
          <p:cNvSpPr>
            <a:spLocks noGrp="1"/>
          </p:cNvSpPr>
          <p:nvPr>
            <p:ph idx="1"/>
          </p:nvPr>
        </p:nvSpPr>
        <p:spPr bwMode="auto">
          <a:xfrm>
            <a:off x="535618" y="1600200"/>
            <a:ext cx="10972800" cy="4525961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863037810" name="Рисунок 86303780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686" y="887766"/>
            <a:ext cx="4164203" cy="3366116"/>
          </a:xfrm>
          <a:prstGeom prst="rect">
            <a:avLst/>
          </a:prstGeom>
        </p:spPr>
      </p:pic>
      <p:pic>
        <p:nvPicPr>
          <p:cNvPr id="1530073713" name="Рисунок 15300737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96000" y="755478"/>
            <a:ext cx="4706181" cy="4056440"/>
          </a:xfrm>
          <a:prstGeom prst="rect">
            <a:avLst/>
          </a:prstGeom>
        </p:spPr>
      </p:pic>
      <p:pic>
        <p:nvPicPr>
          <p:cNvPr id="330250743" name="Рисунок 33025074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063095" y="2869928"/>
            <a:ext cx="5021431" cy="38839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630636" y="3501169"/>
            <a:ext cx="5110506" cy="31843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7130685" name="Заголовок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>
              <a:defRPr/>
            </a:pPr>
            <a:r>
              <a:rPr sz="2400" dirty="0">
                <a:latin typeface="Times New Roman"/>
                <a:ea typeface="Times New Roman"/>
                <a:cs typeface="Times New Roman"/>
              </a:rPr>
              <a:t>Поликлиника ОГБУЗ «Качугская районная больница»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949989119" name="Объект 2"/>
          <p:cNvSpPr>
            <a:spLocks noGrp="1"/>
          </p:cNvSpPr>
          <p:nvPr>
            <p:ph sz="half" idx="1"/>
          </p:nvPr>
        </p:nvSpPr>
        <p:spPr bwMode="auto">
          <a:xfrm>
            <a:off x="237459" y="1068572"/>
            <a:ext cx="5384799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indent="0">
              <a:buFont typeface="Arial"/>
              <a:buNone/>
              <a:defRPr/>
            </a:pPr>
            <a:r>
              <a:rPr sz="2200" dirty="0" err="1">
                <a:latin typeface="Times New Roman"/>
                <a:ea typeface="Times New Roman"/>
                <a:cs typeface="Times New Roman"/>
              </a:rPr>
              <a:t>Первоначальное</a:t>
            </a:r>
            <a:r>
              <a:rPr sz="2200" dirty="0">
                <a:latin typeface="Times New Roman"/>
                <a:ea typeface="Times New Roman"/>
                <a:cs typeface="Times New Roman"/>
              </a:rPr>
              <a:t> </a:t>
            </a:r>
            <a:r>
              <a:rPr sz="2200" dirty="0" err="1">
                <a:latin typeface="Times New Roman"/>
                <a:ea typeface="Times New Roman"/>
                <a:cs typeface="Times New Roman"/>
              </a:rPr>
              <a:t>состояние</a:t>
            </a:r>
            <a:r>
              <a:rPr sz="2200" dirty="0">
                <a:latin typeface="Times New Roman"/>
                <a:ea typeface="Times New Roman"/>
                <a:cs typeface="Times New Roman"/>
              </a:rPr>
              <a:t> </a:t>
            </a:r>
            <a:r>
              <a:rPr sz="2200" dirty="0" err="1">
                <a:latin typeface="Times New Roman"/>
                <a:ea typeface="Times New Roman"/>
                <a:cs typeface="Times New Roman"/>
              </a:rPr>
              <a:t>детской</a:t>
            </a:r>
            <a:r>
              <a:rPr sz="2200" dirty="0">
                <a:latin typeface="Times New Roman"/>
                <a:ea typeface="Times New Roman"/>
                <a:cs typeface="Times New Roman"/>
              </a:rPr>
              <a:t> </a:t>
            </a:r>
            <a:r>
              <a:rPr sz="2200" dirty="0" err="1">
                <a:latin typeface="Times New Roman"/>
                <a:ea typeface="Times New Roman"/>
                <a:cs typeface="Times New Roman"/>
              </a:rPr>
              <a:t>поликлиники</a:t>
            </a:r>
            <a:r>
              <a:rPr sz="2200" dirty="0">
                <a:latin typeface="Times New Roman"/>
                <a:ea typeface="Times New Roman"/>
                <a:cs typeface="Times New Roman"/>
              </a:rPr>
              <a:t>:</a:t>
            </a:r>
          </a:p>
          <a:p>
            <a:pPr marL="0" indent="0">
              <a:buFont typeface="Arial"/>
              <a:buNone/>
              <a:defRPr/>
            </a:pPr>
            <a:endParaRPr dirty="0"/>
          </a:p>
        </p:txBody>
      </p:sp>
      <p:pic>
        <p:nvPicPr>
          <p:cNvPr id="944255446" name="Рисунок 94425544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8458" y="1807536"/>
            <a:ext cx="5519292" cy="4977754"/>
          </a:xfrm>
          <a:prstGeom prst="rect">
            <a:avLst/>
          </a:prstGeom>
        </p:spPr>
      </p:pic>
      <p:pic>
        <p:nvPicPr>
          <p:cNvPr id="2" name="Рисунок 1"/>
          <p:cNvPicPr/>
          <p:nvPr/>
        </p:nvPicPr>
        <p:blipFill rotWithShape="1">
          <a:blip r:embed="rId3"/>
          <a:srcRect l="-1" r="27971"/>
          <a:stretch/>
        </p:blipFill>
        <p:spPr>
          <a:xfrm>
            <a:off x="5510835" y="1807537"/>
            <a:ext cx="6681165" cy="497775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59017" y="1068571"/>
            <a:ext cx="5384799" cy="4525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>
                <a:latin typeface="Times New Roman"/>
                <a:ea typeface="Times New Roman"/>
                <a:cs typeface="Times New Roman"/>
              </a:rPr>
              <a:t>Первоначальное состояние поликлиники для взрослых:</a:t>
            </a:r>
            <a:endParaRPr lang="ru-RU" sz="2200" dirty="0">
              <a:latin typeface="Times New Roman"/>
              <a:cs typeface="Times New Roman"/>
            </a:endParaRPr>
          </a:p>
          <a:p>
            <a:endParaRPr lang="ru-RU" sz="2200" dirty="0"/>
          </a:p>
        </p:txBody>
      </p:sp>
    </p:spTree>
  </p:cSld>
  <p:clrMapOvr>
    <a:masterClrMapping/>
  </p:clrMapOvr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Pages>0</Pages>
  <Words>273</Words>
  <Characters>0</Characters>
  <CharactersWithSpaces>0</CharactersWithSpaces>
  <Application>Р7-Офис/2024.4.1.625</Application>
  <DocSecurity>0</DocSecurity>
  <PresentationFormat>Широкоэкранный</PresentationFormat>
  <Lines>0</Lines>
  <Paragraphs>22</Paragraphs>
  <Slides>10</Slides>
  <Notes>0</Notes>
  <HiddenSlides>0</HiddenSlides>
  <MMClips>0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ИРКУТСКАЯ ОБЛАСТЬ позитивные изменения первичного звена здравоохранения</dc:title>
  <dc:subject/>
  <dc:creator/>
  <cp:keywords/>
  <dc:description/>
  <dc:identifier/>
  <dc:language/>
  <cp:lastModifiedBy>Татьяна С. Карташева</cp:lastModifiedBy>
  <cp:revision>11</cp:revision>
  <dcterms:modified xsi:type="dcterms:W3CDTF">2025-01-30T07:37:16Z</dcterms:modified>
  <cp:category/>
  <cp:contentStatus/>
  <cp:version/>
</cp:coreProperties>
</file>