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1437" r:id="rId3"/>
    <p:sldId id="1440" r:id="rId4"/>
    <p:sldId id="1594" r:id="rId5"/>
    <p:sldId id="1441" r:id="rId6"/>
    <p:sldId id="1593" r:id="rId7"/>
    <p:sldId id="1256" r:id="rId8"/>
  </p:sldIdLst>
  <p:sldSz cx="10440988" cy="72009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hkevich SA" initials="YS" lastIdx="1" clrIdx="0">
    <p:extLst/>
  </p:cmAuthor>
  <p:cmAuthor id="2" name="User" initials="U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6819"/>
    <a:srgbClr val="CB7631"/>
    <a:srgbClr val="C0504D"/>
    <a:srgbClr val="1171A3"/>
    <a:srgbClr val="184833"/>
    <a:srgbClr val="123627"/>
    <a:srgbClr val="1D6D21"/>
    <a:srgbClr val="2C8863"/>
    <a:srgbClr val="4F81BD"/>
    <a:srgbClr val="557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4" autoAdjust="0"/>
    <p:restoredTop sz="96433" autoAdjust="0"/>
  </p:normalViewPr>
  <p:slideViewPr>
    <p:cSldViewPr>
      <p:cViewPr varScale="1">
        <p:scale>
          <a:sx n="80" d="100"/>
          <a:sy n="80" d="100"/>
        </p:scale>
        <p:origin x="618" y="90"/>
      </p:cViewPr>
      <p:guideLst>
        <p:guide orient="horz" pos="2268"/>
        <p:guide pos="3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-9396"/>
    </p:cViewPr>
  </p:sorterViewPr>
  <p:notesViewPr>
    <p:cSldViewPr>
      <p:cViewPr varScale="1">
        <p:scale>
          <a:sx n="51" d="100"/>
          <a:sy n="51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651706227301188E-2"/>
          <c:y val="2.6792976363394463E-2"/>
          <c:w val="0.8901218124773389"/>
          <c:h val="0.6518552122466503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поступило жалоб о несоответствии оказанной медицинской помощи информации на портале Госуслуг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2023г.</c:v>
                </c:pt>
                <c:pt idx="1">
                  <c:v>1 п/г 2024г.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15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Подтвержден факт несоответствия сведений об оказанной медицинской помоши 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2023г.</c:v>
                </c:pt>
                <c:pt idx="1">
                  <c:v>1 п/г 2024г.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588840"/>
        <c:axId val="312585312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граждан обратившихся за услугой о предоставлении сведений об оказанной медицинской помощи на портал Госуслуг</c:v>
                </c:pt>
              </c:strCache>
            </c:strRef>
          </c:tx>
          <c:spPr>
            <a:ln w="28575" cap="rnd">
              <a:noFill/>
              <a:prstDash val="dash"/>
              <a:round/>
            </a:ln>
            <a:effectLst/>
          </c:spPr>
          <c:marker>
            <c:symbol val="none"/>
          </c:marker>
          <c:cat>
            <c:strRef>
              <c:f>Лист1!$A$2:$A$3</c:f>
              <c:strCache>
                <c:ptCount val="2"/>
                <c:pt idx="0">
                  <c:v>2023г.</c:v>
                </c:pt>
                <c:pt idx="1">
                  <c:v>1 п/г 2024г.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12911</c:v>
                </c:pt>
                <c:pt idx="1">
                  <c:v>10792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585704"/>
        <c:axId val="312584136"/>
      </c:lineChart>
      <c:catAx>
        <c:axId val="31258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2585312"/>
        <c:crosses val="autoZero"/>
        <c:auto val="1"/>
        <c:lblAlgn val="ctr"/>
        <c:lblOffset val="100"/>
        <c:noMultiLvlLbl val="0"/>
      </c:catAx>
      <c:valAx>
        <c:axId val="31258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2588840"/>
        <c:crosses val="autoZero"/>
        <c:crossBetween val="between"/>
      </c:valAx>
      <c:valAx>
        <c:axId val="31258413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2585704"/>
        <c:crosses val="max"/>
        <c:crossBetween val="between"/>
      </c:valAx>
      <c:catAx>
        <c:axId val="312585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25841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1242691380544284E-2"/>
          <c:y val="0.81535333522612718"/>
          <c:w val="0.89751461723891146"/>
          <c:h val="0.170943111945037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/>
          <a:lstStyle>
            <a:lvl1pPr algn="r">
              <a:defRPr sz="1200"/>
            </a:lvl1pPr>
          </a:lstStyle>
          <a:p>
            <a:fld id="{47332977-251D-4043-9CB9-9165511E3B0E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28584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7" y="9428584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 anchor="b"/>
          <a:lstStyle>
            <a:lvl1pPr algn="r">
              <a:defRPr sz="1200"/>
            </a:lvl1pPr>
          </a:lstStyle>
          <a:p>
            <a:fld id="{F00389E1-AD00-4FE4-AB59-B0439615F4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424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/>
          <a:lstStyle>
            <a:lvl1pPr algn="r">
              <a:defRPr sz="1200"/>
            </a:lvl1pPr>
          </a:lstStyle>
          <a:p>
            <a:fld id="{0DE5F6B3-F9E0-42E2-AA6A-2553227D87F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6125"/>
            <a:ext cx="53975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4" tIns="46122" rIns="92244" bIns="4612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244" tIns="46122" rIns="92244" bIns="4612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584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4"/>
            <a:ext cx="2945660" cy="496332"/>
          </a:xfrm>
          <a:prstGeom prst="rect">
            <a:avLst/>
          </a:prstGeom>
        </p:spPr>
        <p:txBody>
          <a:bodyPr vert="horz" lIns="92244" tIns="46122" rIns="92244" bIns="46122" rtlCol="0" anchor="b"/>
          <a:lstStyle>
            <a:lvl1pPr algn="r">
              <a:defRPr sz="1200"/>
            </a:lvl1pPr>
          </a:lstStyle>
          <a:p>
            <a:fld id="{8D1FBC15-DC71-487F-9E72-125B323D4C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199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66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6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055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33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39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82" y="2236959"/>
            <a:ext cx="8874841" cy="154352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52" y="4080511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BB63-A68F-45AF-82B1-A8C541C22A9C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" y="6525836"/>
            <a:ext cx="10440988" cy="675064"/>
          </a:xfrm>
          <a:solidFill>
            <a:srgbClr val="0088EE"/>
          </a:solidFill>
        </p:spPr>
        <p:txBody>
          <a:bodyPr>
            <a:normAutofit/>
          </a:bodyPr>
          <a:lstStyle>
            <a:lvl1pPr>
              <a:defRPr sz="2000" b="1" i="1">
                <a:solidFill>
                  <a:schemeClr val="bg1">
                    <a:lumMod val="95000"/>
                  </a:schemeClr>
                </a:solidFill>
                <a:latin typeface="DINPro-Bold" pitchFamily="2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597" t="48387" r="34412" b="3226"/>
          <a:stretch>
            <a:fillRect/>
          </a:stretch>
        </p:blipFill>
        <p:spPr bwMode="auto">
          <a:xfrm>
            <a:off x="8238619" y="0"/>
            <a:ext cx="652563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728040" y="0"/>
            <a:ext cx="1712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0" i="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NPro-Bold" pitchFamily="2" charset="0"/>
              </a:rPr>
              <a:t>ТФОМС Иркутской области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89391" y="900094"/>
            <a:ext cx="4812677" cy="2175288"/>
          </a:xfrm>
          <a:solidFill>
            <a:srgbClr val="0088EE"/>
          </a:solidFill>
          <a:ln w="57150">
            <a:solidFill>
              <a:srgbClr val="0088EE"/>
            </a:solidFill>
          </a:ln>
        </p:spPr>
        <p:txBody>
          <a:bodyPr/>
          <a:lstStyle>
            <a:lvl1pPr algn="just">
              <a:buFont typeface="Wingdings" pitchFamily="2" charset="2"/>
              <a:buChar char="ü"/>
              <a:defRPr sz="2400" b="0" i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16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23527" y="149995"/>
            <a:ext cx="7178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i="1" dirty="0">
                <a:solidFill>
                  <a:srgbClr val="0088EE"/>
                </a:solidFill>
                <a:latin typeface="DINPro-Bold" pitchFamily="2" charset="0"/>
              </a:rPr>
              <a:t>Колонтитул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6E99-3B7C-41E1-8518-238AF9491C79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/>
        </p:nvGraphicFramePr>
        <p:xfrm>
          <a:off x="179507" y="957248"/>
          <a:ext cx="10012922" cy="557216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315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7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29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27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243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0049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88921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8682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41106" marR="41106" marT="426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227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atin typeface="DINPro-Bold" pitchFamily="2" charset="0"/>
                      </a:endParaRPr>
                    </a:p>
                  </a:txBody>
                  <a:tcPr marL="9207" marR="9207" marT="9525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6C4C-9774-42D5-9616-53672720F1FF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286702"/>
            <a:ext cx="3435014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9" y="286705"/>
            <a:ext cx="5836802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2" y="1506857"/>
            <a:ext cx="3435014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109B-D001-4E86-945F-7231F168A438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11" y="5040638"/>
            <a:ext cx="6264593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11" y="643414"/>
            <a:ext cx="6264593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11" y="5635713"/>
            <a:ext cx="62645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AB9-1D25-4F67-B56F-EACAF0849DEC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2799-A131-49C2-ADB7-DD2388F54B39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20" y="288371"/>
            <a:ext cx="2349221" cy="61441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3" y="288371"/>
            <a:ext cx="6873651" cy="61441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5FD5E-0F31-4E52-B4E9-189F8C41C3E2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2052" y="377438"/>
            <a:ext cx="9396889" cy="120015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A1A8E-3311-4494-B125-2B1F7FAC4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BAB81-5340-446C-8EA6-FFB7C357B14F}" type="datetimeFigureOut">
              <a:rPr lang="ru-RU"/>
              <a:pPr>
                <a:defRPr/>
              </a:pPr>
              <a:t>28.06.2024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480060"/>
            <a:ext cx="9396889" cy="144018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2" y="2080260"/>
            <a:ext cx="4611436" cy="40805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07502" y="2080261"/>
            <a:ext cx="4611436" cy="19602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307502" y="4200529"/>
            <a:ext cx="4611436" cy="19602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0EA56-069E-4FBD-9BEC-CD2D34766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51E53-A901-4B8F-99A7-F190149E8D8A}" type="datetimeFigureOut">
              <a:rPr lang="ru-RU"/>
              <a:pPr>
                <a:defRPr/>
              </a:pPr>
              <a:t>28.06.2024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288370"/>
            <a:ext cx="9396889" cy="12001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22052" y="1680215"/>
            <a:ext cx="9396889" cy="4752261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2DC6-CC4C-413B-B8D7-6C246F80D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36A-D0F5-46F5-B7B1-82877E0D2DCE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522052" y="740093"/>
            <a:ext cx="9396889" cy="12001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2052" y="2031926"/>
            <a:ext cx="4611436" cy="22236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07502" y="2031926"/>
            <a:ext cx="4611436" cy="22236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2052" y="4415552"/>
            <a:ext cx="4611436" cy="22252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7502" y="4415552"/>
            <a:ext cx="4611436" cy="22252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8DFB7-D440-4F0E-85EA-5B26771D8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05216-1A46-4A54-B309-40D3EED571A0}" type="datetimeFigureOut">
              <a:rPr lang="ru-RU"/>
              <a:pPr>
                <a:defRPr/>
              </a:pPr>
              <a:t>28.06.2024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480060"/>
            <a:ext cx="9396889" cy="144018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22052" y="2080260"/>
            <a:ext cx="4611436" cy="40805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2" y="2080260"/>
            <a:ext cx="4611436" cy="40805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09B9C-E1CB-4936-9B00-C4F3A6A3C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6422A-1B93-4110-95BB-AA471B4BC360}" type="datetimeFigureOut">
              <a:rPr lang="ru-RU"/>
              <a:pPr>
                <a:defRPr/>
              </a:pPr>
              <a:t>28.06.2024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2614" y="2236788"/>
            <a:ext cx="8875760" cy="15430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763" y="4079875"/>
            <a:ext cx="7307464" cy="1841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047" y="4627567"/>
            <a:ext cx="8875760" cy="1430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047" y="3052763"/>
            <a:ext cx="8875760" cy="15748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1744" y="1679579"/>
            <a:ext cx="4625094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4153" y="1679579"/>
            <a:ext cx="4625094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1744" y="1611313"/>
            <a:ext cx="4612817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744" y="2284417"/>
            <a:ext cx="4612817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359" y="1611313"/>
            <a:ext cx="4615886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359" y="2284417"/>
            <a:ext cx="4615886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743" y="287338"/>
            <a:ext cx="3435828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1867" y="287338"/>
            <a:ext cx="5837378" cy="61452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1743" y="1506538"/>
            <a:ext cx="3435828" cy="4926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70" y="4627258"/>
            <a:ext cx="8874841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70" y="3052052"/>
            <a:ext cx="8874841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88E0-7647-4B06-B16E-42B33C1C51D5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7074" y="5040313"/>
            <a:ext cx="6263979" cy="595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7074" y="642938"/>
            <a:ext cx="6263979" cy="4321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7074" y="5635625"/>
            <a:ext cx="6263979" cy="844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872" y="288925"/>
            <a:ext cx="2349375" cy="61436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1743" y="288925"/>
            <a:ext cx="6900812" cy="61436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0" y="1680220"/>
            <a:ext cx="46114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6" y="1680220"/>
            <a:ext cx="46114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7E1A-2C0E-4799-BE93-BD33762CF618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6" y="1611869"/>
            <a:ext cx="4613249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56" y="2283619"/>
            <a:ext cx="4613249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80" y="1611869"/>
            <a:ext cx="461506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80" y="2283619"/>
            <a:ext cx="4615062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D267-FAFC-41F9-90EE-DD6721C74315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0440988" cy="67506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>
            <a:lvl1pPr>
              <a:defRPr sz="2400" b="1" i="1">
                <a:solidFill>
                  <a:schemeClr val="bg1">
                    <a:lumMod val="9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parajita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8742281" y="6750869"/>
            <a:ext cx="1698707" cy="369332"/>
            <a:chOff x="9044013" y="6750866"/>
            <a:chExt cx="1757338" cy="445818"/>
          </a:xfrm>
        </p:grpSpPr>
        <p:pic>
          <p:nvPicPr>
            <p:cNvPr id="6" name="Picture 2" descr="LOGO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5597" t="48387" r="34412" b="3226"/>
            <a:stretch>
              <a:fillRect/>
            </a:stretch>
          </p:blipFill>
          <p:spPr bwMode="auto">
            <a:xfrm>
              <a:off x="9044013" y="6750870"/>
              <a:ext cx="571504" cy="36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9497806" y="6750866"/>
              <a:ext cx="1303545" cy="445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rPr>
                <a:t>ТФОМС Иркутской области</a:t>
              </a: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0440988" cy="67506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>
            <a:lvl1pPr>
              <a:defRPr sz="2000" b="1" i="1">
                <a:solidFill>
                  <a:schemeClr val="bg1">
                    <a:lumMod val="95000"/>
                  </a:schemeClr>
                </a:solidFill>
                <a:latin typeface="DINPro-Bold" pitchFamily="2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17616" y="957244"/>
            <a:ext cx="9874813" cy="5715040"/>
          </a:xfrm>
          <a:ln w="57150">
            <a:gradFill flip="none" rotWithShape="1">
              <a:gsLst>
                <a:gs pos="57000">
                  <a:schemeClr val="accent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4800000" scaled="0"/>
              <a:tileRect/>
            </a:gradFill>
          </a:ln>
        </p:spPr>
        <p:txBody>
          <a:bodyPr/>
          <a:lstStyle>
            <a:lvl1pPr algn="just">
              <a:lnSpc>
                <a:spcPts val="3330"/>
              </a:lnSpc>
              <a:buFont typeface="Wingdings" pitchFamily="2" charset="2"/>
              <a:buChar char="ü"/>
              <a:defRPr sz="2400" b="0" i="0">
                <a:solidFill>
                  <a:schemeClr val="tx2">
                    <a:lumMod val="50000"/>
                  </a:schemeClr>
                </a:solidFill>
                <a:latin typeface="DINPro-Bold" pitchFamily="2" charset="0"/>
                <a:cs typeface="Arial" pitchFamily="34" charset="0"/>
              </a:defRPr>
            </a:lvl1pPr>
            <a:lvl2pPr>
              <a:lnSpc>
                <a:spcPts val="3330"/>
              </a:lnSpc>
              <a:buFont typeface="Wingdings" pitchFamily="2" charset="2"/>
              <a:buChar char="Ø"/>
              <a:defRPr sz="1600">
                <a:solidFill>
                  <a:schemeClr val="tx2">
                    <a:lumMod val="50000"/>
                  </a:schemeClr>
                </a:solidFill>
                <a:latin typeface="DINPro-Bold" pitchFamily="2" charset="0"/>
                <a:cs typeface="Arial" pitchFamily="34" charset="0"/>
              </a:defRPr>
            </a:lvl2pPr>
            <a:lvl3pPr>
              <a:lnSpc>
                <a:spcPts val="3330"/>
              </a:lnSpc>
              <a:defRPr sz="24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3pPr>
            <a:lvl4pPr>
              <a:lnSpc>
                <a:spcPts val="3330"/>
              </a:lnSpc>
              <a:defRPr sz="20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4pPr>
            <a:lvl5pPr>
              <a:lnSpc>
                <a:spcPts val="3330"/>
              </a:lnSpc>
              <a:defRPr sz="20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8742281" y="6750866"/>
            <a:ext cx="1698708" cy="507831"/>
            <a:chOff x="9044013" y="6750866"/>
            <a:chExt cx="1757338" cy="507831"/>
          </a:xfrm>
        </p:grpSpPr>
        <p:pic>
          <p:nvPicPr>
            <p:cNvPr id="10" name="Picture 2" descr="LOGO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5597" t="48387" r="34412" b="3226"/>
            <a:stretch>
              <a:fillRect/>
            </a:stretch>
          </p:blipFill>
          <p:spPr bwMode="auto">
            <a:xfrm>
              <a:off x="9044013" y="6750870"/>
              <a:ext cx="571504" cy="36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9544079" y="6750866"/>
              <a:ext cx="125727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INPro-Bold" pitchFamily="2" charset="0"/>
                </a:rPr>
                <a:t> ТФОМС Иркутской области</a:t>
              </a: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0440988" cy="67506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>
            <a:lvl1pPr>
              <a:defRPr sz="2000" b="1" i="1">
                <a:solidFill>
                  <a:schemeClr val="bg1">
                    <a:lumMod val="95000"/>
                  </a:schemeClr>
                </a:solidFill>
                <a:latin typeface="DINPro-Bold" pitchFamily="2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17616" y="957244"/>
            <a:ext cx="9874813" cy="5715040"/>
          </a:xfrm>
          <a:ln w="57150">
            <a:gradFill flip="none" rotWithShape="1">
              <a:gsLst>
                <a:gs pos="57000">
                  <a:schemeClr val="accent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txBody>
          <a:bodyPr/>
          <a:lstStyle>
            <a:lvl1pPr algn="just">
              <a:lnSpc>
                <a:spcPts val="3330"/>
              </a:lnSpc>
              <a:buFont typeface="Wingdings" pitchFamily="2" charset="2"/>
              <a:buChar char="ü"/>
              <a:defRPr sz="2400" b="0" i="0">
                <a:solidFill>
                  <a:schemeClr val="tx2">
                    <a:lumMod val="50000"/>
                  </a:schemeClr>
                </a:solidFill>
                <a:latin typeface="DINPro-Bold" pitchFamily="2" charset="0"/>
                <a:cs typeface="Arial" pitchFamily="34" charset="0"/>
              </a:defRPr>
            </a:lvl1pPr>
            <a:lvl2pPr>
              <a:lnSpc>
                <a:spcPts val="3330"/>
              </a:lnSpc>
              <a:buFont typeface="Wingdings" pitchFamily="2" charset="2"/>
              <a:buChar char="Ø"/>
              <a:defRPr sz="1600">
                <a:solidFill>
                  <a:schemeClr val="tx2">
                    <a:lumMod val="50000"/>
                  </a:schemeClr>
                </a:solidFill>
                <a:latin typeface="DINPro-Bold" pitchFamily="2" charset="0"/>
                <a:cs typeface="Arial" pitchFamily="34" charset="0"/>
              </a:defRPr>
            </a:lvl2pPr>
            <a:lvl3pPr>
              <a:lnSpc>
                <a:spcPts val="3330"/>
              </a:lnSpc>
              <a:defRPr sz="24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3pPr>
            <a:lvl4pPr>
              <a:lnSpc>
                <a:spcPts val="3330"/>
              </a:lnSpc>
              <a:defRPr sz="20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4pPr>
            <a:lvl5pPr>
              <a:lnSpc>
                <a:spcPts val="3330"/>
              </a:lnSpc>
              <a:defRPr sz="2000">
                <a:solidFill>
                  <a:schemeClr val="tx2">
                    <a:lumMod val="50000"/>
                  </a:schemeClr>
                </a:solidFill>
                <a:latin typeface="DINPro-Bold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grpSp>
        <p:nvGrpSpPr>
          <p:cNvPr id="3" name="Группа 8"/>
          <p:cNvGrpSpPr/>
          <p:nvPr userDrawn="1"/>
        </p:nvGrpSpPr>
        <p:grpSpPr>
          <a:xfrm>
            <a:off x="8742281" y="6750866"/>
            <a:ext cx="1698708" cy="507831"/>
            <a:chOff x="9044013" y="6750866"/>
            <a:chExt cx="1757338" cy="507831"/>
          </a:xfrm>
        </p:grpSpPr>
        <p:pic>
          <p:nvPicPr>
            <p:cNvPr id="10" name="Picture 2" descr="LOGO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5597" t="48387" r="34412" b="3226"/>
            <a:stretch>
              <a:fillRect/>
            </a:stretch>
          </p:blipFill>
          <p:spPr bwMode="auto">
            <a:xfrm>
              <a:off x="9044013" y="6750870"/>
              <a:ext cx="571504" cy="36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9544079" y="6750866"/>
              <a:ext cx="125727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INPro-Bold" pitchFamily="2" charset="0"/>
                </a:rPr>
                <a:t>ТФОМС Иркутской области</a:t>
              </a: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0440988" cy="675064"/>
          </a:xfrm>
          <a:solidFill>
            <a:srgbClr val="0088EE"/>
          </a:solidFill>
        </p:spPr>
        <p:txBody>
          <a:bodyPr>
            <a:normAutofit/>
          </a:bodyPr>
          <a:lstStyle>
            <a:lvl1pPr>
              <a:defRPr sz="2000" b="1" i="1">
                <a:solidFill>
                  <a:schemeClr val="bg1">
                    <a:lumMod val="95000"/>
                  </a:schemeClr>
                </a:solidFill>
                <a:latin typeface="DINPro-Bold" pitchFamily="2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597" t="48387" r="34412" b="3226"/>
          <a:stretch>
            <a:fillRect/>
          </a:stretch>
        </p:blipFill>
        <p:spPr bwMode="auto">
          <a:xfrm>
            <a:off x="8157046" y="6750874"/>
            <a:ext cx="652563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728040" y="6750866"/>
            <a:ext cx="1712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0" i="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NPro-Bold" pitchFamily="2" charset="0"/>
              </a:rPr>
              <a:t>ТФОМС Иркутской 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3527" y="6675855"/>
            <a:ext cx="7178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i="1" dirty="0">
                <a:solidFill>
                  <a:srgbClr val="0088EE"/>
                </a:solidFill>
                <a:latin typeface="DINPro-Bold" pitchFamily="2" charset="0"/>
              </a:rPr>
              <a:t>Колонтитул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89393" y="900101"/>
            <a:ext cx="9462210" cy="5625741"/>
          </a:xfrm>
          <a:solidFill>
            <a:srgbClr val="0088EE"/>
          </a:solidFill>
          <a:ln w="57150">
            <a:solidFill>
              <a:srgbClr val="0088EE"/>
            </a:solidFill>
          </a:ln>
        </p:spPr>
        <p:txBody>
          <a:bodyPr/>
          <a:lstStyle>
            <a:lvl1pPr algn="just">
              <a:buFont typeface="Wingdings" pitchFamily="2" charset="2"/>
              <a:buChar char="ü"/>
              <a:defRPr sz="2400" b="0" i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16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5-конечная звезда 9"/>
          <p:cNvSpPr/>
          <p:nvPr/>
        </p:nvSpPr>
        <p:spPr>
          <a:xfrm>
            <a:off x="9625320" y="750075"/>
            <a:ext cx="503019" cy="396481"/>
          </a:xfrm>
          <a:prstGeom prst="star5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288370"/>
            <a:ext cx="939689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2" y="1680220"/>
            <a:ext cx="939689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54" y="6674181"/>
            <a:ext cx="24362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3D34-1D0C-433A-A13B-F3FC9A3BA59A}" type="datetime1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42" y="6674181"/>
            <a:ext cx="3306313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15" y="6674181"/>
            <a:ext cx="24362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BF0F5-7DE8-4619-A886-E698F0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94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1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744" y="288925"/>
            <a:ext cx="9397503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1744" y="1679579"/>
            <a:ext cx="9397503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1743" y="6673854"/>
            <a:ext cx="2436844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A59B-897F-4631-AC50-55324DCED9A8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799" y="6673854"/>
            <a:ext cx="3305392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401" y="6673854"/>
            <a:ext cx="2436844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85990-C4EB-4002-BDDB-5C7114A22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46" y="850418"/>
            <a:ext cx="4139003" cy="413900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4000"/>
              </a:srgbClr>
            </a:outerShdw>
          </a:effectLst>
        </p:spPr>
      </p:pic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597" t="48387" r="34412" b="3226"/>
          <a:stretch>
            <a:fillRect/>
          </a:stretch>
        </p:blipFill>
        <p:spPr bwMode="auto">
          <a:xfrm>
            <a:off x="7127249" y="459750"/>
            <a:ext cx="2202461" cy="132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0" y="6624786"/>
            <a:ext cx="10440988" cy="560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1" i="1" u="none" strike="noStrike" kern="1200" cap="none" spc="0" normalizeH="0" baseline="0" noProof="0">
              <a:ln w="50800"/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600" b="1" i="1">
              <a:ln w="50800"/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>
              <a:ln w="50800"/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592338"/>
            <a:ext cx="10440989" cy="1569660"/>
          </a:xfrm>
          <a:prstGeom prst="rect">
            <a:avLst/>
          </a:prstGeom>
          <a:solidFill>
            <a:schemeClr val="accent1">
              <a:lumMod val="75000"/>
              <a:alpha val="83000"/>
            </a:schemeClr>
          </a:solidFill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Несоответствие сведений о фактически оказанных медицинских услугах сведениям о медицинских услугах, предъявленных медицинскими организациями Иркутской области в реестрах счетах на оплату в страховые медицинские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20390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ПОЛУЧЕНИЕ  ЗАСТРАХОВАННЫМИ ЛИЦАМИ СВЕДЕНИЙ ОБ ОКАЗАННОЙ МЕДИЦИНСКОЙ ПОМОЩИ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12" y="1814754"/>
            <a:ext cx="10440988" cy="472081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7" y="1014289"/>
            <a:ext cx="1219200" cy="12192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82315" y="982082"/>
            <a:ext cx="81059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1D6D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обязательного медицинского страхования, утвержденные приказом Минздрава России от 28.02.2019 г. № 108н</a:t>
            </a:r>
            <a:endParaRPr lang="ru-RU" sz="3600" b="1" dirty="0">
              <a:solidFill>
                <a:srgbClr val="1D6D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15847" y="2375420"/>
            <a:ext cx="10001943" cy="1323439"/>
            <a:chOff x="215847" y="2375420"/>
            <a:chExt cx="10001943" cy="1323439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15847" y="2375420"/>
              <a:ext cx="12628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>
                  <a:solidFill>
                    <a:srgbClr val="1171A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 231</a:t>
              </a:r>
              <a:endParaRPr lang="ru-RU" b="1" dirty="0">
                <a:solidFill>
                  <a:srgbClr val="1171A3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97965" y="2375420"/>
              <a:ext cx="8619825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Страховая медицинская организация осуществляет информационное сопровождение застрахованных лиц на всех этапах оказания им медицинской помощи и обеспечивает информирование застрахованных лиц и представителей (в том числе законных представителей), в том числе по обращениям, путем организации работы с застрахованными лицами уполномоченных лиц страховой медицинской организации, в том числе о:</a:t>
              </a:r>
              <a:endParaRPr lang="ru-RU" sz="1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06397" y="3805831"/>
            <a:ext cx="10001943" cy="523220"/>
            <a:chOff x="215847" y="2375420"/>
            <a:chExt cx="10001943" cy="52322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15847" y="2375420"/>
              <a:ext cx="139156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1171A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подпункт 7</a:t>
              </a:r>
              <a:endParaRPr lang="ru-RU" sz="1600" b="1" dirty="0">
                <a:solidFill>
                  <a:srgbClr val="1171A3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97965" y="2375420"/>
              <a:ext cx="861982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Перечне </a:t>
              </a:r>
              <a:r>
                <a:rPr lang="ru-RU" sz="14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оказанных медицинских услуг и их стоимости (на основании принятых от медицинских организаций счетов и реестров счетов за оказанную медицинскую помощь)</a:t>
              </a:r>
              <a:endParaRPr lang="ru-RU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94410" y="4587445"/>
            <a:ext cx="10001943" cy="2062103"/>
            <a:chOff x="215847" y="2375420"/>
            <a:chExt cx="10001943" cy="2062103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15847" y="2375420"/>
              <a:ext cx="13915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>
                  <a:solidFill>
                    <a:srgbClr val="1171A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 </a:t>
              </a:r>
              <a:r>
                <a:rPr lang="ru-RU" b="1" dirty="0" smtClean="0">
                  <a:solidFill>
                    <a:srgbClr val="1171A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236</a:t>
              </a:r>
              <a:endParaRPr lang="ru-RU" b="1" dirty="0">
                <a:solidFill>
                  <a:srgbClr val="1171A3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97965" y="2375420"/>
              <a:ext cx="8619825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Информирование 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застрахованных лиц и их законных представителей об оказанной им медицинской помощи и ее стоимости (далее - информация) осуществляется Федеральным фондом, территориальным фондом по месту страхования застрахованного лица в электронном виде через Единый портал государственных и муниципальных услуг (функций), в том числе по запросу, при условии завершения застрахованным лицом прохождения процедуры регистрации в единой системе идентификации и аутентификации, а также через официальные сайты при условии прохождения застрахованным лицом процедуры идентификации и аутентификации в соответствии с законодательством Российской Федерации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10440989" cy="864146"/>
          </a:xfrm>
        </p:spPr>
        <p:txBody>
          <a:bodyPr>
            <a:noAutofit/>
          </a:bodyPr>
          <a:lstStyle/>
          <a:p>
            <a:r>
              <a:rPr lang="ru-RU" sz="2000" dirty="0" smtClean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ОБРАЩЕНИЙ ГРАЖДАН  С ЖАЛОБОЙ,  НА НЕСООТВЕТСТВИЕ СВЕДЕНИЙ О ФАКТИЧЕСКИ  ОКАЗАННОЙ МЕДИЦИНСКОЙ ПОМОЩИ, ПОСТУПИВШИХ В ТФОМС ИРКУТСКОЙ ОБЛАСТИ</a:t>
            </a: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4226"/>
            <a:ext cx="10440988" cy="4720818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51633295"/>
              </p:ext>
            </p:extLst>
          </p:nvPr>
        </p:nvGraphicFramePr>
        <p:xfrm>
          <a:off x="467966" y="1008162"/>
          <a:ext cx="928903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5364510" y="3413903"/>
            <a:ext cx="1635190" cy="1901818"/>
            <a:chOff x="5364510" y="3413903"/>
            <a:chExt cx="1635190" cy="190181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510" y="3413903"/>
              <a:ext cx="1224136" cy="1224136"/>
            </a:xfrm>
            <a:prstGeom prst="rect">
              <a:avLst/>
            </a:prstGeom>
          </p:spPr>
        </p:pic>
        <p:sp>
          <p:nvSpPr>
            <p:cNvPr id="9" name="TextBox 1"/>
            <p:cNvSpPr txBox="1"/>
            <p:nvPr/>
          </p:nvSpPr>
          <p:spPr>
            <a:xfrm>
              <a:off x="5364510" y="4518544"/>
              <a:ext cx="1635190" cy="79717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 smtClean="0">
                  <a:solidFill>
                    <a:srgbClr val="CA68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10 792</a:t>
              </a:r>
              <a:r>
                <a:rPr lang="ru-RU" sz="1400" b="1" dirty="0" smtClean="0">
                  <a:solidFill>
                    <a:srgbClr val="CA68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чел.</a:t>
              </a:r>
              <a:endParaRPr lang="ru-RU" sz="1400" b="1" dirty="0">
                <a:solidFill>
                  <a:srgbClr val="CA681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72022" y="3413903"/>
            <a:ext cx="1635190" cy="1901818"/>
            <a:chOff x="5364510" y="3413903"/>
            <a:chExt cx="1635190" cy="1901818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510" y="3413903"/>
              <a:ext cx="1224136" cy="1224136"/>
            </a:xfrm>
            <a:prstGeom prst="rect">
              <a:avLst/>
            </a:prstGeom>
          </p:spPr>
        </p:pic>
        <p:sp>
          <p:nvSpPr>
            <p:cNvPr id="12" name="TextBox 1"/>
            <p:cNvSpPr txBox="1"/>
            <p:nvPr/>
          </p:nvSpPr>
          <p:spPr>
            <a:xfrm>
              <a:off x="5364510" y="4518544"/>
              <a:ext cx="1635190" cy="79717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>
                  <a:solidFill>
                    <a:srgbClr val="CA68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12 911</a:t>
              </a:r>
              <a:r>
                <a:rPr lang="ru-RU" sz="1400" b="1" dirty="0">
                  <a:solidFill>
                    <a:srgbClr val="CA68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</a:t>
              </a:r>
              <a:r>
                <a:rPr lang="ru-RU" sz="1400" b="1" dirty="0" smtClean="0">
                  <a:solidFill>
                    <a:srgbClr val="CA68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400" b="1" dirty="0">
                <a:solidFill>
                  <a:srgbClr val="CA681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4268505" y="1251128"/>
            <a:ext cx="40483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CA68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граждан обратившихся за услугой о предоставлении сведений об оказанной медицинской помощи на портал </a:t>
            </a:r>
            <a:r>
              <a:rPr lang="ru-RU" sz="1400" b="1" dirty="0" err="1">
                <a:solidFill>
                  <a:srgbClr val="CA68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endParaRPr lang="ru-RU" sz="1400" b="1" dirty="0">
              <a:solidFill>
                <a:srgbClr val="CA68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996" y="1198205"/>
            <a:ext cx="844509" cy="84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4226"/>
            <a:ext cx="10440988" cy="4720818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474977"/>
              </p:ext>
            </p:extLst>
          </p:nvPr>
        </p:nvGraphicFramePr>
        <p:xfrm>
          <a:off x="179934" y="813714"/>
          <a:ext cx="9865097" cy="549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9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66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547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 медико-экономической экспертизы и экспертизы качества медицинской помощи (ЭКМП) 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Финансовые санкции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6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«ИГБ № 6»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16126,38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«ИГКБ № 8»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ГБУЗ «ИОКБ»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8468,72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«Иркутская районная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8372,93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«ИГБ № 6»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«Усть-Илимская ГБ»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«Усть-Илимская ГП № 1»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8394,68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«Усть-Илимская ГП № 2»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8394,68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«Ангарская городская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«ИГБ № 5»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192,19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«ИГБ № 6»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«ИГКБ № 3»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«Иркутская районная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«ИГП № 17»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«Усольская ГБ»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«Ангарская городская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1306,5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«Шелеховская РБ»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8944,95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«Тайшетская РБ»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920,51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6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«Ангарская городская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12576,53</a:t>
                      </a:r>
                    </a:p>
                  </a:txBody>
                  <a:tcPr marL="9525" marR="9525" marT="9525" marB="0" anchor="b"/>
                </a:tc>
              </a:tr>
              <a:tr h="2860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74 201,07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0"/>
            <a:ext cx="10440988" cy="648122"/>
          </a:xfrm>
        </p:spPr>
        <p:txBody>
          <a:bodyPr>
            <a:noAutofit/>
          </a:bodyPr>
          <a:lstStyle/>
          <a:p>
            <a:r>
              <a:rPr lang="ru-RU" sz="1400" dirty="0" smtClean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НЕСООТВЕТСТВИЕ СВЕДЕНИЙ О ФАКТИЧЕСКИ ОКАЗАННЫХ МЕДИЦИНСКИХ УСЛУГАХ</a:t>
            </a:r>
            <a:r>
              <a:rPr lang="ru-RU" sz="1400" smtClean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ПРЕДЪЯВЛЕННЫХ </a:t>
            </a:r>
            <a:r>
              <a:rPr lang="ru-RU" sz="1400" dirty="0" smtClean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МЕДИЦИНСКИМИ ОРГАНИЗАЦИЯМИ ИРКУТСКОЙ ОБЛАСТИ В РЕЕСТРАХ СЧЕТАХ НА ОПЛАТУ В СТРАХОВУЮ МЕДИЦИНСКУЮ ОРГАНИЗАЦИЮ</a:t>
            </a:r>
            <a:endParaRPr lang="ru-RU" sz="11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64314" y="6460678"/>
            <a:ext cx="12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</a:p>
        </p:txBody>
      </p:sp>
    </p:spTree>
    <p:extLst>
      <p:ext uri="{BB962C8B-B14F-4D97-AF65-F5344CB8AC3E}">
        <p14:creationId xmlns:p14="http://schemas.microsoft.com/office/powerpoint/2010/main" val="271775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4226"/>
            <a:ext cx="10440988" cy="4720818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98132"/>
              </p:ext>
            </p:extLst>
          </p:nvPr>
        </p:nvGraphicFramePr>
        <p:xfrm>
          <a:off x="179934" y="885716"/>
          <a:ext cx="9865097" cy="4514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9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66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79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 медико-экономической экспертизы и экспертизы качества медицинской помощи (ЭКМП) 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Финансовые санкции</a:t>
                      </a:r>
                    </a:p>
                  </a:txBody>
                  <a:tcPr marL="9525" marR="9525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6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«Братская ГБ № 1»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4 063,57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«Иркутская районная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2.1; 3.2.1; 2.13 помощь с нарушениями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3 302,55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«Черемховская ГБ № 1»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503.00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«Братская ГБ № 1»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956,05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ОГАУЗ «ИГКБ № 9»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помощь оказана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«ИГКБ № 1»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11 611.75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8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ОГБУЗ «Иркутская районная больница»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2.12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2 783.32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9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anose="02020603050405020304" pitchFamily="18" charset="0"/>
                        </a:rPr>
                        <a:t>8 322,17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0"/>
            <a:ext cx="10440988" cy="648122"/>
          </a:xfrm>
        </p:spPr>
        <p:txBody>
          <a:bodyPr>
            <a:noAutofit/>
          </a:bodyPr>
          <a:lstStyle/>
          <a:p>
            <a:r>
              <a:rPr lang="ru-RU" sz="1400" dirty="0" smtClean="0">
                <a:ln w="5080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НЕСООТВЕТСТВИЕ СВЕДЕНИЙ О ФАКТИЧЕСКИ ОКАЗАННЫХ МЕДИЦИНСКИХ УСЛУГАХ, ПРЕДЪЯВЛЕННЫЕ МЕДИЦИНСКИМИ ОРГАНИЗАЦИЯМИ ИРКУТСКОЙ ОБЛАСТИ В РЕЕСТРАХ СЧЕТАХ НА ОПЛАТУ В СТРАХОВУЮ МЕДИЦИНСКУЮ ОРГАНИЗАЦИЮ</a:t>
            </a:r>
            <a:endParaRPr lang="ru-RU" sz="11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6318" y="5760690"/>
            <a:ext cx="21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п/г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2213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56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636262" indent="-244716">
              <a:spcBef>
                <a:spcPts val="856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37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978865" indent="-195773">
              <a:spcBef>
                <a:spcPts val="856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199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370411" indent="-195773">
              <a:spcBef>
                <a:spcPts val="856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1761957" indent="-195773">
              <a:spcBef>
                <a:spcPts val="856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153503" indent="-195773" eaLnBrk="0" fontAlgn="base" hangingPunct="0">
              <a:spcBef>
                <a:spcPts val="856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545050" indent="-195773" eaLnBrk="0" fontAlgn="base" hangingPunct="0">
              <a:spcBef>
                <a:spcPts val="856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2936596" indent="-195773" eaLnBrk="0" fontAlgn="base" hangingPunct="0">
              <a:spcBef>
                <a:spcPts val="856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328142" indent="-195773" eaLnBrk="0" fontAlgn="base" hangingPunct="0">
              <a:spcBef>
                <a:spcPts val="856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028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1AB259C-95BB-41F7-90EF-3D7B9C3B1C7D}" type="slidenum">
              <a:rPr lang="ru-RU" altLang="ru-RU">
                <a:solidFill>
                  <a:srgbClr val="FE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ru-RU" altLang="ru-RU">
              <a:solidFill>
                <a:srgbClr val="FE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800250"/>
            <a:ext cx="10440988" cy="2862322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0"/>
          </a:gradFill>
        </p:spPr>
        <p:txBody>
          <a:bodyPr wrap="square" rtlCol="0">
            <a:spAutoFit/>
          </a:bodyPr>
          <a:lstStyle/>
          <a:p>
            <a:pPr algn="ctr"/>
            <a:endParaRPr lang="ru-RU" sz="6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ru-RU" sz="6000" b="1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Спасибо за внимание!</a:t>
            </a:r>
          </a:p>
          <a:p>
            <a:pPr algn="ctr"/>
            <a:endParaRPr lang="ru-RU" sz="6000" b="1" dirty="0">
              <a:solidFill>
                <a:schemeClr val="accent1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303094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ТФОМС</Template>
  <TotalTime>53260</TotalTime>
  <Words>590</Words>
  <Application>Microsoft Office PowerPoint</Application>
  <PresentationFormat>Произвольный</PresentationFormat>
  <Paragraphs>142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Aparajita</vt:lpstr>
      <vt:lpstr>Arial</vt:lpstr>
      <vt:lpstr>Calibri</vt:lpstr>
      <vt:lpstr>Cambria Math</vt:lpstr>
      <vt:lpstr>Century Gothic</vt:lpstr>
      <vt:lpstr>DINPro-Bold</vt:lpstr>
      <vt:lpstr>Times New Roman</vt:lpstr>
      <vt:lpstr>Wingdings</vt:lpstr>
      <vt:lpstr>презентация</vt:lpstr>
      <vt:lpstr>Специальное оформление</vt:lpstr>
      <vt:lpstr>Презентация PowerPoint</vt:lpstr>
      <vt:lpstr>ПОЛУЧЕНИЕ  ЗАСТРАХОВАННЫМИ ЛИЦАМИ СВЕДЕНИЙ ОБ ОКАЗАННОЙ МЕДИЦИНСКОЙ ПОМОЩИ</vt:lpstr>
      <vt:lpstr>КОЛИЧЕСТВО ОБРАЩЕНИЙ ГРАЖДАН  С ЖАЛОБОЙ,  НА НЕСООТВЕТСТВИЕ СВЕДЕНИЙ О ФАКТИЧЕСКИ  ОКАЗАННОЙ МЕДИЦИНСКОЙ ПОМОЩИ, ПОСТУПИВШИХ В ТФОМС ИРКУТСКОЙ ОБЛАСТИ</vt:lpstr>
      <vt:lpstr>НЕСООТВЕТСТВИЕ СВЕДЕНИЙ О ФАКТИЧЕСКИ ОКАЗАННЫХ МЕДИЦИНСКИХ УСЛУГАХ, ПРЕДЪЯВЛЕННЫХ МЕДИЦИНСКИМИ ОРГАНИЗАЦИЯМИ ИРКУТСКОЙ ОБЛАСТИ В РЕЕСТРАХ СЧЕТАХ НА ОПЛАТУ В СТРАХОВУЮ МЕДИЦИНСКУЮ ОРГАНИЗАЦИЮ</vt:lpstr>
      <vt:lpstr>НЕСООТВЕТСТВИЕ СВЕДЕНИЙ О ФАКТИЧЕСКИ ОКАЗАННЫХ МЕДИЦИНСКИХ УСЛУГАХ, ПРЕДЪЯВЛЕННЫЕ МЕДИЦИНСКИМИ ОРГАНИЗАЦИЯМИ ИРКУТСКОЙ ОБЛАСТИ В РЕЕСТРАХ СЧЕТАХ НА ОПЛАТУ В СТРАХОВУЮ МЕДИЦИНСКУЮ ОРГАНИЗАЦИЮ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Юшкевич</dc:creator>
  <cp:lastModifiedBy>Yushkevich</cp:lastModifiedBy>
  <cp:revision>3167</cp:revision>
  <cp:lastPrinted>2024-06-28T01:13:32Z</cp:lastPrinted>
  <dcterms:created xsi:type="dcterms:W3CDTF">2015-04-22T06:41:31Z</dcterms:created>
  <dcterms:modified xsi:type="dcterms:W3CDTF">2024-06-28T02:43:10Z</dcterms:modified>
</cp:coreProperties>
</file>