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0" r:id="rId3"/>
    <p:sldId id="262" r:id="rId4"/>
    <p:sldId id="258" r:id="rId5"/>
    <p:sldId id="264" r:id="rId6"/>
    <p:sldId id="265" r:id="rId7"/>
    <p:sldId id="266" r:id="rId8"/>
    <p:sldId id="269" r:id="rId9"/>
    <p:sldId id="290" r:id="rId10"/>
    <p:sldId id="291" r:id="rId11"/>
    <p:sldId id="286" r:id="rId12"/>
    <p:sldId id="298" r:id="rId13"/>
    <p:sldId id="296" r:id="rId14"/>
    <p:sldId id="297" r:id="rId15"/>
    <p:sldId id="278" r:id="rId16"/>
    <p:sldId id="273" r:id="rId17"/>
    <p:sldId id="270" r:id="rId18"/>
    <p:sldId id="292" r:id="rId19"/>
    <p:sldId id="279" r:id="rId20"/>
    <p:sldId id="282" r:id="rId21"/>
    <p:sldId id="272" r:id="rId22"/>
    <p:sldId id="281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870" autoAdjust="0"/>
  </p:normalViewPr>
  <p:slideViewPr>
    <p:cSldViewPr>
      <p:cViewPr>
        <p:scale>
          <a:sx n="90" d="100"/>
          <a:sy n="90" d="100"/>
        </p:scale>
        <p:origin x="-816" y="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в ФПГ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912674862229758E-3"/>
                  <c:y val="0.11863207797250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1863207797250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912674862229758E-3"/>
                  <c:y val="9.29816464890307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0,172</a:t>
                    </a:r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0000">
                  <c:v>0.17213999999999999</c:v>
                </c:pt>
                <c:pt idx="1">
                  <c:v>0.17233000000000001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ТПГГ ИО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956337431114879E-3"/>
                  <c:y val="0.1218383503501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825349724459517E-3"/>
                  <c:y val="0.13786971223831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869012293344642E-3"/>
                  <c:y val="0.137869712238316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0,17</a:t>
                    </a:r>
                    <a:r>
                      <a:rPr lang="ru-RU" dirty="0" smtClean="0"/>
                      <a:t>948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0000">
                  <c:v>0.17948</c:v>
                </c:pt>
                <c:pt idx="1">
                  <c:v>0.17957999999999999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Ио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912674862229758E-3"/>
                  <c:y val="0.12504462272777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801818294372755E-3"/>
                  <c:y val="0.14588795689367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964096518355488E-3"/>
                  <c:y val="0.2763118912713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000">
                  <c:v>0.2177</c:v>
                </c:pt>
                <c:pt idx="1">
                  <c:v>0.18543999999999999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39299328"/>
        <c:axId val="39874560"/>
        <c:axId val="0"/>
      </c:bar3DChart>
      <c:catAx>
        <c:axId val="3929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874560"/>
        <c:crosses val="autoZero"/>
        <c:auto val="1"/>
        <c:lblAlgn val="ctr"/>
        <c:lblOffset val="100"/>
        <c:noMultiLvlLbl val="0"/>
      </c:catAx>
      <c:valAx>
        <c:axId val="39874560"/>
        <c:scaling>
          <c:orientation val="minMax"/>
        </c:scaling>
        <c:delete val="0"/>
        <c:axPos val="l"/>
        <c:majorGridlines/>
        <c:numFmt formatCode="0.0000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9299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269964724216252"/>
          <c:y val="0.87829109055222809"/>
          <c:w val="0.72731769638732169"/>
          <c:h val="0.121708909447771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29906871745063"/>
          <c:y val="0.25717214216341555"/>
          <c:w val="0.60077774863503142"/>
          <c:h val="0.47984856521318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посещений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0775577255170136E-3"/>
                  <c:y val="-5.7606583792632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_-* #,##0_р_._-;\-* #,##0_р_._-;_-* "-"??_р_._-;_-@_-</c:formatCode>
                <c:ptCount val="2"/>
                <c:pt idx="0">
                  <c:v>18783821</c:v>
                </c:pt>
                <c:pt idx="1">
                  <c:v>19237015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601664"/>
        <c:axId val="42168704"/>
        <c:axId val="0"/>
      </c:bar3DChart>
      <c:catAx>
        <c:axId val="41601664"/>
        <c:scaling>
          <c:orientation val="minMax"/>
        </c:scaling>
        <c:delete val="0"/>
        <c:axPos val="b"/>
        <c:majorTickMark val="out"/>
        <c:minorTickMark val="none"/>
        <c:tickLblPos val="nextTo"/>
        <c:crossAx val="42168704"/>
        <c:crosses val="autoZero"/>
        <c:auto val="1"/>
        <c:lblAlgn val="ctr"/>
        <c:lblOffset val="100"/>
        <c:noMultiLvlLbl val="0"/>
      </c:catAx>
      <c:valAx>
        <c:axId val="4216870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_-* #,##0_р_._-;\-* #,##0_р_._-;_-* &quot;-&quot;??_р_._-;_-@_-" sourceLinked="1"/>
        <c:majorTickMark val="out"/>
        <c:minorTickMark val="none"/>
        <c:tickLblPos val="nextTo"/>
        <c:crossAx val="4160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03413022837098"/>
          <c:y val="0.42253817676172184"/>
          <c:w val="0.20605642901075139"/>
          <c:h val="0.3540498188373335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912674862229758E-3"/>
                  <c:y val="0.11863207797250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1863207797250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912674862229758E-3"/>
                  <c:y val="9.298164648903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случаи госпитализации (всего)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549363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956337431114879E-3"/>
                  <c:y val="0.1218383503501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825349724459517E-3"/>
                  <c:y val="0.13786971223831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869012293344642E-3"/>
                  <c:y val="0.13786971223831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случаи госпитализации (всего)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467817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41195776"/>
        <c:axId val="41205760"/>
        <c:axId val="0"/>
      </c:bar3DChart>
      <c:catAx>
        <c:axId val="4119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205760"/>
        <c:crosses val="autoZero"/>
        <c:auto val="1"/>
        <c:lblAlgn val="ctr"/>
        <c:lblOffset val="100"/>
        <c:noMultiLvlLbl val="0"/>
      </c:catAx>
      <c:valAx>
        <c:axId val="4120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195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269964724216252"/>
          <c:y val="0.84622403066325969"/>
          <c:w val="0.72731769638732169"/>
          <c:h val="0.1185021108765692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57640638495365"/>
          <c:y val="4.834754493313536E-2"/>
          <c:w val="0.76777793058835764"/>
          <c:h val="0.702001034848422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в ФПГ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912674862229758E-3"/>
                  <c:y val="0.11863207797250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1863207797250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912674862229758E-3"/>
                  <c:y val="9.29816464890307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0.06</c:v>
                </c:pt>
                <c:pt idx="1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ТПГГ ИО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956337431114879E-3"/>
                  <c:y val="0.1218383503501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825349724459517E-3"/>
                  <c:y val="0.13786971223831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869012293344642E-3"/>
                  <c:y val="0.137869712238316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0.06</c:v>
                </c:pt>
                <c:pt idx="1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Ио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912674862229758E-3"/>
                  <c:y val="0.12504462272777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69436201780478E-2"/>
                  <c:y val="0.1282508951054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430321525828207E-16"/>
                  <c:y val="0.23571659515359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6.5000000000000002E-2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41654528"/>
        <c:axId val="41951232"/>
        <c:axId val="0"/>
      </c:bar3DChart>
      <c:catAx>
        <c:axId val="4165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951232"/>
        <c:crosses val="autoZero"/>
        <c:auto val="1"/>
        <c:lblAlgn val="ctr"/>
        <c:lblOffset val="100"/>
        <c:noMultiLvlLbl val="0"/>
      </c:catAx>
      <c:valAx>
        <c:axId val="4195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654528"/>
        <c:crosses val="autoZero"/>
        <c:crossBetween val="between"/>
        <c:majorUnit val="2.0000000000000004E-2"/>
        <c:minorUnit val="2.0000000000000005E-3"/>
      </c:valAx>
    </c:plotArea>
    <c:legend>
      <c:legendPos val="b"/>
      <c:layout>
        <c:manualLayout>
          <c:xMode val="edge"/>
          <c:yMode val="edge"/>
          <c:x val="0.28040354387146949"/>
          <c:y val="0.86366634705723611"/>
          <c:w val="0.71959645612853051"/>
          <c:h val="0.1061348306348423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958451448584387E-2"/>
          <c:y val="3.0885972199889228E-2"/>
          <c:w val="0.92546872850655426"/>
          <c:h val="0.708769198930398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в ФПГ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912674862229758E-3"/>
                  <c:y val="0.11863207797250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1863207797250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912674862229758E-3"/>
                  <c:y val="9.298164648903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0.29399999999999998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ТПГГ Ио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956337431114879E-3"/>
                  <c:y val="0.1218383503501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825349724459517E-3"/>
                  <c:y val="0.13786971223831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869012293344642E-3"/>
                  <c:y val="0.13786971223831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0.29399999999999998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Ио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912674862229758E-3"/>
                  <c:y val="0.12504462272777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801818294372755E-3"/>
                  <c:y val="0.14588795689367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964096518355488E-3"/>
                  <c:y val="0.2763118912713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0.26900000000000002</c:v>
                </c:pt>
                <c:pt idx="1">
                  <c:v>0.27900000000000003</c:v>
                </c:pt>
                <c:pt idx="2">
                  <c:v>0.27300000000000002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42519552"/>
        <c:axId val="42537728"/>
        <c:axId val="0"/>
      </c:bar3DChart>
      <c:catAx>
        <c:axId val="4251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537728"/>
        <c:crosses val="autoZero"/>
        <c:auto val="1"/>
        <c:lblAlgn val="ctr"/>
        <c:lblOffset val="100"/>
        <c:noMultiLvlLbl val="0"/>
      </c:catAx>
      <c:valAx>
        <c:axId val="4253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42519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687703759258693"/>
          <c:y val="0.83158224050549989"/>
          <c:w val="0.54624581334152589"/>
          <c:h val="9.2783353581914446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16894272216707E-2"/>
          <c:y val="0.24839953976889434"/>
          <c:w val="0.9333972311146832"/>
          <c:h val="0.51508001353658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в ФПГ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9.1046794258632506E-4"/>
                  <c:y val="0.239306012782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39306012782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91222113532101E-3"/>
                  <c:y val="0.19508943450727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1.98</c:v>
                </c:pt>
                <c:pt idx="1">
                  <c:v>1.98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ТПГГ ИО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956110567660505E-3"/>
                  <c:y val="0.23322920260321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208229799218335E-3"/>
                  <c:y val="0.21213066969167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208427609217768E-3"/>
                  <c:y val="0.24926104701816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1.98</c:v>
                </c:pt>
                <c:pt idx="1">
                  <c:v>1.8614999999999999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Ио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91222113532101E-3"/>
                  <c:y val="0.16217496301580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21135050035091E-3"/>
                  <c:y val="0.18394666674463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876725227248925E-2"/>
                  <c:y val="0.20579093958957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1.6080000000000001</c:v>
                </c:pt>
                <c:pt idx="1">
                  <c:v>1.7949999999999999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39826944"/>
        <c:axId val="39828864"/>
        <c:axId val="0"/>
      </c:bar3DChart>
      <c:catAx>
        <c:axId val="3982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828864"/>
        <c:crosses val="autoZero"/>
        <c:auto val="1"/>
        <c:lblAlgn val="ctr"/>
        <c:lblOffset val="100"/>
        <c:noMultiLvlLbl val="0"/>
      </c:catAx>
      <c:valAx>
        <c:axId val="39828864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982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41115760359354"/>
          <c:y val="0.18121927841059224"/>
          <c:w val="0.13708571937409125"/>
          <c:h val="0.8118689394661775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937319788927135E-2"/>
          <c:y val="4.6799776876643336E-2"/>
          <c:w val="0.90662875840407486"/>
          <c:h val="0.649635420625778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в ФПГ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9.1046794258632506E-4"/>
                  <c:y val="0.239306012782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39306012782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91222113532101E-3"/>
                  <c:y val="0.19508943450727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0">
                  <c:v>0.56000000000000005</c:v>
                </c:pt>
                <c:pt idx="1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ТПГГ ИО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956110567660505E-3"/>
                  <c:y val="0.23322920260321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59553562902867E-3"/>
                  <c:y val="0.23417710532163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208427609217768E-3"/>
                  <c:y val="0.24926104701816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0.56000000000000005</c:v>
                </c:pt>
                <c:pt idx="1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Ио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91222113532101E-3"/>
                  <c:y val="0.16217496301580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21135050035091E-3"/>
                  <c:y val="0.18394666674463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614536688209677E-3"/>
                  <c:y val="0.17636929230085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0.32800000000000001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41282176"/>
        <c:axId val="42081664"/>
        <c:axId val="0"/>
      </c:bar3DChart>
      <c:catAx>
        <c:axId val="4128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081664"/>
        <c:crosses val="autoZero"/>
        <c:auto val="1"/>
        <c:lblAlgn val="ctr"/>
        <c:lblOffset val="100"/>
        <c:noMultiLvlLbl val="0"/>
      </c:catAx>
      <c:valAx>
        <c:axId val="420816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128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76616177075593"/>
          <c:y val="8.9866172277154377E-2"/>
          <c:w val="0.1452338382292441"/>
          <c:h val="0.72478752360848797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972350590276134E-2"/>
          <c:y val="7.6230699913342137E-2"/>
          <c:w val="0.83899473636749855"/>
          <c:h val="0.649635420625778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в ФПГ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9.1046794258632506E-4"/>
                  <c:y val="0.239306012782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39306012782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91222113532101E-3"/>
                  <c:y val="0.19508943450727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2.35</c:v>
                </c:pt>
                <c:pt idx="1">
                  <c:v>2.35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ТПГГ ИО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956110567660505E-3"/>
                  <c:y val="0.23322920260321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208229799218335E-3"/>
                  <c:y val="0.21213066969167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208427609217768E-3"/>
                  <c:y val="0.24926104701816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2.35</c:v>
                </c:pt>
                <c:pt idx="1">
                  <c:v>2.35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Ио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391222113532101E-3"/>
                  <c:y val="0.16217496301580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21135050035091E-3"/>
                  <c:y val="0.18394666674463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8570554708032E-3"/>
                  <c:y val="0.27495472774750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2.1920000000000002</c:v>
                </c:pt>
                <c:pt idx="1">
                  <c:v>2.42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41398656"/>
        <c:axId val="41400192"/>
        <c:axId val="0"/>
      </c:bar3DChart>
      <c:catAx>
        <c:axId val="4139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400192"/>
        <c:crosses val="autoZero"/>
        <c:auto val="1"/>
        <c:lblAlgn val="ctr"/>
        <c:lblOffset val="100"/>
        <c:noMultiLvlLbl val="0"/>
      </c:catAx>
      <c:valAx>
        <c:axId val="4140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139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61349207898617"/>
          <c:y val="4.5106099322297526E-2"/>
          <c:w val="0.15538650792101391"/>
          <c:h val="0.86944374868645691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81898215147128E-2"/>
          <c:y val="0.24012141657938918"/>
          <c:w val="0.48367318566757783"/>
          <c:h val="0.759878583420610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cat>
            <c:strRef>
              <c:f>Лист1!$A$2:$A$4</c:f>
              <c:strCache>
                <c:ptCount val="3"/>
                <c:pt idx="0">
                  <c:v>Посещения с профилактической целью</c:v>
                </c:pt>
                <c:pt idx="1">
                  <c:v>Посещения, оказываемые в неотложной форме</c:v>
                </c:pt>
                <c:pt idx="2">
                  <c:v>Посещения в связи с заболеванием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 formatCode="General">
                  <c:v>5370412</c:v>
                </c:pt>
                <c:pt idx="1">
                  <c:v>820763</c:v>
                </c:pt>
                <c:pt idx="2">
                  <c:v>12592646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Посещения с профилактической целью</c:v>
                </c:pt>
                <c:pt idx="1">
                  <c:v>Посещения, оказываемые в неотложной форме</c:v>
                </c:pt>
                <c:pt idx="2">
                  <c:v>Посещения в связи с заболеванием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021841488545856"/>
          <c:y val="0.19428428952617535"/>
          <c:w val="0.34179994097767286"/>
          <c:h val="0.48785650800704683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81898215147128E-2"/>
          <c:y val="0.24012141657938918"/>
          <c:w val="0.48367318566757783"/>
          <c:h val="0.759878583420610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cat>
            <c:strRef>
              <c:f>Лист1!$A$2:$A$4</c:f>
              <c:strCache>
                <c:ptCount val="3"/>
                <c:pt idx="0">
                  <c:v>Посещения с профилактической целью</c:v>
                </c:pt>
                <c:pt idx="1">
                  <c:v>Посещения, оказываемые в неотложной форме</c:v>
                </c:pt>
                <c:pt idx="2">
                  <c:v>Посещения в связи с заболеванием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 formatCode="General">
                  <c:v>6093656</c:v>
                </c:pt>
                <c:pt idx="1">
                  <c:v>1254631</c:v>
                </c:pt>
                <c:pt idx="2">
                  <c:v>11888728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021834531519823"/>
          <c:y val="0.19820359466232146"/>
          <c:w val="0.41978158511454144"/>
          <c:h val="0.75964832874578303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0.82353</cdr:x>
      <cdr:y>0.07843</cdr:y>
    </cdr:from>
    <cdr:to>
      <cdr:x>0.89076</cdr:x>
      <cdr:y>0.17647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6784" y="288032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0.55462</cdr:x>
      <cdr:y>0.03574</cdr:y>
    </cdr:from>
    <cdr:to>
      <cdr:x>0.63866</cdr:x>
      <cdr:y>0.13725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52528" y="131242"/>
          <a:ext cx="720080" cy="372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0.30252</cdr:x>
      <cdr:y>0.03574</cdr:y>
    </cdr:from>
    <cdr:to>
      <cdr:x>0.38655</cdr:x>
      <cdr:y>0.13725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92288" y="131242"/>
          <a:ext cx="720080" cy="372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0.80672</cdr:x>
      <cdr:y>0.07843</cdr:y>
    </cdr:from>
    <cdr:to>
      <cdr:x>0.91597</cdr:x>
      <cdr:y>0.19608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12768" y="28803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+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0.56303</cdr:x>
      <cdr:y>0.01961</cdr:y>
    </cdr:from>
    <cdr:to>
      <cdr:x>0.68067</cdr:x>
      <cdr:y>0.17647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24536" y="72008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0.31092</cdr:x>
      <cdr:y>0.0859</cdr:y>
    </cdr:from>
    <cdr:to>
      <cdr:x>0.52521</cdr:x>
      <cdr:y>0.15686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4259" y="408241"/>
          <a:ext cx="1836240" cy="337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+21%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0.64501</cdr:x>
      <cdr:y>0.13417</cdr:y>
    </cdr:from>
    <cdr:to>
      <cdr:x>0.74853</cdr:x>
      <cdr:y>0.32202</cdr:y>
    </cdr:to>
    <cdr:sp macro="" textlink="">
      <cdr:nvSpPr>
        <cdr:cNvPr id="2" name="TextBox 1"/>
        <cdr:cNvSpPr txBox="1"/>
      </cdr:nvSpPr>
      <cdr:spPr>
        <a:xfrm xmlns:a="http://schemas.openxmlformats.org/drawingml/2006/main" rot="272768">
          <a:off x="5832675" y="360030"/>
          <a:ext cx="936107" cy="504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0.50167</cdr:x>
      <cdr:y>0.05367</cdr:y>
    </cdr:from>
    <cdr:to>
      <cdr:x>0.59723</cdr:x>
      <cdr:y>0.16101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4401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0.5176</cdr:x>
      <cdr:y>0.10734</cdr:y>
    </cdr:from>
    <cdr:to>
      <cdr:x>0.65297</cdr:x>
      <cdr:y>0.18784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4680520" y="288032"/>
          <a:ext cx="1224136" cy="2160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0.54945</cdr:x>
      <cdr:y>0</cdr:y>
    </cdr:from>
    <cdr:to>
      <cdr:x>0.7326</cdr:x>
      <cdr:y>0.16101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68548" y="0"/>
          <a:ext cx="1656188" cy="649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-81546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0.02106</cdr:x>
      <cdr:y>0.45986</cdr:y>
    </cdr:from>
    <cdr:to>
      <cdr:x>0.19848</cdr:x>
      <cdr:y>0.57411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8022" y="1238820"/>
          <a:ext cx="158417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Случаи лечения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0.89759</cdr:x>
      <cdr:y>0.08564</cdr:y>
    </cdr:from>
    <cdr:to>
      <cdr:x>1</cdr:x>
      <cdr:y>0.27954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14592" y="230708"/>
          <a:ext cx="914400" cy="522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0.86035</cdr:x>
      <cdr:y>0.16583</cdr:y>
    </cdr:from>
    <cdr:to>
      <cdr:x>1</cdr:x>
      <cdr:y>0.27954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82058" y="446732"/>
          <a:ext cx="1246934" cy="30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0.48535</cdr:x>
      <cdr:y>0.16852</cdr:y>
    </cdr:from>
    <cdr:to>
      <cdr:x>0.58616</cdr:x>
      <cdr:y>0.25278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33716" y="864096"/>
          <a:ext cx="9001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108 %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0.76446</cdr:x>
      <cdr:y>0.79716</cdr:y>
    </cdr:from>
    <cdr:to>
      <cdr:x>0.8542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6784" y="1336484"/>
          <a:ext cx="828455" cy="34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b="1" dirty="0"/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0.65988</cdr:x>
      <cdr:y>0.21734</cdr:y>
    </cdr:from>
    <cdr:to>
      <cdr:x>0.72144</cdr:x>
      <cdr:y>0.32471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6091404" y="364376"/>
          <a:ext cx="568267" cy="18002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0.79919</cdr:x>
      <cdr:y>0.81216</cdr:y>
    </cdr:from>
    <cdr:to>
      <cdr:x>0.88762</cdr:x>
      <cdr:y>0.98942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64288" y="1403576"/>
          <a:ext cx="792813" cy="30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0.65352</cdr:x>
      <cdr:y>0.14306</cdr:y>
    </cdr:from>
    <cdr:to>
      <cdr:x>0.72387</cdr:x>
      <cdr:y>0.31945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5623860" y="248462"/>
          <a:ext cx="605340" cy="306324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0.12076</cdr:x>
      <cdr:y>0.49741</cdr:y>
    </cdr:from>
    <cdr:to>
      <cdr:x>0.2783</cdr:x>
      <cdr:y>0.59215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3419" y="2005780"/>
          <a:ext cx="708925" cy="382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67%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0.2943</cdr:x>
      <cdr:y>0.5</cdr:y>
    </cdr:from>
    <cdr:to>
      <cdr:x>0.47032</cdr:x>
      <cdr:y>0.59474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24348" y="2016224"/>
          <a:ext cx="792088" cy="382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28,6%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0.43832</cdr:x>
      <cdr:y>0.57143</cdr:y>
    </cdr:from>
    <cdr:to>
      <cdr:x>0.61434</cdr:x>
      <cdr:y>0.71429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72436" y="2304262"/>
          <a:ext cx="792076" cy="576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4,4%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0.19829</cdr:x>
      <cdr:y>0.125</cdr:y>
    </cdr:from>
    <cdr:to>
      <cdr:x>0.67834</cdr:x>
      <cdr:y>0.24467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92304" y="504056"/>
          <a:ext cx="2160240" cy="482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2016 год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0.12076</cdr:x>
      <cdr:y>0.49741</cdr:y>
    </cdr:from>
    <cdr:to>
      <cdr:x>0.27097</cdr:x>
      <cdr:y>0.59215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506" y="1611787"/>
          <a:ext cx="708382" cy="306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61,8%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0.30483</cdr:x>
      <cdr:y>0.51111</cdr:y>
    </cdr:from>
    <cdr:to>
      <cdr:x>0.46946</cdr:x>
      <cdr:y>0.60585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37582" y="1656180"/>
          <a:ext cx="776409" cy="306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31</a:t>
          </a:r>
          <a:r>
            <a:rPr lang="ru-RU" sz="1100" b="1" dirty="0" smtClean="0">
              <a:solidFill>
                <a:schemeClr val="tx1"/>
              </a:solidFill>
            </a:rPr>
            <a:t>,7%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0.43267</cdr:x>
      <cdr:y>0.73333</cdr:y>
    </cdr:from>
    <cdr:to>
      <cdr:x>0.56732</cdr:x>
      <cdr:y>0.82222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40502" y="2376264"/>
          <a:ext cx="635011" cy="28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6,5%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0.50515</cdr:x>
      <cdr:y>0.10513</cdr:y>
    </cdr:from>
    <cdr:to>
      <cdr:x>0.64948</cdr:x>
      <cdr:y>0.35484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60" y="234678"/>
          <a:ext cx="1008112" cy="557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0.46983</cdr:x>
      <cdr:y>0.36908</cdr:y>
    </cdr:from>
    <cdr:to>
      <cdr:x>0.57754</cdr:x>
      <cdr:y>0.46135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3484671" y="1152128"/>
          <a:ext cx="798839" cy="2880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0.15645</cdr:y>
    </cdr:from>
    <cdr:to>
      <cdr:x>0.8125</cdr:x>
      <cdr:y>0.33898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56384" y="432048"/>
          <a:ext cx="2160240" cy="504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+453194 (2,5%)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5F3B-C804-4976-991C-ABD30AFCF77B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9D620-9411-4906-ABDB-87D7A92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6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планировании Территориальной программы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учитываются объемы медицинской помощи, оказываемой населению за пределами Иркутской области. Процент исполнения нормативов указан в скобках по предварительным данным.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D620-9411-4906-ABDB-87D7A92A2F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4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представлению Прокуратуры Иркутской области разработан план мероприятий.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D620-9411-4906-ABDB-87D7A92A2F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3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Федеральной программе 2018 года по сравнению с 2017 годом изменились только нормативы круглосуточной медицинской помощи, в том числе по медицинской реабилитации. При этом, </a:t>
            </a:r>
            <a:r>
              <a:rPr lang="ru-RU" dirty="0" smtClean="0"/>
              <a:t> 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учетом уровня заболеваемости населения, демографических особенностей населения региона, климатических и географических особенностей региона, уровня транспортной доступности скорректирован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норматив объема медицинской помощи по круглосуточному стационару в сторону увеличения, при этом норматив по обращениям снижен. С целью сбалансирования Территориальной программы также перераспределено финансирования по видам помощи.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D620-9411-4906-ABDB-87D7A92A2F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3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Процент над столбиком-процент отклонения факта </a:t>
            </a:r>
            <a:r>
              <a:rPr lang="ru-RU" dirty="0" err="1" smtClean="0"/>
              <a:t>И.о</a:t>
            </a:r>
            <a:r>
              <a:rPr lang="ru-RU" dirty="0" smtClean="0"/>
              <a:t>. от  нормативов Территориальной программы </a:t>
            </a:r>
            <a:r>
              <a:rPr lang="ru-RU" dirty="0" err="1" smtClean="0"/>
              <a:t>И.о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D620-9411-4906-ABDB-87D7A92A2F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2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Количество случаев госпитализаций сократилось по сравнению с 2016 годом на</a:t>
            </a:r>
            <a:r>
              <a:rPr lang="ru-RU" baseline="0" dirty="0" smtClean="0"/>
              <a:t> 81546 случаев госпитализаций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D620-9411-4906-ABDB-87D7A92A2F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8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переходом оплаты мед помощи в условиях дневного стационара на КСГ увеличилось исполнение дневного стационара. В связи с приведением норматива по круглосуточной медицинской помощи  в соответствие </a:t>
            </a:r>
            <a:r>
              <a:rPr lang="ru-RU" baseline="0" dirty="0" smtClean="0"/>
              <a:t> к федеральному нормативу </a:t>
            </a:r>
            <a:r>
              <a:rPr lang="ru-RU" dirty="0" smtClean="0"/>
              <a:t>активно начали  развиваться</a:t>
            </a:r>
            <a:r>
              <a:rPr lang="ru-RU" baseline="0" dirty="0" smtClean="0"/>
              <a:t> стационар замещающие технологии, в том числе дневной стационар.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D620-9411-4906-ABDB-87D7A92A2F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3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целом</a:t>
            </a:r>
            <a:r>
              <a:rPr lang="ru-RU" baseline="0" dirty="0" smtClean="0"/>
              <a:t> имеется тенденция к снижению норматива по СМП в связи с развитием неотложной медицинской помощи.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71997-F95D-45EF-8D9F-CBC4F9ADD6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9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2017</a:t>
            </a:r>
            <a:r>
              <a:rPr lang="ru-RU" baseline="0" dirty="0" smtClean="0"/>
              <a:t> году увеличилось количество посещений с профилактической целью и по неотложной медицинской помощи – это положительный момент; обращаю внимание на то, что с увеличением посещений с </a:t>
            </a:r>
            <a:r>
              <a:rPr lang="ru-RU" baseline="0" dirty="0" err="1" smtClean="0"/>
              <a:t>проф</a:t>
            </a:r>
            <a:r>
              <a:rPr lang="ru-RU" baseline="0" dirty="0" smtClean="0"/>
              <a:t> целью и неотложной форме отмечается прямая тенденция к недовыполнению обращений;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72CCD-52DC-4E8E-A447-99BD124115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2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наглядно показывает,</a:t>
            </a:r>
            <a:r>
              <a:rPr lang="ru-RU" baseline="0" dirty="0" smtClean="0"/>
              <a:t> что общее число посещений значительно изменилось - на 453194  (что составляет 2,8% к факту 2016 года). В 2016 году увеличение составляло всего лишь 9367 посещений (0,05 % к факту 2015 года).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D620-9411-4906-ABDB-87D7A92A2F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7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D620-9411-4906-ABDB-87D7A92A2F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9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D620-9411-4906-ABDB-87D7A92A2F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4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F081AE-0B19-4809-B204-185BAA938D7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74057B-C14C-4080-845E-3B8104DA01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4536503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реализации территориальной программы государственных гарантий бесплатного оказания гражданам медицинской помощи в Иркутской области в 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2017 году.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Основные параметры 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территориальной программы государственных гарантий бесплатного оказания гражданам медицинской помощи в Иркутской области  на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  и на плановый период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517232"/>
            <a:ext cx="7772400" cy="7200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Заместитель министра здравоохранения Иркутской области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Галина Михайловна Синькова</a:t>
            </a:r>
          </a:p>
        </p:txBody>
      </p:sp>
    </p:spTree>
    <p:extLst>
      <p:ext uri="{BB962C8B-B14F-4D97-AF65-F5344CB8AC3E}">
        <p14:creationId xmlns:p14="http://schemas.microsoft.com/office/powerpoint/2010/main" val="23709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74075"/>
              </p:ext>
            </p:extLst>
          </p:nvPr>
        </p:nvGraphicFramePr>
        <p:xfrm>
          <a:off x="395536" y="980726"/>
          <a:ext cx="8568952" cy="518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2078"/>
                <a:gridCol w="1226874"/>
              </a:tblGrid>
              <a:tr h="380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"ВИТА-ДЕНТ"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55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"УЗЛОВАЯ ПОЛИКЛИНИКА НА СТАНЦИИ КОРШУНИХА ОТКРЫТОГО АКЦИОНЕРНОГО ОБЩЕСТВА "РОССИЙСКИЕ ЖЕЛЕЗНЫЕ ДОРОГИ"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 "ИРКУТСКАЯ ОБЛАСТНАЯ ИНФЕКЦИОННАЯ КЛИНИЧЕСКАЯ БОЛЬНИЦА"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ФГБНУ "НАУЧНЫЙ ЦЕНТР ПРОБЛЕМ ЗДОРОВЬЯ СЕМЬИ И РЕПРОДУКЦИИ ЧЕЛОВЕКА"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5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"УЗЛОВАЯ ПОЛИКЛИНИКА НА СТАНЦИИ ЗИМА ОТКРЫТОГО АКЦИОНЕРНОГО ОБЩЕСТВА "РОССИЙСКИЕ ЖЕЛЕЗНЫЕ ДОРОГИ"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55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"УЗЛОВАЯ ПОЛИКЛИНИКА НА СТАНЦИИ НИЖНЕУДИНСК ОТКРЫТОГО АКЦИОНЕРНОГО ОБЩЕСТВА "РОССИЙСКИЕ ЖЕЛЕЗНЫЕ ДОРОГИ"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 "УЗЛОВАЯ ПОЛИКЛИНИКА НА СТАНЦИИ ЛЕНА ОТКРЫТОГО АКЦИОНЕРНОГО ОБЩЕСТВА "РОССИЙСКИЕ ЖЕЛЕЗНЫЕ ДОРОГИ"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55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"ОТДЕЛЕНЧЕСКАЯ ПОЛИКЛИНИКА НА СТАНЦИИ ТАЙШЕТ ОТКРЫТОГО АКЦИОНЕРНОГО ОБЩЕСТВА "РОССИЙСКИЕ ЖЕЛЕЗНЫЕ ДОРОГИ"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Медицинские организации, перевыполнившие объемы медицинской помощи в условиях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дневного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стационара по итогам 2017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СВЫШЕ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 (8 МО)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73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324528" cy="136815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Медицинские организации,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выполняющие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объемы медицинской помощи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неотложной медицинской помощи по итогам 2017 года МЕНЕЕ 80% (29 МО)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8233490"/>
              </p:ext>
            </p:extLst>
          </p:nvPr>
        </p:nvGraphicFramePr>
        <p:xfrm>
          <a:off x="467544" y="1444623"/>
          <a:ext cx="4032448" cy="4723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</a:tblGrid>
              <a:tr h="337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ОГБУЗ "РАЙОННАЯ 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БОЛЬНИЦА П.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МАМА«</a:t>
                      </a:r>
                    </a:p>
                    <a:p>
                      <a:pPr algn="l" fontAlgn="ctr"/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07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ОГБУЗ "УСТЬ-УДИНСКАЯ 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РАЙОННАЯ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БОЛЬНИЦА«</a:t>
                      </a:r>
                    </a:p>
                    <a:p>
                      <a:pPr algn="l" fontAlgn="ctr"/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6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ОГБУЗ  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"РАЙОННАЯ БОЛЬНИЦА Г.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БОДАЙБО«</a:t>
                      </a:r>
                    </a:p>
                    <a:p>
                      <a:pPr algn="l" fontAlgn="ctr"/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ОГБУЗ "КАТАНГСКАЯ 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РАЙОННАЯ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БОЛЬНИЦА"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07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ОГАУЗ "ИРКУТСКАЯ 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МЕДИКО-САНИТАРНАЯ ЧАСТЬ №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2«</a:t>
                      </a:r>
                    </a:p>
                    <a:p>
                      <a:pPr algn="l" fontAlgn="ctr"/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15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НУЗ "УЗЛОВАЯ 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ПОЛИКЛИНИКА НА СТАНЦИИ ЛЕНА ОТКРЫТОГО АКЦИОНЕРНОГО ОБЩЕСТВА "РОССИЙСКИЕ ЖЕЛЕЗНЫЕ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ДОРОГИ»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15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ФКУЗ</a:t>
                      </a:r>
                      <a:r>
                        <a:rPr lang="ru-RU" sz="13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"МЕДИКО-САНИТАРНАЯ 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МИНИСТЕРСТВА ВНУТРЕННИХ ДЕЛ РОССИЙСКОЙ ФЕДЕРАЦИИ ПО ИРКУТСКОЙ ОБЛАСТИ"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ОГБУЗ "ЖИГАЛОВСКАЯ 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РАЙОННАЯ БОЛЬНИЦА"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6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ОГБУЗ "КАЧУГСКАЯ 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РАЙОННАЯ БОЛЬНИЦА"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37410564"/>
              </p:ext>
            </p:extLst>
          </p:nvPr>
        </p:nvGraphicFramePr>
        <p:xfrm>
          <a:off x="4644008" y="1124745"/>
          <a:ext cx="4499992" cy="5733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467544"/>
              </a:tblGrid>
              <a:tr h="615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"КУЙТУНСКАЯ РАЙОННАЯ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</a:tr>
              <a:tr h="29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"САЯНСКАЯ ГОРОДСКАЯ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</a:tr>
              <a:tr h="550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"НИЖНЕУДИНСКАЯ РАЙОННАЯ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</a:tr>
              <a:tr h="29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"УСТЬ-УДИНСКАЯ РАЙОННАЯ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</a:tr>
              <a:tr h="29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"КАЧУГСКАЯ РАЙОННАЯ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</a:tr>
              <a:tr h="29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"БРАТСКАЯ ГОРОДСКАЯ БОЛЬНИЦА № 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</a:tr>
              <a:tr h="29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"БРАТСКИЙ ПЕРИНАТАЛЬНЫЙ ЦЕНТР"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</a:tr>
              <a:tr h="550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"ИРКУТСКАЯ ГОРОДСКАЯ ПОЛИКЛИНИКА № 6"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</a:tr>
              <a:tr h="29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"ЗАЛАРИНСКАЯ РАЙОННАЯ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</a:tr>
              <a:tr h="550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 "ЖЕЛЕЗНОГОРСКАЯ РАЙОННАЯ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</a:tr>
              <a:tr h="818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"УЗЛОВАЯ ПОЛИКЛИНИКА НА СТАНЦИИ ВИХОРЕВКА ОТКРЫТОГО АКЦИОНЕРНОГО ОБЩЕСТВА "РОССИЙСКИЕ ЖЕЛЕЗНЫЕ ДОРОГИ"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</a:tr>
              <a:tr h="29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 "ОБЛАСТНАЯ БОЛЬНИЦА № 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</a:tr>
              <a:tr h="291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МАНО "ЛЕЧЕБНО-ДИАГНОСТИЧЕСКИЙ ЦЕНТР"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</a:tr>
              <a:tr h="291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"СЛЮДЯНСКАЯ РАЙОННАЯ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1022" y="6237312"/>
            <a:ext cx="410445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ОГБУЗ "</a:t>
            </a:r>
            <a:r>
              <a:rPr lang="ru-RU" sz="13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ТАЙШЕТСКАЯ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РАЙОННАЯ БОЛЬНИЦА"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84599"/>
              </p:ext>
            </p:extLst>
          </p:nvPr>
        </p:nvGraphicFramePr>
        <p:xfrm>
          <a:off x="0" y="1196752"/>
          <a:ext cx="4644008" cy="5663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3800"/>
                <a:gridCol w="1060208"/>
              </a:tblGrid>
              <a:tr h="754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"УЗЛОВАЯ ПОЛИКЛИНИКА НА СТАНЦИИ СЛЮДЯНКА ОТКРЫТОГО АКЦИОНЕРНОГО ОБЩЕСТВА "РОССИЙСКИЕ ЖЕЛЕЗНЫЕ ДОРОГИ"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609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"ДОРОЖНАЯ КЛИНИЧЕСКАЯ БОЛЬНИЦА НА СТАНЦИИ ИРКУТСК-ПАССАЖИРСКИЙ ОТКРЫТОГО АКЦИОНЕРНОГО ОБЩЕСТВА "РОССИЙСКИЕ ЖЕЛЕЗНЫЕ ДОРОГИ"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203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"РАЙОННАЯ БОЛЬНИЦА Г. БОДАЙБО"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4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 "УЗЛОВАЯ ПОЛИКЛИНИКА НА СТАНЦИИ ЛЕНА ОТКРЫТОГО АКЦИОНЕРНОГО ОБЩЕСТВА "РОССИЙСКИЕ ЖЕЛЕЗНЫЕ ДОРОГИ"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304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"БОЛЬНИЦА Г. СВИРСКА"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203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"РАЙОННАЯ БОЛЬНИЦА П. МАМА"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304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 "КАТАНГСКАЯ РАЙОННАЯ БОЛЬНИЦА"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4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ФКУЗ "МЕДИКО-САНИТАРНАЯ ЧАСТЬ МИНИСТЕРСТВА ВНУТРЕННИХ ДЕЛ РОССИЙСКОЙ ФЕДЕРАЦИИ ПО ИРКУТСКОЙ ОБЛАСТИ"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304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 "ИРКУТСКАЯ ГОРОДСКАЯ БОЛЬНИЦА № 6"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304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"УСТЬ-ОРДЫНСКАЯ ОБЛАСТНАЯ СТОМАТОЛОГИЧЕСКАЯ ПОЛИКЛИНИКА"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304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"ИРКУТСКАЯ ГОРОДСКАЯ ДЕТСКАЯ ПОЛИКЛИНИКА № 6"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282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"МЕЖДУНАРОДНЫЙ АЭРОПОРТ ИРКУТСК"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203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 "ИРКУТСКАЯ ГОРОДСКАЯ ПОЛИКЛИНИКА № 2"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4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ФГБУЗ  БОЛЬНИЦА ИРКУТСКОГО НАУЧНОГО ЦЕНТРА СИБИРСКОГО ОТДЕЛЕНИЯ РОССИЙСКОЙ АКАДЕМИИ НАУК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  <a:tr h="4574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"ЖИГАЛОВСКАЯ РАЙОННАЯ БОЛЬНИЦА"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4" marR="8874" marT="887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9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948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Медицинские организации, выполняющие объемы медицинской помощи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обращениям в связи с заболеваниями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итогам 2017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90 % и МЕНЕЕ (34 МО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25196"/>
              </p:ext>
            </p:extLst>
          </p:nvPr>
        </p:nvGraphicFramePr>
        <p:xfrm>
          <a:off x="107504" y="652479"/>
          <a:ext cx="8928989" cy="6205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7"/>
                <a:gridCol w="581425"/>
                <a:gridCol w="4171103"/>
                <a:gridCol w="576064"/>
              </a:tblGrid>
              <a:tr h="155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"РУСАЛ МЕДИЦИНСКИЙ ЦЕНТР"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МАНО "ЛЕЧЕБНО-ДИАГНОСТИЧЕСКИЙ ЦЕНТР"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155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"МЕЖДУНАРОДНЫЙ АЭРОПОРТ ИРКУТСК"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"ЖИГАЛОВСКАЯ РАЙОННАЯ БОЛЬНИЦА"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534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"УЗЛОВАЯ ПОЛИКЛИНИКА НА СТАНЦИИ НИЖНЕУДИНСК ОТКРЫТОГО АКЦИОНЕРНОГО ОБЩЕСТВА "РОССИЙСКИЕ ЖЕЛЕЗНЫЕ ДОРОГИ"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"БАЛАГАНСКАЯ РАЙОННАЯ БОЛЬНИЦА"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155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"КАЧУГСКАЯ РАЙОННАЯ БОЛЬНИЦА"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"БРАТСКИЙ ПЕРИНАТАЛЬНЫЙ ЦЕНТР"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534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"УЗЛОВАЯ ПОЛИКЛИНИКА НА СТАНЦИИ ВИХОРЕВКА ОТКРЫТОГО АКЦИОНЕРНОГО ОБЩЕСТВА "РОССИЙСКИЕ ЖЕЛЕЗНЫЕ ДОРОГИ"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"НИЖНЕУДИНСКАЯ РАЙОННАЯ БОЛЬНИЦА"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451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"РАЙОННАЯ БОЛЬНИЦА П. МАМА"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ФКУЗ "МЕДИКО-САНИТАРНАЯ ЧАСТЬ МИНИСТЕРСТВА ВНУТРЕННИХ ДЕЛ РОССИЙСКОЙ ФЕДЕРАЦИИ ПО ИРКУТСКОЙ ОБЛАСТИ"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267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"КИРЕНСКАЯ РАЙОННАЯ БОЛЬНИЦА"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"ИРКУТСКАЯ ГОРОДСКАЯ ДЕТСКАЯ ПОЛИКЛИНИКА № 2"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267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"КАЗАЧИНСКО-ЛЕНСКАЯ РАЙОННАЯ БОЛЬНИЦА"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"АНГАРСКАЯ ГОРОДСКАЯ БОЛЬНИЦА № 1"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303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"ТУЛУНСКАЯ ГОРОДСКАЯ БОЛЬНИЦА"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"РУСАЛ МЕДИЦИНСКИЙ ЦЕНТР" (ФИЛИАЛ ООО "РУСАЛ МЕДИЦИНСКИЙ ЦЕНТР" В Г. ШЕЛЕХОВЕ)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534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"УЗЛОВАЯ ПОЛИКЛИНИКА НА СТАНЦИИ КОРШУНИХА ОТКРЫТОГО АКЦИОНЕРНОГО ОБЩЕСТВА "РОССИЙСКИЕ ЖЕЛЕЗНЫЕ ДОРОГИ"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"ЖЕЛЕЗНОГОРСКАЯ РАЙОННАЯ БОЛЬНИЦА"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534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"УЗЛОВАЯ ПОЛИКЛИНИКА НА СТАНЦИИ СЛЮДЯНКА ОТКРЫТОГО АКЦИОНЕРНОГО ОБЩЕСТВА "РОССИЙСКИЕ ЖЕЛЕЗНЫЕ ДОРОГИ"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"ИРКУТСКАЯ ГОРОДСКАЯ ПОЛИКЛИНИКА № 6"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600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"ДОРОЖНАЯ КЛИНИЧЕСКАЯ БОЛЬНИЦА НА СТАНЦИИ ИРКУТСК-ПАССАЖИРСКИЙ ОТКРЫТОГО АКЦИОНЕРНОГО ОБЩЕСТВА "РОССИЙСКИЕ ЖЕЛЕЗНЫЕ ДОРОГИ"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ЗДРАВООХРАНЕНИЯ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"СЛЮДЯНСКАЯ РАЙОННАЯ БОЛЬНИЦА"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303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"ИРКУТСКАЯ ДЕТСКАЯ ГОРОДСКАЯ ПОЛИКЛИНИКА № 3"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"КАТАНГСКАЯ РАЙОННАЯ БОЛЬНИЦА"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451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"ЭСТЕТИКА"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"ОТДЕЛЕНЧЕСКАЯ ПОЛИКЛИНИКА НА СТАНЦИИ </a:t>
                      </a:r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ТАЙШЕТ </a:t>
                      </a:r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ОТКРЫТОГО АКЦИОНЕРНОГО ОБЩЕСТВА "РОССИЙСКИЕ ЖЕЛЕЗНЫЕ ДОРОГИ"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451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ФГБУЗ "ЦЕНТРАЛЬНАЯ МЕДИКО-САНИТАРНАЯ ЧАСТЬ № 28 ФЕДЕРАЛЬНОГО МЕДИКО-БИОЛОГИЧЕСКОГО АГЕНТСТВА"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"АЛАРСКАЯ РАЙОННАЯ БОЛЬНИЦА"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267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"БРАТСКАЯ ГОРОДСКАЯ БОЛЬНИЦА № 1"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"ОБЛАСТНАЯ БОЛЬНИЦА № 2"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  <a:tr h="155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"САЯНСКАЯ ГОРОДСКАЯ БОЛЬНИЦА"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"ИРКУТСКАЯ МЕДИКО-САНИТАРНАЯ ЧАСТЬ № 2"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3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89962"/>
              </p:ext>
            </p:extLst>
          </p:nvPr>
        </p:nvGraphicFramePr>
        <p:xfrm>
          <a:off x="-1" y="697498"/>
          <a:ext cx="9144000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881"/>
                <a:gridCol w="1488740"/>
                <a:gridCol w="1662647"/>
                <a:gridCol w="1137077"/>
                <a:gridCol w="1475655"/>
              </a:tblGrid>
              <a:tr h="5477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помощи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Норматив ФПГГ  2017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Норматив ТПГГ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2017 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Норматив ФПГГ  2018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Норматив ТПГГ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2018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669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условиях круглосуточного стационара (случаи госпитализации)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0,018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(105,5%)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0,016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0,018 (112,5%)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333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Паллиативная медицинская помощь в стационарных условиях (койко-дни)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0,092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(54,3%)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0,053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(57,6 %)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 условиях дневного стационара (случаи лечения)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0,04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(62,5%)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0,04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0,025 </a:t>
                      </a:r>
                      <a:b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(62,5 %)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обращения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(59,5%)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0,119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(59,5 %)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837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посещения, оказываемые с проф. и иными целями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(59,3%)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0,415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(59,3 %)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вызова скорой медицинской помощи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0,037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0,037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6033" y="4462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Нормативы объемов медицинской помощи в 2017-2018 годах Бюджет (на 1 жителя)</a:t>
            </a: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"/>
            <a:ext cx="7560840" cy="683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75252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параметры  территориальной программы государственных гарантий бесплатного оказания гражданам медицинской помощи в Иркутской области  на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  и на плановый период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7772400" cy="11997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4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Территориальна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 программа государственных гарантий бесплатного оказания гражданам медицинской помощи в Иркутской области на 2018 год и на плановый период 2019 и 2020 годов утверждена постановлением Правительства Иркутской области от 28.12.2017г.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№ 882-пп.</a:t>
            </a:r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955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05113"/>
              </p:ext>
            </p:extLst>
          </p:nvPr>
        </p:nvGraphicFramePr>
        <p:xfrm>
          <a:off x="0" y="980731"/>
          <a:ext cx="9144000" cy="5916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0"/>
              </a:tblGrid>
              <a:tr h="638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Общество с ограниченной ответственностью «Новая Стоматологическая Клиника»</a:t>
                      </a:r>
                    </a:p>
                  </a:txBody>
                  <a:tcPr marL="9525" marR="9525" marT="9525" marB="0" anchor="ctr"/>
                </a:tc>
              </a:tr>
              <a:tr h="638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Общество с ограниченной ответственностью «МедГрафт»</a:t>
                      </a:r>
                    </a:p>
                  </a:txBody>
                  <a:tcPr marL="9525" marR="9525" marT="9525" marB="0" anchor="ctr"/>
                </a:tc>
              </a:tr>
              <a:tr h="638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Общество с ограниченной ответственностью «ЮНИЛАБ-Иркутск»</a:t>
                      </a:r>
                    </a:p>
                  </a:txBody>
                  <a:tcPr marL="9525" marR="9525" marT="9525" marB="0" anchor="ctr"/>
                </a:tc>
              </a:tr>
              <a:tr h="1449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Иркутская государственная медицинская академия последипломного образования – филиал федерального государственного бюджетного образовательного учреждения дополнительного профессионального образования «Российская медицинская академия непрерывного профессионального образования» Министерства здравоохранения Российской Федерации</a:t>
                      </a:r>
                    </a:p>
                  </a:txBody>
                  <a:tcPr marL="9525" marR="9525" marT="9525" marB="0" anchor="ctr"/>
                </a:tc>
              </a:tr>
              <a:tr h="638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Государственное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бюджетное учреждение здравоохранения «Иркутское областное патологоанатомическое бюро»</a:t>
                      </a:r>
                    </a:p>
                  </a:txBody>
                  <a:tcPr marL="9525" marR="9525" marT="9525" marB="0" anchor="ctr"/>
                </a:tc>
              </a:tr>
              <a:tr h="638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Государственное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бюджетное учреждение здравоохранения Иркутский областной врачебно-физкультурный диспансер «Здоровье»</a:t>
                      </a:r>
                    </a:p>
                  </a:txBody>
                  <a:tcPr marL="9525" marR="9525" marT="9525" marB="0" anchor="ctr"/>
                </a:tc>
              </a:tr>
              <a:tr h="638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 Общество с ограниченной ответственностью «Смайл Дент»</a:t>
                      </a:r>
                    </a:p>
                  </a:txBody>
                  <a:tcPr marL="9525" marR="9525" marT="9525" marB="0" anchor="ctr"/>
                </a:tc>
              </a:tr>
              <a:tr h="638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 Общество с ограниченной ответственностью «ИНВИТРО-Сибирь»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26064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организации, впервые участвующие в ТПГГ ОМС В 2018 году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Новшества в Территориальной программе 2018 года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12922"/>
              </p:ext>
            </p:extLst>
          </p:nvPr>
        </p:nvGraphicFramePr>
        <p:xfrm>
          <a:off x="179512" y="701988"/>
          <a:ext cx="8784976" cy="575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81"/>
                <a:gridCol w="8213595"/>
              </a:tblGrid>
              <a:tr h="13172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III</a:t>
                      </a:r>
                      <a:r>
                        <a:rPr lang="ru-RU" sz="14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Территориальной программы дополнен пунктом:</a:t>
                      </a:r>
                    </a:p>
                    <a:p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имеют право на:</a:t>
                      </a:r>
                    </a:p>
                    <a:p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kumimoji="0"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диспансерное наблюдение - граждане, страдающие </a:t>
                      </a:r>
                      <a:r>
                        <a:rPr kumimoji="0"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 значимыми заболеваниями</a:t>
                      </a:r>
                      <a:r>
                        <a:rPr kumimoji="0" lang="ru-RU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представляющими опасность для окружающих, а также лица, страдающие хроническими заболеваниями, функциональными расстройствами, иными состояниями;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72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средних нормативах объемов медицинской помощи выделен </a:t>
                      </a:r>
                      <a:r>
                        <a:rPr kumimoji="0" lang="ru-RU" sz="14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норматив объема для медицинской реабилитации для детей в возрасте 0 - 17 лет с учетом реальной потребности: на 2018 год - 0,012 койко-дня на 1 застрахованное лицо, на 2019 год - 0,014 койко-дня на 1 застрахованное лицо, на 2020 год - 0,017 койко-дня на 1 застрахованное лицо;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4618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сроках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ожидания оказания специализированной (за исключением высокотехнологичной) медицинской помощи на госпитализацию выделен срок для пациентов с онкологическими заболеваниями, который  не должны превышать 14 календарных дней с момента гистологической верификации опухоли или с момента установления диагноза заболевания (состояния);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819">
                <a:tc>
                  <a:txBody>
                    <a:bodyPr/>
                    <a:lstStyle/>
                    <a:p>
                      <a:r>
                        <a:rPr kumimoji="0" lang="ru-RU" sz="14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№ 15 к Территориальной программе дополнено следующими критерии доступности медицинской помощи: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1962">
                <a:tc>
                  <a:txBody>
                    <a:bodyPr/>
                    <a:lstStyle/>
                    <a:p>
                      <a:endParaRPr kumimoji="0" lang="ru-RU" sz="14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доля посещений выездной патронажной службой на дому для оказания паллиативной медицинской помощи взрослому населению в общем количестве посещений по паллиативной медицинской помощи взрослому населению;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819">
                <a:tc>
                  <a:txBody>
                    <a:bodyPr/>
                    <a:lstStyle/>
                    <a:p>
                      <a:endParaRPr kumimoji="0" lang="ru-RU" sz="14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доля женщин, которым проведено экстракорпоральное оплодотворение, в общем количестве женщин с бесплодием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9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49112"/>
              </p:ext>
            </p:extLst>
          </p:nvPr>
        </p:nvGraphicFramePr>
        <p:xfrm>
          <a:off x="0" y="650305"/>
          <a:ext cx="9144001" cy="62076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76033"/>
                <a:gridCol w="1334372"/>
                <a:gridCol w="1334372"/>
                <a:gridCol w="1299612"/>
                <a:gridCol w="1299612"/>
              </a:tblGrid>
              <a:tr h="1519940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Виды помощи: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Нормативы Федеральной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программы</a:t>
                      </a:r>
                    </a:p>
                    <a:p>
                      <a:pPr algn="ctr" font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на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2018 г.      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Нормативы Территориальной программа на 2017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год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Нормативы Территориальной программа на 2018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год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Изменение объема медицинской помощи относительно норматива  ФПГГ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</a:tr>
              <a:tr h="55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Объема мед. помощи</a:t>
                      </a: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Объемы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помощи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Объемы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помощи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</a:tr>
              <a:tr h="4014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Скорая медицинская помощь</a:t>
                      </a: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0,3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0,3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</a:tr>
              <a:tr h="5996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Медицинская помощь в амбулаторных условиях, оказываемой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:</a:t>
                      </a: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 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 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</a:tr>
              <a:tr h="58051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-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посещения с профилактической и иными целями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2,35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2,35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2,35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</a:tr>
              <a:tr h="54022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-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посещения, оказываемые в неотложной форме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0,56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0,56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0,56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</a:tr>
              <a:tr h="4817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-обращения в связи с заболеваниями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1,98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1,8615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1,862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-5,9%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</a:tr>
              <a:tr h="58051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Медицинская помощь в условиях дневного стационара</a:t>
                      </a: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0,06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0,06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</a:tr>
              <a:tr h="58051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Медицинская помощь в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условиях круглосуточного стационара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0,17235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0,17958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0,17736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+2,9%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3" marR="7473" marT="8127" marB="0" anchor="b"/>
                </a:tc>
              </a:tr>
              <a:tr h="36638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М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едицинская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реабилитация, к/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дн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0,048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0,039</a:t>
                      </a: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0,048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mbria Math" pitchFamily="18" charset="0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mbria Math" pitchFamily="18" charset="0"/>
                        <a:cs typeface="+mn-cs"/>
                      </a:endParaRPr>
                    </a:p>
                  </a:txBody>
                  <a:tcPr marL="7473" marR="7473" marT="8127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Нормативы объемов медицинской помощи на 2018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3919"/>
              </p:ext>
            </p:extLst>
          </p:nvPr>
        </p:nvGraphicFramePr>
        <p:xfrm>
          <a:off x="-1" y="697498"/>
          <a:ext cx="9144000" cy="625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881"/>
                <a:gridCol w="1488740"/>
                <a:gridCol w="1662647"/>
                <a:gridCol w="1137077"/>
                <a:gridCol w="1475655"/>
              </a:tblGrid>
              <a:tr h="5477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помощи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Норматив ФПГГ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Норматив ТПГГ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межтер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669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условиях круглосуточного стационара (случаи госпитализации)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0,17233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0,17958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0,17793 (99%)</a:t>
                      </a:r>
                      <a:endParaRPr kumimoji="0" lang="ru-RU" sz="1800" b="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0,18544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(103%)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333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медицинская реабилитация (койко-дни)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0,039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0,039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0,038 (97,5%)</a:t>
                      </a:r>
                      <a:endParaRPr kumimoji="0" lang="ru-RU" sz="1800" b="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0,040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(102%)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 условиях дневного стационара (случаи лечения)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0,060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0,060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0,06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(100%)</a:t>
                      </a:r>
                      <a:endParaRPr kumimoji="0" lang="ru-RU" sz="1800" b="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0,06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(100%)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обращения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1,980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1,8615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1,77</a:t>
                      </a:r>
                      <a:b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(96%)</a:t>
                      </a:r>
                      <a:endParaRPr kumimoji="0" lang="ru-RU" sz="1800" b="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1,795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(96%)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837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посещения, оказываемые с проф. и иными целями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2,35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2,35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2,42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(103%)</a:t>
                      </a:r>
                    </a:p>
                    <a:p>
                      <a:pPr marL="0" algn="ctr" rtl="0" eaLnBrk="1" latinLnBrk="0" hangingPunct="1"/>
                      <a:endParaRPr kumimoji="0" lang="ru-RU" sz="1800" b="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2,42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(103%)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837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посещения, оказываемые в неотложной форме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0,56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0,56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0,50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(89%)</a:t>
                      </a:r>
                      <a:endParaRPr kumimoji="0" lang="ru-RU" sz="1800" b="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0,50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(89%)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8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вызовы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скорой медицинской помощи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0,30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0,30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0,27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(91%)</a:t>
                      </a:r>
                      <a:endParaRPr kumimoji="0" lang="ru-RU" sz="1800" b="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0,27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(91%)</a:t>
                      </a:r>
                    </a:p>
                    <a:p>
                      <a:pPr marL="0" algn="ctr" rtl="0" eaLnBrk="1" latinLnBrk="0" hangingPunct="1"/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6033" y="4462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Фактическое выполнение нормативов объемов медицинской помощи в 2017 году ОМС (на 1 застрахованное лицо)</a:t>
            </a: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240" y="26064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целью контроля исполнения мероприятий Территориальной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 ежемесячно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будут проводится заслушивания медицинских организаций по исполнению Территориальной программы (выполнение объемов медицинской помощи,  расходование финансовых средств, достижение целевых значений критериев доступности и качества медицинской помощи и т.д.)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05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Задачи 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сроков оказания медицинской помощи,  утвержденных территориальной программой государственных гарантий бесплатного оказания гражданам медицинской помощи;</a:t>
            </a:r>
          </a:p>
          <a:p>
            <a:pPr algn="just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оказанию медицинской помощи </a:t>
            </a: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 установленных </a:t>
            </a: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объемов, в том числе амбулаторно-поликлинической;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систематическую работу по повышению </a:t>
            </a: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и качества медицинской помощи для 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области;</a:t>
            </a:r>
          </a:p>
          <a:p>
            <a:pPr algn="just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эффективности использования коечного фонда (при необходимости представить предложения по   перепрофилированию коечного фонда в министерство здравоохранения Иркутской области).</a:t>
            </a:r>
          </a:p>
          <a:p>
            <a:pPr algn="just"/>
            <a:endParaRPr lang="ru-RU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Нормативы объемов медицинской помощи на 1 застрахованное лицо 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условиях круглосуточного стационара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динамике и фактическое исполнение (случаи госпитализации)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378248"/>
              </p:ext>
            </p:extLst>
          </p:nvPr>
        </p:nvGraphicFramePr>
        <p:xfrm>
          <a:off x="107504" y="1196752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3131840" y="1844824"/>
            <a:ext cx="79208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72200" y="1844824"/>
            <a:ext cx="72008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Объемы медицинской помощи 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в стационарных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условиях в динамике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389563"/>
              </p:ext>
            </p:extLst>
          </p:nvPr>
        </p:nvGraphicFramePr>
        <p:xfrm>
          <a:off x="107504" y="1196752"/>
          <a:ext cx="904276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9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861" y="188640"/>
            <a:ext cx="8598619" cy="10801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Нормативы объемов медицинской помощи на 1 застрахованное  лицо в условиях дневного стационара и фактическое исполнение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632363"/>
              </p:ext>
            </p:extLst>
          </p:nvPr>
        </p:nvGraphicFramePr>
        <p:xfrm>
          <a:off x="130272" y="1700808"/>
          <a:ext cx="8928992" cy="512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ьная выноска 8"/>
          <p:cNvSpPr/>
          <p:nvPr/>
        </p:nvSpPr>
        <p:spPr>
          <a:xfrm>
            <a:off x="6619800" y="4581128"/>
            <a:ext cx="2128664" cy="612648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995936" y="2996952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6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177" y="260648"/>
            <a:ext cx="7704856" cy="10801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Нормативы объемов медицинской помощи 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на 1 застрахованное лицо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вызовов скорой медицинской помощи и фактическое исполнение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318540"/>
              </p:ext>
            </p:extLst>
          </p:nvPr>
        </p:nvGraphicFramePr>
        <p:xfrm>
          <a:off x="0" y="1484784"/>
          <a:ext cx="8970758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Овальная выноска 21"/>
          <p:cNvSpPr/>
          <p:nvPr/>
        </p:nvSpPr>
        <p:spPr>
          <a:xfrm>
            <a:off x="1691680" y="1793032"/>
            <a:ext cx="2088232" cy="612648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4004050" y="1793032"/>
            <a:ext cx="2224134" cy="612648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6444208" y="1700808"/>
            <a:ext cx="2088232" cy="828672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36459" y="260648"/>
            <a:ext cx="7704856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6459" y="260648"/>
            <a:ext cx="7704856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50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90593"/>
              </p:ext>
            </p:extLst>
          </p:nvPr>
        </p:nvGraphicFramePr>
        <p:xfrm>
          <a:off x="-180528" y="4396772"/>
          <a:ext cx="9231122" cy="167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292392"/>
              </p:ext>
            </p:extLst>
          </p:nvPr>
        </p:nvGraphicFramePr>
        <p:xfrm>
          <a:off x="0" y="2996952"/>
          <a:ext cx="89644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332656"/>
            <a:ext cx="7704856" cy="72008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Нормативы объемов медицинской помощи </a:t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на 1 застрахованное лицо в амбулаторных условиях и фактическое исполнение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461670"/>
              </p:ext>
            </p:extLst>
          </p:nvPr>
        </p:nvGraphicFramePr>
        <p:xfrm>
          <a:off x="287016" y="1412775"/>
          <a:ext cx="8605464" cy="17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1844824"/>
            <a:ext cx="1662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посещения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профилактической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иными целями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56992"/>
            <a:ext cx="1728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посещения по неотложной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медицинской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помощи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235047"/>
            <a:ext cx="166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обращения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ьная выноска 29"/>
          <p:cNvSpPr/>
          <p:nvPr/>
        </p:nvSpPr>
        <p:spPr>
          <a:xfrm>
            <a:off x="3635896" y="1370512"/>
            <a:ext cx="1296144" cy="612648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93%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1" name="Овальная выноска 30"/>
          <p:cNvSpPr/>
          <p:nvPr/>
        </p:nvSpPr>
        <p:spPr>
          <a:xfrm>
            <a:off x="4456837" y="1412776"/>
            <a:ext cx="1221621" cy="612648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2" name="Овальная выноска 31"/>
          <p:cNvSpPr/>
          <p:nvPr/>
        </p:nvSpPr>
        <p:spPr>
          <a:xfrm>
            <a:off x="5879224" y="1354913"/>
            <a:ext cx="1501087" cy="612648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500" dirty="0" smtClean="0">
                <a:solidFill>
                  <a:schemeClr val="tx1"/>
                </a:solidFill>
              </a:rPr>
              <a:t>103%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3" name="Овальная выноска 32"/>
          <p:cNvSpPr/>
          <p:nvPr/>
        </p:nvSpPr>
        <p:spPr>
          <a:xfrm>
            <a:off x="4586097" y="2985919"/>
            <a:ext cx="1293127" cy="909682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4" name="Овальная выноска 33"/>
          <p:cNvSpPr/>
          <p:nvPr/>
        </p:nvSpPr>
        <p:spPr>
          <a:xfrm>
            <a:off x="5678459" y="2780930"/>
            <a:ext cx="1917877" cy="936102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500" dirty="0" smtClean="0">
                <a:solidFill>
                  <a:schemeClr val="tx1"/>
                </a:solidFill>
              </a:rPr>
              <a:t>89%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5" name="Овальная выноска 34"/>
          <p:cNvSpPr/>
          <p:nvPr/>
        </p:nvSpPr>
        <p:spPr>
          <a:xfrm>
            <a:off x="5910876" y="4293096"/>
            <a:ext cx="1181404" cy="720080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500" dirty="0" smtClean="0">
                <a:solidFill>
                  <a:schemeClr val="tx1"/>
                </a:solidFill>
              </a:rPr>
              <a:t>96,4%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6" name="Овальная выноска 35"/>
          <p:cNvSpPr/>
          <p:nvPr/>
        </p:nvSpPr>
        <p:spPr>
          <a:xfrm>
            <a:off x="3851920" y="2780929"/>
            <a:ext cx="1080120" cy="830674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58,5%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ьная выноска 36"/>
          <p:cNvSpPr/>
          <p:nvPr/>
        </p:nvSpPr>
        <p:spPr>
          <a:xfrm>
            <a:off x="4581178" y="4509120"/>
            <a:ext cx="1298045" cy="504056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8" name="Овальная выноска 37"/>
          <p:cNvSpPr/>
          <p:nvPr/>
        </p:nvSpPr>
        <p:spPr>
          <a:xfrm>
            <a:off x="3491879" y="4293096"/>
            <a:ext cx="1575767" cy="720080"/>
          </a:xfrm>
          <a:prstGeom prst="wedgeEllipseCallout">
            <a:avLst>
              <a:gd name="adj1" fmla="val 39371"/>
              <a:gd name="adj2" fmla="val 1858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81,2%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635896" y="1719101"/>
            <a:ext cx="432047" cy="248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07904" y="3248981"/>
            <a:ext cx="360039" cy="2520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155107" y="3256514"/>
            <a:ext cx="648072" cy="24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635896" y="4761148"/>
            <a:ext cx="432047" cy="1800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Сравнительный анализ амбулаторно-поликлинической помощи за 2016 и 2017 годы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96964627"/>
              </p:ext>
            </p:extLst>
          </p:nvPr>
        </p:nvGraphicFramePr>
        <p:xfrm>
          <a:off x="7288" y="2708920"/>
          <a:ext cx="44999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672329"/>
              </p:ext>
            </p:extLst>
          </p:nvPr>
        </p:nvGraphicFramePr>
        <p:xfrm>
          <a:off x="4446240" y="3068960"/>
          <a:ext cx="471601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36096" y="32849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2017 год</a:t>
            </a:r>
            <a:endParaRPr lang="ru-RU" sz="1600" b="1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03915970"/>
              </p:ext>
            </p:extLst>
          </p:nvPr>
        </p:nvGraphicFramePr>
        <p:xfrm>
          <a:off x="1187624" y="332656"/>
          <a:ext cx="7416824" cy="312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15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10235"/>
              </p:ext>
            </p:extLst>
          </p:nvPr>
        </p:nvGraphicFramePr>
        <p:xfrm>
          <a:off x="0" y="692695"/>
          <a:ext cx="9144001" cy="6048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2209"/>
                <a:gridCol w="788195"/>
                <a:gridCol w="3532802"/>
                <a:gridCol w="900795"/>
              </a:tblGrid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ИРКУТСКАЯ ОРДЕНА "ЗНАК ПОЧЕТА" ОБЛАСТНАЯ КЛИНИЧЕСКАЯ БОЛЬНИЦА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"МЕДСАНЧАСТЬ ИАПО"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"ИРКУТСКАЯ ОБЛАСТНАЯ ИНФЕКЦИОННАЯ КЛИНИЧЕСКАЯ БОЛЬНИЦА"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 "БРАТСКАЯ ГОРОДСКАЯ БОЛЬНИЦА № 3"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"ОБЛАСТНОЙ ГЕРИАТРИЧЕСКИЙ ЦЕНТР"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 "КИРЕНСКАЯ РАЙОННАЯ БОЛЬНИЦА"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88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ФКУЗ "МЕДИКО-САНИТАРНАЯ ЧАСТЬ МИНИСТЕРСТВА ВНУТРЕННИХ ДЕЛ РОССИЙСКОЙ ФЕДЕРАЦИИ ПО ИРКУТСКОЙ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 "КЛИНИЧЕСКИЙ ГОСПИТАЛЬ ВЕТЕРАНОВ ВОЙН"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051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НУЗ "ДОРОЖНАЯ КЛИНИЧЕСКАЯ БОЛЬНИЦА НА СТАНЦИИ ИРКУТСК-ПАССАЖИРСКИЙ ОТКРЫТОГО АКЦИОНЕРНОГО ОБЩЕСТВА "РОССИЙСКИЕ ЖЕЛЕЗНЫЕ ДОРОГИ"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"ИРКУТСКАЯ ГОРОДСКАЯ КЛИНИЧЕСКАЯ БОЛЬНИЦА № 10"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"АНГАРСКАЯ ГОРОДСКАЯ БОЛЬНИЦА СКОРОЙ МЕДИЦИНСКОЙ ПОМОЩИ"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"АНГАРСКИЙ ПЕРИНАТАЛЬНЫЙ ЦЕНТР"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"ТАЙШЕТСКИЙ ОБЛАСТНОЙ КОЖНО-ВЕНЕРОЛОГИЧЕСКИЙ ДИСПАНСЕР"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 "БРАТСКИЙ ОБЛАСТНОЙ КОЖНО-ВЕНЕРОЛОГИЧЕСКИЙ ДИСПАНСЕР"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ОГБУЗ"БРАТСКАЯ ДЕТСКАЯ ГОРОДСКАЯ БОЛЬНИЦА"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"УСТЬ-КУТСКАЯ РАЙОННАЯ БОЛЬНИЦА"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"АНГАРСКАЯ ГОРОДСКАЯ БОЛЬНИЦА № 1"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"БРАТСКАЯ ГОРОДСКАЯ БОЛЬНИЦА № 1"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ОГБУЗ "ОЛЬХОНСКАЯ РАЙОННАЯ БОЛЬНИЦА"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ОГАУЗ  "ИРКУТСКАЯ ГОРОДСКАЯ КЛИНИЧЕСКАЯ БОЛЬНИЦА № 1"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Медицинские организации, перевыполнившие объемы медицинской помощи в условиях круглосуточного стационара по итогам 2017 года свыше 100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 (20 МО)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97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1303</TotalTime>
  <Words>2441</Words>
  <Application>Microsoft Office PowerPoint</Application>
  <PresentationFormat>Экран (4:3)</PresentationFormat>
  <Paragraphs>458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Итоги реализации территориальной программы государственных гарантий бесплатного оказания гражданам медицинской помощи в Иркутской области в  2017 году.  Основные параметры  территориальной программы государственных гарантий бесплатного оказания гражданам медицинской помощи в Иркутской области  на 2018 год  и на плановый период 2019 и 2020 годов </vt:lpstr>
      <vt:lpstr>Презентация PowerPoint</vt:lpstr>
      <vt:lpstr>Презентация PowerPoint</vt:lpstr>
      <vt:lpstr>Презентация PowerPoint</vt:lpstr>
      <vt:lpstr>Нормативы объемов медицинской помощи на 1 застрахованное  лицо в условиях дневного стационара и фактическое исполнение</vt:lpstr>
      <vt:lpstr>Нормативы объемов медицинской помощи  на 1 застрахованное лицо вызовов скорой медицинской помощи и фактическое исполнение</vt:lpstr>
      <vt:lpstr>Нормативы объемов медицинской помощи  на 1 застрахованное лицо в амбулаторных условиях и фактическое исполнение</vt:lpstr>
      <vt:lpstr>Презентация PowerPoint</vt:lpstr>
      <vt:lpstr>Презентация PowerPoint</vt:lpstr>
      <vt:lpstr>Презентация PowerPoint</vt:lpstr>
      <vt:lpstr>Медицинские организации, выполняющие объемы медицинской помощи по неотложной медицинской помощи по итогам 2017 года МЕНЕЕ 80% (29 МО)</vt:lpstr>
      <vt:lpstr>Презентация PowerPoint</vt:lpstr>
      <vt:lpstr>Презентация PowerPoint</vt:lpstr>
      <vt:lpstr>Презентация PowerPoint</vt:lpstr>
      <vt:lpstr>Основные параметры  территориальной программы государственных гарантий бесплатного оказания гражданам медицинской помощи в Иркутской области  на 2018 год  и на плановый период 2019 и 2020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 А. Доркина</dc:creator>
  <cp:lastModifiedBy>Secretar</cp:lastModifiedBy>
  <cp:revision>214</cp:revision>
  <cp:lastPrinted>2018-02-01T01:55:05Z</cp:lastPrinted>
  <dcterms:created xsi:type="dcterms:W3CDTF">2017-02-02T02:11:11Z</dcterms:created>
  <dcterms:modified xsi:type="dcterms:W3CDTF">2018-02-01T02:57:07Z</dcterms:modified>
</cp:coreProperties>
</file>