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5" r:id="rId2"/>
  </p:sldMasterIdLst>
  <p:notesMasterIdLst>
    <p:notesMasterId r:id="rId18"/>
  </p:notesMasterIdLst>
  <p:handoutMasterIdLst>
    <p:handoutMasterId r:id="rId19"/>
  </p:handoutMasterIdLst>
  <p:sldIdLst>
    <p:sldId id="567" r:id="rId3"/>
    <p:sldId id="699" r:id="rId4"/>
    <p:sldId id="696" r:id="rId5"/>
    <p:sldId id="654" r:id="rId6"/>
    <p:sldId id="655" r:id="rId7"/>
    <p:sldId id="657" r:id="rId8"/>
    <p:sldId id="658" r:id="rId9"/>
    <p:sldId id="659" r:id="rId10"/>
    <p:sldId id="689" r:id="rId11"/>
    <p:sldId id="660" r:id="rId12"/>
    <p:sldId id="661" r:id="rId13"/>
    <p:sldId id="666" r:id="rId14"/>
    <p:sldId id="669" r:id="rId15"/>
    <p:sldId id="694" r:id="rId16"/>
    <p:sldId id="668" r:id="rId17"/>
  </p:sldIdLst>
  <p:sldSz cx="10440988" cy="72009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shkevich SA" initials="YS" lastIdx="1" clrIdx="0">
    <p:extLst>
      <p:ext uri="{19B8F6BF-5375-455C-9EA6-DF929625EA0E}">
        <p15:presenceInfo xmlns:p15="http://schemas.microsoft.com/office/powerpoint/2012/main" userId="d2d4b469fe9c025a" providerId="Windows Live"/>
      </p:ext>
    </p:extLst>
  </p:cmAuthor>
  <p:cmAuthor id="2" name="User" initials="U" lastIdx="4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6486B0"/>
    <a:srgbClr val="4F81BD"/>
    <a:srgbClr val="CCE2F5"/>
    <a:srgbClr val="31859C"/>
    <a:srgbClr val="035D75"/>
    <a:srgbClr val="3490DC"/>
    <a:srgbClr val="6CB2EB"/>
    <a:srgbClr val="C3E8FC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88973" autoAdjust="0"/>
  </p:normalViewPr>
  <p:slideViewPr>
    <p:cSldViewPr>
      <p:cViewPr varScale="1">
        <p:scale>
          <a:sx n="111" d="100"/>
          <a:sy n="111" d="100"/>
        </p:scale>
        <p:origin x="1140" y="102"/>
      </p:cViewPr>
      <p:guideLst>
        <p:guide orient="horz" pos="2268"/>
        <p:guide pos="3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6" y="2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/>
          <a:lstStyle>
            <a:lvl1pPr algn="r">
              <a:defRPr sz="1200"/>
            </a:lvl1pPr>
          </a:lstStyle>
          <a:p>
            <a:fld id="{47332977-251D-4043-9CB9-9165511E3B0E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42155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6" y="9442155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 anchor="b"/>
          <a:lstStyle>
            <a:lvl1pPr algn="r">
              <a:defRPr sz="1200"/>
            </a:lvl1pPr>
          </a:lstStyle>
          <a:p>
            <a:fld id="{F00389E1-AD00-4FE4-AB59-B0439615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2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6" y="2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/>
          <a:lstStyle>
            <a:lvl1pPr algn="r">
              <a:defRPr sz="1200"/>
            </a:lvl1pPr>
          </a:lstStyle>
          <a:p>
            <a:fld id="{0DE5F6B3-F9E0-42E2-AA6A-2553227D87F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47713"/>
            <a:ext cx="54022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0" tIns="46173" rIns="92350" bIns="461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2350" tIns="46173" rIns="92350" bIns="461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42155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6" y="9442155"/>
            <a:ext cx="2950475" cy="497046"/>
          </a:xfrm>
          <a:prstGeom prst="rect">
            <a:avLst/>
          </a:prstGeom>
        </p:spPr>
        <p:txBody>
          <a:bodyPr vert="horz" lIns="92350" tIns="46173" rIns="92350" bIns="46173" rtlCol="0" anchor="b"/>
          <a:lstStyle>
            <a:lvl1pPr algn="r">
              <a:defRPr sz="1200"/>
            </a:lvl1pPr>
          </a:lstStyle>
          <a:p>
            <a:fld id="{8D1FBC15-DC71-487F-9E72-125B323D4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19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614" y="2236788"/>
            <a:ext cx="8875760" cy="1543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763" y="4079875"/>
            <a:ext cx="7307464" cy="1841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872" y="288925"/>
            <a:ext cx="2349375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743" y="288925"/>
            <a:ext cx="6900812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82" y="2236959"/>
            <a:ext cx="8874841" cy="1543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52" y="4080511"/>
            <a:ext cx="7308692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BB63-A68F-45AF-82B1-A8C541C22A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6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536A-D0F5-46F5-B7B1-82877E0D2D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3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70" y="4627258"/>
            <a:ext cx="8874841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70" y="3052052"/>
            <a:ext cx="8874841" cy="15751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8E0-7647-4B06-B16E-42B33C1C51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2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680220"/>
            <a:ext cx="461143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6" y="1680220"/>
            <a:ext cx="461143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7E1A-2C0E-4799-BE93-BD33762CF6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6" y="1611869"/>
            <a:ext cx="4613249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6" y="2283619"/>
            <a:ext cx="4613249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0" y="1611869"/>
            <a:ext cx="4615062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80" y="2283619"/>
            <a:ext cx="4615062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D267-FAFC-41F9-90EE-DD6721C743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5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400" b="1" i="1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742281" y="6750869"/>
            <a:ext cx="1698707" cy="369332"/>
            <a:chOff x="9044013" y="6750866"/>
            <a:chExt cx="1757338" cy="445818"/>
          </a:xfrm>
        </p:grpSpPr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497806" y="6750866"/>
              <a:ext cx="1303545" cy="44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ТФОМС Иркутской области</a:t>
              </a:r>
              <a:endParaRPr lang="ru-RU" sz="9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35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17616" y="957244"/>
            <a:ext cx="9874813" cy="5715040"/>
          </a:xfrm>
          <a:ln w="57150">
            <a:gradFill flip="none" rotWithShape="1">
              <a:gsLst>
                <a:gs pos="5700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4800000" scaled="0"/>
              <a:tileRect/>
            </a:gradFill>
          </a:ln>
        </p:spPr>
        <p:txBody>
          <a:bodyPr/>
          <a:lstStyle>
            <a:lvl1pPr algn="just">
              <a:lnSpc>
                <a:spcPts val="3330"/>
              </a:lnSpc>
              <a:buFont typeface="Wingdings" pitchFamily="2" charset="2"/>
              <a:buChar char="ü"/>
              <a:defRPr sz="2400" b="0" i="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1pPr>
            <a:lvl2pPr>
              <a:lnSpc>
                <a:spcPts val="3330"/>
              </a:lnSpc>
              <a:buFont typeface="Wingdings" pitchFamily="2" charset="2"/>
              <a:buChar char="Ø"/>
              <a:defRPr sz="160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2pPr>
            <a:lvl3pPr>
              <a:lnSpc>
                <a:spcPts val="3330"/>
              </a:lnSpc>
              <a:defRPr sz="24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3pPr>
            <a:lvl4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4pPr>
            <a:lvl5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742281" y="6750866"/>
            <a:ext cx="1698708" cy="507831"/>
            <a:chOff x="9044013" y="6750866"/>
            <a:chExt cx="1757338" cy="507831"/>
          </a:xfrm>
        </p:grpSpPr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44079" y="6750866"/>
              <a:ext cx="12572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old" pitchFamily="2" charset="0"/>
                </a:rPr>
                <a:t> ТФОМС Иркутской области</a:t>
              </a:r>
              <a:endParaRPr lang="ru-RU" sz="9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66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17616" y="957244"/>
            <a:ext cx="9874813" cy="5715040"/>
          </a:xfrm>
          <a:ln w="57150">
            <a:gradFill flip="none" rotWithShape="1">
              <a:gsLst>
                <a:gs pos="5700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/>
          <a:lstStyle>
            <a:lvl1pPr algn="just">
              <a:lnSpc>
                <a:spcPts val="3330"/>
              </a:lnSpc>
              <a:buFont typeface="Wingdings" pitchFamily="2" charset="2"/>
              <a:buChar char="ü"/>
              <a:defRPr sz="2400" b="0" i="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1pPr>
            <a:lvl2pPr>
              <a:lnSpc>
                <a:spcPts val="3330"/>
              </a:lnSpc>
              <a:buFont typeface="Wingdings" pitchFamily="2" charset="2"/>
              <a:buChar char="Ø"/>
              <a:defRPr sz="160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2pPr>
            <a:lvl3pPr>
              <a:lnSpc>
                <a:spcPts val="3330"/>
              </a:lnSpc>
              <a:defRPr sz="24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3pPr>
            <a:lvl4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4pPr>
            <a:lvl5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3" name="Группа 8"/>
          <p:cNvGrpSpPr/>
          <p:nvPr userDrawn="1"/>
        </p:nvGrpSpPr>
        <p:grpSpPr>
          <a:xfrm>
            <a:off x="8742281" y="6750866"/>
            <a:ext cx="1698708" cy="507831"/>
            <a:chOff x="9044013" y="6750866"/>
            <a:chExt cx="1757338" cy="507831"/>
          </a:xfrm>
        </p:grpSpPr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44079" y="6750866"/>
              <a:ext cx="12572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old" pitchFamily="2" charset="0"/>
                </a:rPr>
                <a:t>ТФОМС Иркутской области</a:t>
              </a:r>
              <a:endParaRPr lang="ru-RU" sz="9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14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rgbClr val="0088EE"/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7" t="48387" r="34412" b="3226"/>
          <a:stretch>
            <a:fillRect/>
          </a:stretch>
        </p:blipFill>
        <p:spPr bwMode="auto">
          <a:xfrm>
            <a:off x="8157046" y="6750874"/>
            <a:ext cx="652563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8040" y="6750866"/>
            <a:ext cx="171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rPr>
              <a:t>ТФОМС Иркутской области</a:t>
            </a:r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-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527" y="6675855"/>
            <a:ext cx="717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88EE"/>
                </a:solidFill>
                <a:latin typeface="DINPro-Bold" pitchFamily="2" charset="0"/>
              </a:rPr>
              <a:t>Колонтитул</a:t>
            </a:r>
            <a:endParaRPr lang="ru-RU" i="1" dirty="0">
              <a:solidFill>
                <a:srgbClr val="0088EE"/>
              </a:solidFill>
              <a:latin typeface="DINPro-Bold" pitchFamily="2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89393" y="900101"/>
            <a:ext cx="9462210" cy="5625741"/>
          </a:xfrm>
          <a:solidFill>
            <a:srgbClr val="0088EE"/>
          </a:solidFill>
          <a:ln w="57150">
            <a:solidFill>
              <a:srgbClr val="0088EE"/>
            </a:solidFill>
          </a:ln>
        </p:spPr>
        <p:txBody>
          <a:bodyPr/>
          <a:lstStyle>
            <a:lvl1pPr algn="just">
              <a:buFont typeface="Wingdings" pitchFamily="2" charset="2"/>
              <a:buChar char="ü"/>
              <a:defRPr sz="2400" b="0" i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9625320" y="750075"/>
            <a:ext cx="503019" cy="396481"/>
          </a:xfrm>
          <a:prstGeom prst="star5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42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6525836"/>
            <a:ext cx="10440988" cy="675064"/>
          </a:xfrm>
          <a:solidFill>
            <a:srgbClr val="0088EE"/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7" t="48387" r="34412" b="3226"/>
          <a:stretch>
            <a:fillRect/>
          </a:stretch>
        </p:blipFill>
        <p:spPr bwMode="auto">
          <a:xfrm>
            <a:off x="8238619" y="0"/>
            <a:ext cx="652563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8040" y="0"/>
            <a:ext cx="171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rPr>
              <a:t>ТФОМС Иркутской области</a:t>
            </a:r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-Bold" pitchFamily="2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89391" y="900094"/>
            <a:ext cx="4812677" cy="2175288"/>
          </a:xfrm>
          <a:solidFill>
            <a:srgbClr val="0088EE"/>
          </a:solidFill>
          <a:ln w="57150">
            <a:solidFill>
              <a:srgbClr val="0088EE"/>
            </a:solidFill>
          </a:ln>
        </p:spPr>
        <p:txBody>
          <a:bodyPr/>
          <a:lstStyle>
            <a:lvl1pPr algn="just">
              <a:buFont typeface="Wingdings" pitchFamily="2" charset="2"/>
              <a:buChar char="ü"/>
              <a:defRPr sz="2400" b="0" i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23527" y="149995"/>
            <a:ext cx="717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88EE"/>
                </a:solidFill>
                <a:latin typeface="DINPro-Bold" pitchFamily="2" charset="0"/>
              </a:rPr>
              <a:t>Колонтитул</a:t>
            </a:r>
            <a:endParaRPr lang="ru-RU" i="1" dirty="0">
              <a:solidFill>
                <a:srgbClr val="0088EE"/>
              </a:solidFill>
              <a:latin typeface="DINPro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8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6E99-3B7C-41E1-8518-238AF9491C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/>
        </p:nvGraphicFramePr>
        <p:xfrm>
          <a:off x="179507" y="957248"/>
          <a:ext cx="10012922" cy="55721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1506"/>
                <a:gridCol w="1423547"/>
                <a:gridCol w="1077280"/>
                <a:gridCol w="1312934"/>
                <a:gridCol w="1442785"/>
                <a:gridCol w="1024374"/>
                <a:gridCol w="1500495"/>
              </a:tblGrid>
              <a:tr h="18892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82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33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C4C-9774-42D5-9616-53672720F1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73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6702"/>
            <a:ext cx="3435014" cy="1220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9" y="286705"/>
            <a:ext cx="5836802" cy="6145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2" y="1506857"/>
            <a:ext cx="3435014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109B-D001-4E86-945F-7231F168A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4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040638"/>
            <a:ext cx="6264593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43414"/>
            <a:ext cx="6264593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635713"/>
            <a:ext cx="6264593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7AB9-1D25-4F67-B56F-EACAF0849D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8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2799-A131-49C2-ADB7-DD2388F54B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9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20" y="288371"/>
            <a:ext cx="2349221" cy="6144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3" y="288371"/>
            <a:ext cx="6873651" cy="6144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FD5E-0F31-4E52-B4E9-189F8C41C3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3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2052" y="377438"/>
            <a:ext cx="9396889" cy="12001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A8E-3311-4494-B125-2B1F7FAC43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AB81-5340-446C-8EA6-FFB7C357B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584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480060"/>
            <a:ext cx="9396889" cy="1440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07502" y="2080261"/>
            <a:ext cx="4611436" cy="19602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07502" y="4200529"/>
            <a:ext cx="4611436" cy="19602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EA56-069E-4FBD-9BEC-CD2D34766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1E53-A901-4B8F-99A7-F190149E8D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744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47" y="4627567"/>
            <a:ext cx="887576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047" y="3052763"/>
            <a:ext cx="8875760" cy="1574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8370"/>
            <a:ext cx="9396889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2052" y="1680215"/>
            <a:ext cx="9396889" cy="4752261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2DC6-CC4C-413B-B8D7-6C246F80D4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331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22052" y="740093"/>
            <a:ext cx="9396889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52" y="2031926"/>
            <a:ext cx="4611436" cy="22236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07502" y="2031926"/>
            <a:ext cx="4611436" cy="22236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2052" y="4415552"/>
            <a:ext cx="4611436" cy="2225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7502" y="4415552"/>
            <a:ext cx="4611436" cy="2225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DFB7-D440-4F0E-85EA-5B26771D8D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5216-1A46-4A54-B309-40D3EED571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833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480060"/>
            <a:ext cx="9396889" cy="1440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205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09B9C-E1CB-4936-9B00-C4F3A6A3C6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422A-1B93-4110-95BB-AA471B4BC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86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744" y="1679579"/>
            <a:ext cx="462509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4153" y="1679579"/>
            <a:ext cx="462509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744" y="1611313"/>
            <a:ext cx="461281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744" y="2284417"/>
            <a:ext cx="461281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359" y="1611313"/>
            <a:ext cx="4615886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359" y="2284417"/>
            <a:ext cx="4615886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43" y="287338"/>
            <a:ext cx="343582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867" y="287338"/>
            <a:ext cx="5837378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743" y="1506538"/>
            <a:ext cx="343582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074" y="5040313"/>
            <a:ext cx="6263979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7074" y="642938"/>
            <a:ext cx="6263979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7074" y="5635625"/>
            <a:ext cx="6263979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44" y="288925"/>
            <a:ext cx="9397503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744" y="1679579"/>
            <a:ext cx="9397503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743" y="6673854"/>
            <a:ext cx="2436844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A59B-897F-4631-AC50-55324DCED9A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799" y="6673854"/>
            <a:ext cx="3305392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401" y="6673854"/>
            <a:ext cx="2436844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8370"/>
            <a:ext cx="939689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2" y="1680220"/>
            <a:ext cx="939689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54" y="6674181"/>
            <a:ext cx="2436229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3D34-1D0C-433A-A13B-F3FC9A3BA5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6674181"/>
            <a:ext cx="3306313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15" y="6674181"/>
            <a:ext cx="2436229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6" y="850418"/>
            <a:ext cx="4139003" cy="41390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6624786"/>
            <a:ext cx="10440988" cy="560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1" u="none" strike="noStrike" kern="1200" cap="none" spc="0" normalizeH="0" baseline="0" noProof="0" dirty="0">
              <a:ln w="50800"/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dirty="0">
              <a:ln w="50800"/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 w="50800"/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2939538"/>
            <a:ext cx="10440989" cy="954107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НОВЕЛЛЫ </a:t>
            </a:r>
            <a:r>
              <a:rPr lang="ru-RU" sz="2800" b="1" i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ПРОЕКТА БАЗОВОЙ ПРОГРАММЫ ОМС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 2024 ГОД. </a:t>
            </a:r>
            <a:endParaRPr lang="ru-RU" sz="3200" b="1" i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40987" cy="72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ТЕЛЕМЕДИЦИНСКИЕ ТЕХНОЛОГИИ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945" y="1035211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Телемедицинские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(дистанционные) технологии, в том числе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референс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-центрах - за счет средств ОМС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подушевое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финансирование).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установление отдельных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оплату медицинской помощи с применением телемедицинских технологий в целях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взаиморасчетов </a:t>
            </a:r>
            <a:r>
              <a:rPr lang="ru-RU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организациями, в том числе оплаты услуг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референс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-центров.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942" y="3528442"/>
            <a:ext cx="9865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медицинским показаниям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клиническими рекомендациями медицинские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работники медицинских организаций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расположенных в малонаселенных, отдаленных и (или) труднодоступных населенных пунктах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организовывают проведение консультации с использованием дистанционных (телемедицинских) технологий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последующим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соответствующей информации о проведении и результатах консультации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медицинскую документацию пациента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финансовое обеспечение оказания медицинской помощи осуществляется с учетом передачи медицинскими организациями структурированных электронных медицинских документов в порядке и в соответствии с перечнем, установленным МЗ РФ.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0" y="103103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" y="384174"/>
            <a:ext cx="10440987" cy="68167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ВЕТЕРАНАМ БОЕВЫХ ДЕЙСТВИЙ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423" y="137058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внеочередном порядке: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0351" y="258932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помощи в рамках Программы государственных гарантий бесплатного оказания медицинской помощи на 2024 год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паллиативная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помощь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диспансеризации и профилактических осмотров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5" y="2613205"/>
            <a:ext cx="2121021" cy="14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" y="-17048"/>
            <a:ext cx="10440987" cy="72179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БАЗОВЫЙ ПОДУШЕВОЙ НОРМАТИВ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4649" y="1414878"/>
            <a:ext cx="57266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подушевой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норматив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центральных районных, районных и участковых больниц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обслуживающих взрослое население, а также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медицинских организаций, обслуживающих взрослое городское население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быть единым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2" y="1414878"/>
            <a:ext cx="3960440" cy="26402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015" y="468057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понижающих коэффициентов к нему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" y="0"/>
            <a:ext cx="10440987" cy="72179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ИЗМЕНЕНИЕ ПЕРЕЧНЕЙ </a:t>
            </a:r>
            <a:r>
              <a:rPr lang="ru-RU" dirty="0" smtClean="0"/>
              <a:t>ВЫСОКОТЕХНОЛОГИЧНОЙ МЕДИЦИНСКОЙ  ПОМОЩИ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2262" y="1122065"/>
            <a:ext cx="6912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перечня ВМП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 новый метод ВМП: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«Коронарная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ангиопластика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стентирование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сочетании с внутрисосудистой ротационной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атерэктомией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ишемической болезни сердца».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8" y="961331"/>
            <a:ext cx="2457450" cy="18573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8904" y="3265707"/>
            <a:ext cx="94961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раздела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раздел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перечня ВМП переведены 2 метода: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Неинвазивное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малоинвазивное хирургическое органосохраняющее лечение миомы матки,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аденомиоза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(узловой формы) у женщин с применением реконструктивно-пластических операций, органосохраняющие операции при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родоразрешении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женщин с миомой матки больших размеров, с истинным приращением плаценты,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эмболизации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маточных артерий и ультразвуковой абляции под ультразвуковым контролем и (или) контролем магнитно-резонансной томографии»;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Поликомпонентное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лечение врожденных аномалий (пороков развития) трахеи, бронхов, легкого с применением химиотерапевтических и генно-инженерных биологических лекарственных препаратов»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" y="-17048"/>
            <a:ext cx="10440987" cy="72179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0254" y="1606702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2025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объемов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помощи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проведению экстракорпорального оплодотворения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осуществляется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медицинских организаций, выполнивших не менее 100 результативных случаев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экстракорпорального оплодотворения за предыдущий год (за счет всех источников финансирования).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6" y="2376314"/>
            <a:ext cx="2277517" cy="1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" y="-17048"/>
            <a:ext cx="10440987" cy="72179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ДОСТУПНОСТИ И КАЧЕСТВА МЕДИЦИНСКОЙ ПОМОЩИ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98" y="1152178"/>
            <a:ext cx="609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Добавлено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новых критерия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4230" y="2324338"/>
            <a:ext cx="7208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пациентов, обследованных перед проведением вспомогательных репродуктивных технологий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соответствие с критериями качества проведения программ вспомогательных репродуктивных технологий клинических рекомендаций «Женское бесплодие»;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циклов ЭКО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выполняемых медицинской организацией,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одного года;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женщин, у которых беременность после применения процедуры экстракорпорального оплодотворения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(циклов с переносом эмбрионов) завершилась родами, в общем числе женщин, которым были проведены процедуры экстракорпорального оплодотворения (циклы с переносом эмбрионов).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4" y="2909780"/>
            <a:ext cx="2343637" cy="154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55" y="432098"/>
            <a:ext cx="10440987" cy="66738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ПРИРОСТ ОСНОВНЫХ ХАРАКТЕРИСТИК БЮДЖЕТА ТФОМС ИРКУТСКОЙ ОБЛАСТИ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840" y="1074343"/>
            <a:ext cx="7008893" cy="23054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0435" y="1674231"/>
            <a:ext cx="1094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ДОХОДЫ</a:t>
            </a:r>
          </a:p>
          <a:p>
            <a:pPr algn="ctr"/>
            <a:r>
              <a:rPr lang="ru-RU" sz="1200" b="1" dirty="0" smtClean="0"/>
              <a:t>в т.ч.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058" y="2293530"/>
            <a:ext cx="16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Субвенция </a:t>
            </a:r>
          </a:p>
          <a:p>
            <a:pPr algn="ctr"/>
            <a:r>
              <a:rPr lang="ru-RU" sz="1400" b="1" dirty="0" smtClean="0"/>
              <a:t>из бюджета ФОМС</a:t>
            </a:r>
            <a:r>
              <a:rPr lang="ru-RU" sz="14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6951" y="118332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888" y="118332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2024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542" y="1723037"/>
            <a:ext cx="907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55 006,8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54 192,0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2063" y="1723037"/>
            <a:ext cx="907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63 780,7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62 966,7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38071" y="1674768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44207" y="2447796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8789" y="1674768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0084" y="2416640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4389466" y="1472134"/>
            <a:ext cx="8705" cy="15121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0458" y="1639314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+16,0%</a:t>
            </a:r>
            <a:endParaRPr lang="ru-RU" sz="2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308" y="237277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+16,2%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41" y="3906840"/>
            <a:ext cx="7008892" cy="24873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2123" y="4474109"/>
            <a:ext cx="11592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РАСХОДЫ</a:t>
            </a:r>
          </a:p>
          <a:p>
            <a:pPr algn="ctr"/>
            <a:r>
              <a:rPr lang="ru-RU" sz="1200" b="1" dirty="0" smtClean="0"/>
              <a:t>в т.ч.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435" y="527861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Обеспечение </a:t>
            </a:r>
          </a:p>
          <a:p>
            <a:pPr algn="ctr"/>
            <a:r>
              <a:rPr lang="ru-RU" sz="1400" b="1" dirty="0" smtClean="0"/>
              <a:t>ТП ОМС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3079" y="398022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2023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0038" y="400263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2024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407" y="4611923"/>
            <a:ext cx="907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57 389,2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55 898,8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3222" y="4599444"/>
            <a:ext cx="907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63 780,7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62 541,0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96373" y="4627997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94263" y="5340165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20509" y="4611923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20509" y="5340165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</a:t>
            </a:r>
          </a:p>
          <a:p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525617" y="4372845"/>
            <a:ext cx="8705" cy="15121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34457" y="4520100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+11,1%</a:t>
            </a:r>
            <a:endParaRPr lang="ru-RU" sz="2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1447" y="530938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11,9%</a:t>
            </a:r>
            <a:endParaRPr lang="ru-RU" sz="2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40987" cy="7200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" y="2664346"/>
            <a:ext cx="4428406" cy="17774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РАСШИРЕНИЕ ПЕРЕЧНЯ ДИСПАНСЕРИЗАЦИЙ И ДИСПАНСЕРНОГО НАБЛЮДЕНИЯ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40174" y="2280171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репродуктивного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осмотры, включающие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на наличие вирусного гепатита С</a:t>
            </a:r>
          </a:p>
        </p:txBody>
      </p:sp>
    </p:spTree>
    <p:extLst>
      <p:ext uri="{BB962C8B-B14F-4D97-AF65-F5344CB8AC3E}">
        <p14:creationId xmlns:p14="http://schemas.microsoft.com/office/powerpoint/2010/main" val="7475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40987" cy="72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ПРОФИЛАКТИЧЕСКИЕ МЕДИЦИНСКИЕ ОСМОТРЫ И ДИСПАНСЕРИЗАЦИЯ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2182" y="1152178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мероприятия организуются для выявления болезней системы кровообращения и онкологических заболеваний, формирующих основные причины смертности населения,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выявления болезней эндокринной системы, органов пищеварения и других заболеваний,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репродуктивного здоровья женщин и мужчин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9" y="1152177"/>
            <a:ext cx="1908297" cy="19082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949" y="3485952"/>
            <a:ext cx="9865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женщин и мужчин репродуктивного возраста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поэтапно в зависимости от возрастных групп организуется проведение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диспансеризации, направленной на оценку их репродуктивного здоровья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порядке, установленном Министерством здравоохранения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Федерации.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Оплачивается за единицу объема по реестрам счетов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Углубленная диспансеризаций проводится гражданам, переболевшим COVID-19,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года после заболевания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выявления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гражданина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течении 1 года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прохождения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могло быть выявлено на диспансеризации, СМО проводит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экспертизу.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40987" cy="72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ПРОФИЛАКТИЧЕСКИЕ МЕДИЦИНСКИЕ ОСМОТРЫ И ДИСПАНСЕРИЗАЦИЯ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8" y="937856"/>
            <a:ext cx="2068487" cy="14443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6078" y="2826424"/>
            <a:ext cx="5727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проведения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размещается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стенде при входе в медицинскую организацию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46" y="5162879"/>
            <a:ext cx="2046978" cy="1243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16" y="4890540"/>
            <a:ext cx="2395089" cy="13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40987" cy="72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ДИСПАНСЕРНОЕ НАБЛЮДЕНИЕ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6548" y="1126089"/>
            <a:ext cx="6257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нормативы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объема и финансовых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диспансерного наблюдения по поводу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онкологических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заболеваний,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сахарному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диабету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болезням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кровообращения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028" y="3516107"/>
            <a:ext cx="9433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Оценку соблюдения периодичности диспансерных приемов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(осмотров, консультаций)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СМО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передачей сведений о фактах несоблюдения периодичности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диспансерных приемов (осмотров, консультаций)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органам исполнительной власти в сфере здравоохранения, и ТФОМС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осуществления ведомственного контроля качества и безопасности медицинской деятельности.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организации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Единого портала государственных услуг Российской Федерации, а также с привлечением страховых медицинских организаций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информируют застрахованное лицо,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которым установлено диспансерное наблюдение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 рекомендуемых сроках явки на диспансерный прием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(осмотр, консультацию).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3" y="1056025"/>
            <a:ext cx="2975163" cy="19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40988" cy="72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МЕДИКО-ПСИХОЛОГИЧЕСКОЕ КОНСУЛЬТИРОВАНИЕ </a:t>
            </a:r>
            <a:br>
              <a:rPr lang="ru-RU" dirty="0" smtClean="0"/>
            </a:br>
            <a:r>
              <a:rPr lang="ru-RU" dirty="0" smtClean="0"/>
              <a:t>МЕДИЦИНСКИМИ ПСИХОЛОГАМИ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144" y="95199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направлению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лечащего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врача на  консультирование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психологом по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вопросам, связанным с имеющимся заболеванием и/или состоянием,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включённым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базовую программу ОМС</a:t>
            </a:r>
          </a:p>
          <a:p>
            <a:pPr indent="450215" algn="just"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5776" y="3198763"/>
            <a:ext cx="6851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боевых действий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состоящих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диспансерном наблюдении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беременности, родов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послеродовой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7" y="3108467"/>
            <a:ext cx="2857500" cy="160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6158" y="5478227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ОМС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2" y="5247450"/>
            <a:ext cx="1288255" cy="12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40987" cy="72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ПАТОЛОГО-АНАТОМИЧЕСКИЕ ВСКРЫТИЯ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7742" y="1025370"/>
            <a:ext cx="64087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посмертное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патолого-анатомическое исследование внутренних органов и тканей умершего человека, новорожденных, а также мертворожденных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плодов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патолого-анатомических отделениях медицинских организаций, имеющих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осуществление медицинской деятельности, предусматривающие выполнение работ (услуг)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патологоанатомической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анатомии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 смерти застрахованного лица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получении медицинской помощи в стационарных условиях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(результат госпитализации) по поводу заболеваний, включенных в базовую программу ОМС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2" y="1440210"/>
            <a:ext cx="2956241" cy="1478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0" y="3683476"/>
            <a:ext cx="2899260" cy="15731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40174" y="5711307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ОМС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КСГ)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8" y="5480530"/>
            <a:ext cx="1288255" cy="12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МАММОГРАФИЯ С ИСПОЛЬЗОВАНИЕМ ИСКУССТВЕННОГО ИНТЕЛЛЕКТА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05763" y="6673850"/>
            <a:ext cx="2435225" cy="384175"/>
          </a:xfrm>
        </p:spPr>
        <p:txBody>
          <a:bodyPr/>
          <a:lstStyle/>
          <a:p>
            <a:fld id="{A51BF0F5-7DE8-4619-A886-E698F0F87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6862" y="1087970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профилактических осмотрах </a:t>
            </a:r>
            <a:r>
              <a:rPr lang="ru-RU" sz="3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диспансеризации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" y="785214"/>
            <a:ext cx="2909867" cy="1939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90" y="2450236"/>
            <a:ext cx="2610770" cy="2448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48" y="2808362"/>
            <a:ext cx="5595496" cy="37303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4150" y="5231245"/>
            <a:ext cx="5365315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СРЕДСТВ ОМС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2" y="4973073"/>
            <a:ext cx="1174005" cy="11779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04870" y="6552778"/>
            <a:ext cx="17281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9_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ТФОМС</Template>
  <TotalTime>26948</TotalTime>
  <Words>915</Words>
  <Application>Microsoft Office PowerPoint</Application>
  <PresentationFormat>Произвольный</PresentationFormat>
  <Paragraphs>132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Aparajita</vt:lpstr>
      <vt:lpstr>Arial</vt:lpstr>
      <vt:lpstr>Calibri</vt:lpstr>
      <vt:lpstr>Cambria Math</vt:lpstr>
      <vt:lpstr>DINPro-Bold</vt:lpstr>
      <vt:lpstr>Times New Roman</vt:lpstr>
      <vt:lpstr>Wingdings</vt:lpstr>
      <vt:lpstr>Специальное оформление</vt:lpstr>
      <vt:lpstr>29_презентация</vt:lpstr>
      <vt:lpstr>Презентация PowerPoint</vt:lpstr>
      <vt:lpstr>ПРИРОСТ ОСНОВНЫХ ХАРАКТЕРИСТИК БЮДЖЕТА ТФОМС ИРКУТСКОЙ ОБЛАСТИ</vt:lpstr>
      <vt:lpstr>РАСШИРЕНИЕ ПЕРЕЧНЯ ДИСПАНСЕРИЗАЦИЙ И ДИСПАНСЕРНОГО НАБЛЮДЕНИЯ</vt:lpstr>
      <vt:lpstr>ПРОФИЛАКТИЧЕСКИЕ МЕДИЦИНСКИЕ ОСМОТРЫ И ДИСПАНСЕРИЗАЦИЯ </vt:lpstr>
      <vt:lpstr>ПРОФИЛАКТИЧЕСКИЕ МЕДИЦИНСКИЕ ОСМОТРЫ И ДИСПАНСЕРИЗАЦИЯ </vt:lpstr>
      <vt:lpstr>ДИСПАНСЕРНОЕ НАБЛЮДЕНИЕ </vt:lpstr>
      <vt:lpstr>МЕДИКО-ПСИХОЛОГИЧЕСКОЕ КОНСУЛЬТИРОВАНИЕ  МЕДИЦИНСКИМИ ПСИХОЛОГАМИ</vt:lpstr>
      <vt:lpstr>ПАТОЛОГО-АНАТОМИЧЕСКИЕ ВСКРЫТИЯ</vt:lpstr>
      <vt:lpstr>МАММОГРАФИЯ С ИСПОЛЬЗОВАНИЕМ ИСКУССТВЕННОГО ИНТЕЛЛЕКТА</vt:lpstr>
      <vt:lpstr>ТЕЛЕМЕДИЦИНСКИЕ ТЕХНОЛОГИИ</vt:lpstr>
      <vt:lpstr>ВЕТЕРАНАМ БОЕВЫХ ДЕЙСТВИЙ</vt:lpstr>
      <vt:lpstr>БАЗОВЫЙ ПОДУШЕВОЙ НОРМАТИВ </vt:lpstr>
      <vt:lpstr>ИЗМЕНЕНИЕ ПЕРЕЧНЕЙ ВЫСОКОТЕХНОЛОГИЧНОЙ МЕДИЦИНСКОЙ  ПОМОЩИ</vt:lpstr>
      <vt:lpstr>ЭКО</vt:lpstr>
      <vt:lpstr>КРИТЕРИИ ДОСТУПНОСТИ И КАЧЕСТВА МЕДИЦИНСКОЙ ПОМОЩИ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Юшкевич</dc:creator>
  <cp:lastModifiedBy>User</cp:lastModifiedBy>
  <cp:revision>1735</cp:revision>
  <cp:lastPrinted>2023-01-26T09:42:49Z</cp:lastPrinted>
  <dcterms:created xsi:type="dcterms:W3CDTF">2015-04-22T06:41:31Z</dcterms:created>
  <dcterms:modified xsi:type="dcterms:W3CDTF">2023-12-12T09:12:53Z</dcterms:modified>
</cp:coreProperties>
</file>