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6"/>
  </p:notesMasterIdLst>
  <p:sldIdLst>
    <p:sldId id="256" r:id="rId3"/>
    <p:sldId id="537" r:id="rId4"/>
    <p:sldId id="545" r:id="rId5"/>
    <p:sldId id="346" r:id="rId6"/>
    <p:sldId id="544" r:id="rId7"/>
    <p:sldId id="512" r:id="rId8"/>
    <p:sldId id="527" r:id="rId9"/>
    <p:sldId id="521" r:id="rId10"/>
    <p:sldId id="506" r:id="rId11"/>
    <p:sldId id="538" r:id="rId12"/>
    <p:sldId id="515" r:id="rId13"/>
    <p:sldId id="530" r:id="rId14"/>
    <p:sldId id="523" r:id="rId15"/>
    <p:sldId id="531" r:id="rId16"/>
    <p:sldId id="532" r:id="rId17"/>
    <p:sldId id="525" r:id="rId18"/>
    <p:sldId id="556" r:id="rId19"/>
    <p:sldId id="526" r:id="rId20"/>
    <p:sldId id="536" r:id="rId21"/>
    <p:sldId id="541" r:id="rId22"/>
    <p:sldId id="557" r:id="rId23"/>
    <p:sldId id="554" r:id="rId24"/>
    <p:sldId id="553" r:id="rId25"/>
    <p:sldId id="539" r:id="rId26"/>
    <p:sldId id="552" r:id="rId27"/>
    <p:sldId id="514" r:id="rId28"/>
    <p:sldId id="518" r:id="rId29"/>
    <p:sldId id="540" r:id="rId30"/>
    <p:sldId id="555" r:id="rId31"/>
    <p:sldId id="476" r:id="rId32"/>
    <p:sldId id="549" r:id="rId33"/>
    <p:sldId id="550" r:id="rId34"/>
    <p:sldId id="55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03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7" autoAdjust="0"/>
    <p:restoredTop sz="99852" autoAdjust="0"/>
  </p:normalViewPr>
  <p:slideViewPr>
    <p:cSldViewPr>
      <p:cViewPr varScale="1">
        <p:scale>
          <a:sx n="113" d="100"/>
          <a:sy n="113" d="100"/>
        </p:scale>
        <p:origin x="-1728" y="-102"/>
      </p:cViewPr>
      <p:guideLst>
        <p:guide orient="horz" pos="3203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16897527639319E-2"/>
          <c:y val="1.7990786967549705E-2"/>
          <c:w val="0.62237231670855497"/>
          <c:h val="0.809720225867892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6828725379719709"/>
                  <c:y val="-0.15234129078250563"/>
                </c:manualLayout>
              </c:layout>
              <c:spPr/>
              <c:txPr>
                <a:bodyPr/>
                <a:lstStyle/>
                <a:p>
                  <a:pPr>
                    <a:defRPr sz="2400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242152988292306"/>
                  <c:y val="7.006474589243171E-2"/>
                </c:manualLayout>
              </c:layout>
              <c:spPr/>
              <c:txPr>
                <a:bodyPr/>
                <a:lstStyle/>
                <a:p>
                  <a:pPr>
                    <a:defRPr sz="2400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плановая</c:v>
                </c:pt>
                <c:pt idx="1">
                  <c:v>экстренная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1553729479793249"/>
          <c:y val="0.29260386963176932"/>
          <c:w val="0.27438445992773292"/>
          <c:h val="0.221275953906356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9.690646387077137E-2"/>
          <c:y val="3.4033718475724936E-2"/>
          <c:w val="0.68071772513081208"/>
          <c:h val="0.781715573269636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Экстренные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338966853728349E-3"/>
                  <c:y val="8.59800299966670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598002999666705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677933707456174E-3"/>
                  <c:y val="9.038926230418842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Хирургия</c:v>
                </c:pt>
                <c:pt idx="2">
                  <c:v>Терапия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8491</c:v>
                </c:pt>
                <c:pt idx="1">
                  <c:v>4983</c:v>
                </c:pt>
                <c:pt idx="2">
                  <c:v>3508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3933868459060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016900561184271E-3"/>
                  <c:y val="5.952463615153873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38966853728085E-3"/>
                  <c:y val="3.968309076769247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Хирургия</c:v>
                </c:pt>
                <c:pt idx="2">
                  <c:v>Терапия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8782</c:v>
                </c:pt>
                <c:pt idx="1">
                  <c:v>5820</c:v>
                </c:pt>
                <c:pt idx="2">
                  <c:v>2962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4.4092323075213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8966853728086E-2"/>
                  <c:y val="-2.204616153760693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Хирургия</c:v>
                </c:pt>
                <c:pt idx="2">
                  <c:v>Терапия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17273</c:v>
                </c:pt>
                <c:pt idx="1">
                  <c:v>10803</c:v>
                </c:pt>
                <c:pt idx="2">
                  <c:v>6470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56128"/>
        <c:axId val="65046016"/>
        <c:axId val="64831936"/>
      </c:bar3DChart>
      <c:catAx>
        <c:axId val="6505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65046016"/>
        <c:crosses val="autoZero"/>
        <c:auto val="1"/>
        <c:lblAlgn val="ctr"/>
        <c:lblOffset val="100"/>
        <c:noMultiLvlLbl val="0"/>
      </c:catAx>
      <c:valAx>
        <c:axId val="6504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5056128"/>
        <c:crosses val="autoZero"/>
        <c:crossBetween val="between"/>
      </c:valAx>
      <c:serAx>
        <c:axId val="64831936"/>
        <c:scaling>
          <c:orientation val="minMax"/>
        </c:scaling>
        <c:delete val="0"/>
        <c:axPos val="b"/>
        <c:majorTickMark val="out"/>
        <c:minorTickMark val="none"/>
        <c:tickLblPos val="nextTo"/>
        <c:crossAx val="65046016"/>
        <c:crosses val="autoZero"/>
      </c:serAx>
    </c:plotArea>
    <c:legend>
      <c:legendPos val="r"/>
      <c:layout>
        <c:manualLayout>
          <c:xMode val="edge"/>
          <c:yMode val="edge"/>
          <c:x val="0.79558018847047718"/>
          <c:y val="0.2262602766359294"/>
          <c:w val="0.20284975111166512"/>
          <c:h val="0.27336945200533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59755030621164E-2"/>
          <c:y val="7.0917946081309108E-2"/>
          <c:w val="0.56763621561193744"/>
          <c:h val="0.92908201905578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explosion val="8"/>
          <c:dPt>
            <c:idx val="0"/>
            <c:bubble3D val="0"/>
            <c:spPr>
              <a:gradFill>
                <a:gsLst>
                  <a:gs pos="0">
                    <a:srgbClr val="7030A0"/>
                  </a:gs>
                  <a:gs pos="31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6600000" scaled="0"/>
              </a:gradFill>
            </c:spPr>
          </c:dPt>
          <c:dPt>
            <c:idx val="1"/>
            <c:bubble3D val="0"/>
            <c:spPr>
              <a:gradFill>
                <a:gsLst>
                  <a:gs pos="48000">
                    <a:srgbClr val="00B0F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FF0000"/>
                  </a:gs>
                  <a:gs pos="9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14710338291046954"/>
                  <c:y val="-1.752930812735322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808714882861867E-2"/>
                  <c:y val="-0.17506329592177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1275274618450475E-2"/>
                  <c:y val="0.1377112245744213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Доставлено СМП г. Иркутска</c:v>
                </c:pt>
                <c:pt idx="1">
                  <c:v>Самообращения</c:v>
                </c:pt>
                <c:pt idx="2">
                  <c:v>Другие каналы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4078</c:v>
                </c:pt>
                <c:pt idx="1">
                  <c:v>2246</c:v>
                </c:pt>
                <c:pt idx="2">
                  <c:v>2167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082944493049475"/>
          <c:y val="0.13241336705580672"/>
          <c:w val="0.3292160007776806"/>
          <c:h val="0.45535433465139241"/>
        </c:manualLayout>
      </c:layout>
      <c:overlay val="0"/>
      <c:txPr>
        <a:bodyPr/>
        <a:lstStyle/>
        <a:p>
          <a:pPr>
            <a:defRPr sz="2400" b="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9.6471679772387811E-2"/>
          <c:y val="2.2726555759922423E-2"/>
          <c:w val="0.69037270341207346"/>
          <c:h val="0.627501608188939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Пациенты ИО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3.2660980055713974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</a:defRPr>
                    </a:pPr>
                    <a:r>
                      <a:rPr lang="en-US" b="0" dirty="0" smtClean="0"/>
                      <a:t>4425</a:t>
                    </a:r>
                    <a:r>
                      <a:rPr lang="ru-RU" b="0" dirty="0" smtClean="0"/>
                      <a:t> </a:t>
                    </a:r>
                  </a:p>
                  <a:p>
                    <a:pPr>
                      <a:defRPr b="0">
                        <a:solidFill>
                          <a:schemeClr val="bg1"/>
                        </a:solidFill>
                      </a:defRPr>
                    </a:pPr>
                    <a:r>
                      <a: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(44%)</a:t>
                    </a:r>
                    <a:endParaRPr lang="en-US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1.7144871420322296E-7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bg1"/>
                        </a:solidFill>
                      </a:defRPr>
                    </a:pPr>
                    <a:r>
                      <a:rPr lang="en-US" sz="1600" b="0" dirty="0" smtClean="0"/>
                      <a:t>1264</a:t>
                    </a:r>
                    <a:endParaRPr lang="ru-RU" sz="1600" b="0" dirty="0" smtClean="0"/>
                  </a:p>
                  <a:p>
                    <a:pPr>
                      <a:defRPr sz="1600" b="0">
                        <a:solidFill>
                          <a:schemeClr val="bg1"/>
                        </a:solidFill>
                      </a:defRPr>
                    </a:pPr>
                    <a:r>
                      <a: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(31%)</a:t>
                    </a:r>
                    <a:endParaRPr lang="en-US" sz="16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Доставлено СМП 9918</c:v>
                </c:pt>
                <c:pt idx="1">
                  <c:v>Госпитализировано 4078  (41%)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4425</c:v>
                </c:pt>
                <c:pt idx="1">
                  <c:v>1264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Иркутск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7777777777777776E-2"/>
                  <c:y val="-2.1773986703809314E-3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</a:defRPr>
                    </a:pPr>
                    <a:r>
                      <a:rPr lang="en-US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2664</a:t>
                    </a:r>
                    <a:r>
                      <a: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 b="0">
                        <a:solidFill>
                          <a:schemeClr val="bg1"/>
                        </a:solidFill>
                      </a:defRPr>
                    </a:pPr>
                    <a:r>
                      <a: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(27%)</a:t>
                    </a:r>
                    <a:endParaRPr lang="en-US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bg1"/>
                        </a:solidFill>
                      </a:defRPr>
                    </a:pPr>
                    <a:r>
                      <a:rPr lang="en-US" sz="1600" b="0" dirty="0" smtClean="0"/>
                      <a:t>1602</a:t>
                    </a:r>
                    <a:r>
                      <a:rPr lang="ru-RU" sz="1600" b="0" dirty="0" smtClean="0"/>
                      <a:t> </a:t>
                    </a:r>
                  </a:p>
                  <a:p>
                    <a:pPr>
                      <a:defRPr sz="1600" b="0">
                        <a:solidFill>
                          <a:schemeClr val="bg1"/>
                        </a:solidFill>
                      </a:defRPr>
                    </a:pPr>
                    <a:r>
                      <a: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(39%)</a:t>
                    </a:r>
                    <a:endParaRPr lang="en-US" sz="16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Доставлено СМП 9918</c:v>
                </c:pt>
                <c:pt idx="1">
                  <c:v>Госпитализировано 4078  (41%)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2664</c:v>
                </c:pt>
                <c:pt idx="1">
                  <c:v>1602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Иркутский р-он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166666666666719E-2"/>
                  <c:y val="8.7095946815237465E-3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2829</a:t>
                    </a:r>
                    <a:r>
                      <a: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(29%)</a:t>
                    </a:r>
                    <a:endParaRPr lang="en-US" b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1111111111111E-2"/>
                  <c:y val="-2.1773986703809314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1212</a:t>
                    </a:r>
                    <a:r>
                      <a:rPr lang="ru-RU" sz="1600" dirty="0" smtClean="0"/>
                      <a:t> 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/>
                      <a:t>(30%)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Доставлено СМП 9918</c:v>
                </c:pt>
                <c:pt idx="1">
                  <c:v>Госпитализировано 4078  (41%)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2829</c:v>
                </c:pt>
                <c:pt idx="1">
                  <c:v>1212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Доставлено СМП 9918</c:v>
                </c:pt>
                <c:pt idx="1">
                  <c:v>Госпитализировано 4078  (41%)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389440"/>
        <c:axId val="167686144"/>
        <c:axId val="0"/>
      </c:bar3DChart>
      <c:catAx>
        <c:axId val="167389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167686144"/>
        <c:crossesAt val="0"/>
        <c:auto val="0"/>
        <c:lblAlgn val="ctr"/>
        <c:lblOffset val="100"/>
        <c:noMultiLvlLbl val="0"/>
      </c:catAx>
      <c:valAx>
        <c:axId val="167686144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crossAx val="16738944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56936789151356"/>
          <c:y val="3.62154547985752E-2"/>
          <c:w val="0.2643063210848644"/>
          <c:h val="0.53104353288592077"/>
        </c:manualLayout>
      </c:layout>
      <c:overlay val="0"/>
      <c:txPr>
        <a:bodyPr/>
        <a:lstStyle/>
        <a:p>
          <a:pPr>
            <a:defRPr sz="200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72781180130263E-3"/>
          <c:y val="1.4082423647690266E-2"/>
          <c:w val="0.64750619714202395"/>
          <c:h val="0.969414280439561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7.7499756974822531E-2"/>
                  <c:y val="-0.2321242887258072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224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  <a:p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(32%)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484154758432975"/>
                  <c:y val="7.831140537734822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4820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(68%)</a:t>
                    </a:r>
                    <a:endParaRPr lang="en-US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Экстренно госпитализировано</c:v>
                </c:pt>
                <c:pt idx="1">
                  <c:v>Оказана неотложная МП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2246</c:v>
                </c:pt>
                <c:pt idx="1">
                  <c:v>4820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661186448916107"/>
          <c:y val="0.27503796671129077"/>
          <c:w val="0.35875850588120928"/>
          <c:h val="0.39908555839134374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5412009256686E-2"/>
          <c:y val="9.3070584749842616E-2"/>
          <c:w val="0.8440809357963529"/>
          <c:h val="0.82326519275636045"/>
        </c:manualLayout>
      </c:layout>
      <c:pie3DChart>
        <c:varyColors val="1"/>
        <c:ser>
          <c:idx val="0"/>
          <c:order val="0"/>
          <c:explosion val="25"/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10"/>
            <c:bubble3D val="0"/>
            <c:spPr>
              <a:solidFill>
                <a:srgbClr val="FF0000"/>
              </a:solidFill>
            </c:spPr>
          </c:dPt>
          <c:dPt>
            <c:idx val="19"/>
            <c:bubble3D val="0"/>
            <c:spPr>
              <a:solidFill>
                <a:srgbClr val="00B050"/>
              </a:solidFill>
            </c:spPr>
          </c:dPt>
          <c:dPt>
            <c:idx val="2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701098301819644"/>
                  <c:y val="-0.21082435284968337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"/>
                  <c:y val="-3.85742324926859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Кардиохирургическое </a:t>
                    </a:r>
                  </a:p>
                  <a:p>
                    <a:r>
                      <a:rPr lang="ru-RU" dirty="0" smtClean="0"/>
                      <a:t>отделение </a:t>
                    </a:r>
                    <a:r>
                      <a:rPr lang="en-US" dirty="0" smtClean="0"/>
                      <a:t>N1</a:t>
                    </a:r>
                    <a:r>
                      <a:rPr lang="ru-RU" dirty="0" smtClean="0"/>
                      <a:t> - </a:t>
                    </a:r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5003071987195036E-4"/>
                  <c:y val="-0.100044439506721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Кардиохирургическое </a:t>
                    </a:r>
                  </a:p>
                  <a:p>
                    <a:r>
                      <a:rPr lang="ru-RU" dirty="0" smtClean="0"/>
                      <a:t>отделение </a:t>
                    </a:r>
                    <a:r>
                      <a:rPr lang="en-US" dirty="0" smtClean="0"/>
                      <a:t>N2</a:t>
                    </a:r>
                    <a:r>
                      <a:rPr lang="ru-RU" dirty="0" smtClean="0"/>
                      <a:t> -</a:t>
                    </a:r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9.592213619084211E-4"/>
                  <c:y val="-0.133026700736955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9.3819551295103707E-4"/>
                  <c:y val="-3.21669814465059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Микрохирургическое отделение-4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1.2076030355128803E-2"/>
                  <c:y val="1.3827908010221086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8.5222192318792599E-3"/>
                  <c:y val="-1.908491649076028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ru-RU" dirty="0"/>
                      <a:t>Отделение </a:t>
                    </a:r>
                    <a:r>
                      <a:rPr lang="ru-RU"/>
                      <a:t>сосудистой </a:t>
                    </a:r>
                    <a:r>
                      <a:rPr lang="ru-RU" smtClean="0"/>
                      <a:t>хирургии - 3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8"/>
              <c:layout>
                <c:manualLayout>
                  <c:x val="1.011039013352078E-2"/>
                  <c:y val="7.6102655260526609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-0.15521735416028515"/>
                  <c:y val="4.2888753101507242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1.1066236293359727E-7"/>
                  <c:y val="-5.43734029552271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1"/>
              <c:layout>
                <c:manualLayout>
                  <c:x val="-2.958558273029723E-3"/>
                  <c:y val="-0.107417694330259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3"/>
              <c:layout>
                <c:manualLayout>
                  <c:x val="-5.0985027824944434E-2"/>
                  <c:y val="-0.14493982150131468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4"/>
              <c:layout>
                <c:manualLayout>
                  <c:x val="0"/>
                  <c:y val="1.63678109839647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5"/>
              <c:layout>
                <c:manualLayout>
                  <c:x val="-4.515776911758717E-2"/>
                  <c:y val="2.9435433100025922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6"/>
              <c:layout>
                <c:manualLayout>
                  <c:x val="-1.7423235732080222E-2"/>
                  <c:y val="8.20429211569084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'[сводка по категориям направителей за 10 месяцев 2017г (3).xlsm]Результат'!$A$7:$A$33</c:f>
              <c:strCache>
                <c:ptCount val="27"/>
                <c:pt idx="1">
                  <c:v>Гастроэнтерологическое отделение</c:v>
                </c:pt>
                <c:pt idx="2">
                  <c:v>Гематологическое отделение</c:v>
                </c:pt>
                <c:pt idx="3">
                  <c:v>Гинекологическое отделение</c:v>
                </c:pt>
                <c:pt idx="5">
                  <c:v>Кардиологическое отделение</c:v>
                </c:pt>
                <c:pt idx="6">
                  <c:v>Кардиохирургическое отделение N1</c:v>
                </c:pt>
                <c:pt idx="7">
                  <c:v>Кардиохирургическое отделение N2</c:v>
                </c:pt>
                <c:pt idx="8">
                  <c:v>Колопроктологическое отделение</c:v>
                </c:pt>
                <c:pt idx="9">
                  <c:v>Микрохирургическое отделение</c:v>
                </c:pt>
                <c:pt idx="10">
                  <c:v>Неврологическое отделение для больных с острым нарушением мозгового кровообращения</c:v>
                </c:pt>
                <c:pt idx="11">
                  <c:v>Нейрохирургическое отделение</c:v>
                </c:pt>
                <c:pt idx="12">
                  <c:v>Нефрологическое отделение</c:v>
                </c:pt>
                <c:pt idx="14">
                  <c:v>Отделение гнойной хирургии</c:v>
                </c:pt>
                <c:pt idx="15">
                  <c:v>Отделение диализа</c:v>
                </c:pt>
                <c:pt idx="16">
                  <c:v>Отделение портальной гипертензии</c:v>
                </c:pt>
                <c:pt idx="17">
                  <c:v>Отделение сосудистой хирургии</c:v>
                </c:pt>
                <c:pt idx="18">
                  <c:v>Отделение торакальной хирургии</c:v>
                </c:pt>
                <c:pt idx="19">
                  <c:v>Отделение экстренной хирургии</c:v>
                </c:pt>
                <c:pt idx="20">
                  <c:v>Отоларингологическое отделение</c:v>
                </c:pt>
                <c:pt idx="21">
                  <c:v>Офтальмологическое отделение</c:v>
                </c:pt>
                <c:pt idx="23">
                  <c:v>Пульмонологическое отделение</c:v>
                </c:pt>
                <c:pt idx="24">
                  <c:v>Травматологическое отделение</c:v>
                </c:pt>
                <c:pt idx="25">
                  <c:v>Урологическое отделение</c:v>
                </c:pt>
                <c:pt idx="26">
                  <c:v>Эндокринологическое отделение</c:v>
                </c:pt>
              </c:strCache>
            </c:strRef>
          </c:cat>
          <c:val>
            <c:numRef>
              <c:f>'[сводка по категориям направителей за 10 месяцев 2017г (3).xlsm]Результат'!$C$7:$C$33</c:f>
              <c:numCache>
                <c:formatCode>General</c:formatCode>
                <c:ptCount val="27"/>
                <c:pt idx="1">
                  <c:v>414</c:v>
                </c:pt>
                <c:pt idx="2">
                  <c:v>310</c:v>
                </c:pt>
                <c:pt idx="3">
                  <c:v>256</c:v>
                </c:pt>
                <c:pt idx="5">
                  <c:v>1157</c:v>
                </c:pt>
                <c:pt idx="6">
                  <c:v>256</c:v>
                </c:pt>
                <c:pt idx="7">
                  <c:v>67</c:v>
                </c:pt>
                <c:pt idx="8">
                  <c:v>178</c:v>
                </c:pt>
                <c:pt idx="9">
                  <c:v>325</c:v>
                </c:pt>
                <c:pt idx="10">
                  <c:v>936</c:v>
                </c:pt>
                <c:pt idx="11">
                  <c:v>311</c:v>
                </c:pt>
                <c:pt idx="12">
                  <c:v>160</c:v>
                </c:pt>
                <c:pt idx="14">
                  <c:v>307</c:v>
                </c:pt>
                <c:pt idx="15">
                  <c:v>91</c:v>
                </c:pt>
                <c:pt idx="16">
                  <c:v>420</c:v>
                </c:pt>
                <c:pt idx="17">
                  <c:v>282</c:v>
                </c:pt>
                <c:pt idx="18">
                  <c:v>371</c:v>
                </c:pt>
                <c:pt idx="19">
                  <c:v>1302</c:v>
                </c:pt>
                <c:pt idx="20">
                  <c:v>257</c:v>
                </c:pt>
                <c:pt idx="21">
                  <c:v>244</c:v>
                </c:pt>
                <c:pt idx="23">
                  <c:v>487</c:v>
                </c:pt>
                <c:pt idx="24">
                  <c:v>260</c:v>
                </c:pt>
                <c:pt idx="25">
                  <c:v>517</c:v>
                </c:pt>
                <c:pt idx="26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Госпитализировано</c:v>
                </c:pt>
              </c:strCache>
            </c:strRef>
          </c:tx>
          <c:spPr>
            <a:gradFill>
              <a:gsLst>
                <a:gs pos="8000">
                  <a:srgbClr val="FFFF00"/>
                </a:gs>
                <a:gs pos="5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9.770849608219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76171389406581E-3"/>
                  <c:y val="-7.2655035548295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198</c:v>
                </c:pt>
                <c:pt idx="1">
                  <c:v>262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Переведено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9.3528514168219456E-3"/>
                  <c:y val="-9.770849608219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382128542054938E-2"/>
                  <c:y val="-7.01496894949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38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696256"/>
        <c:axId val="148148608"/>
        <c:axId val="0"/>
      </c:bar3DChart>
      <c:catAx>
        <c:axId val="14769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8148608"/>
        <c:crosses val="autoZero"/>
        <c:auto val="1"/>
        <c:lblAlgn val="ctr"/>
        <c:lblOffset val="100"/>
        <c:noMultiLvlLbl val="0"/>
      </c:catAx>
      <c:valAx>
        <c:axId val="148148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769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08720588841781"/>
          <c:y val="0.81614255352949194"/>
          <c:w val="0.24344232555581957"/>
          <c:h val="0.14217968640044118"/>
        </c:manualLayout>
      </c:layout>
      <c:overlay val="0"/>
      <c:txPr>
        <a:bodyPr/>
        <a:lstStyle/>
        <a:p>
          <a:pPr>
            <a:defRPr sz="1600">
              <a:latin typeface="+mj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0E84E2-BA6B-4365-AED0-7BC3427EB716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544D7F-4BA8-4CEC-A321-141DA9D77A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4D7F-4BA8-4CEC-A321-141DA9D77A3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0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4D7F-4BA8-4CEC-A321-141DA9D77A3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0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4D7F-4BA8-4CEC-A321-141DA9D77A3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0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4D7F-4BA8-4CEC-A321-141DA9D77A3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0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4D7F-4BA8-4CEC-A321-141DA9D77A3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0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4D7F-4BA8-4CEC-A321-141DA9D77A3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0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9718-F540-4F5D-978F-E5C94BF95110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5C26-021D-4539-97DD-2DFA3C235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54D8-459A-45C0-9B17-7303CD1CB85A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2ACC-F4D8-4E50-BAAE-798502A0F5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ED61-DE37-4E4D-80E1-8AC887C10189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2C69-3B44-40EC-8EA2-C8B4FF7FB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BE93B-32E8-4698-880F-6DD5AE6B67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D307-3160-4225-971F-1709902EE733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3DF8-F243-48A9-90EA-8CEC602BE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4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4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4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6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0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C4A5-2EEB-4D2B-BC04-9DFA6FB0D7F6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CA59-65B5-4FA4-83A0-DCC928321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60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6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34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2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049C-06D7-48D5-953C-6CA3CA9EE5D8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A21B-8529-4FAC-830F-ED44E3B62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B472-F71F-4DFB-8292-4994E6038DB3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A511-4328-48DC-B978-52842E1D0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F75E-E2BA-41B0-962E-0EC63D99A49D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9853-5328-4444-83E4-89A1F5749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CE23-3008-4B8D-A8D2-F59224B813BE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4040-CB09-41EA-8FAA-742AD4F73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A52A-1990-4732-B54D-40336949DCEE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8FF2-9CF6-438A-B51B-86CA67BEB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9444-4E06-461A-875B-C47529A80B65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ABEC-B170-42FB-8AC7-3F7CF2C86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9242-39EF-4579-A511-5BF85D9CDF20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3CC-CC4A-4CE7-8394-CDF84D4EB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E9896-FF56-45BB-97AC-4E482D61F6FC}" type="datetimeFigureOut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CB3BA-4F62-4089-9EA9-11E18DF8EA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65" r:id="rId12"/>
    <p:sldLayoutId id="21474836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290BE8-9CDC-4B42-8AD8-C6BE21FF4A07}" type="datetimeFigureOut">
              <a:rPr lang="ru-RU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30.11.2017</a:t>
            </a:fld>
            <a:endParaRPr lang="ru-RU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8AD8F5-9371-4EE1-9EC9-CC91092BDEA1}" type="slidenum">
              <a:rPr lang="ru-RU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989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846640" cy="2376264"/>
          </a:xfrm>
        </p:spPr>
        <p:txBody>
          <a:bodyPr/>
          <a:lstStyle/>
          <a:p>
            <a:pPr eaLnBrk="1" hangingPunct="1"/>
            <a:r>
              <a:rPr lang="ru-RU" sz="4700" dirty="0" smtClean="0">
                <a:latin typeface="Times New Roman" panose="02020603050405020304" pitchFamily="18" charset="0"/>
                <a:ea typeface="GulimChe"/>
                <a:cs typeface="Times New Roman" panose="02020603050405020304" pitchFamily="18" charset="0"/>
              </a:rPr>
              <a:t>Итоги 10 месяцев 2017 г по выполнению ТПГГ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57606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30.11.2017</a:t>
            </a:r>
            <a:endParaRPr lang="ru-RU" sz="4000" dirty="0">
              <a:latin typeface="+mj-lt"/>
            </a:endParaRPr>
          </a:p>
        </p:txBody>
      </p:sp>
      <p:graphicFrame>
        <p:nvGraphicFramePr>
          <p:cNvPr id="102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57523"/>
              </p:ext>
            </p:extLst>
          </p:nvPr>
        </p:nvGraphicFramePr>
        <p:xfrm>
          <a:off x="1475656" y="1124744"/>
          <a:ext cx="61722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orelDRAW" r:id="rId3" imgW="2604960" imgH="790560" progId="">
                  <p:embed/>
                </p:oleObj>
              </mc:Choice>
              <mc:Fallback>
                <p:oleObj name="CorelDRAW" r:id="rId3" imgW="2604960" imgH="790560" progId="">
                  <p:embed/>
                  <p:pic>
                    <p:nvPicPr>
                      <p:cNvPr id="0" name="Pictur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24744"/>
                        <a:ext cx="6172200" cy="187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24744"/>
          </a:xfrm>
        </p:spPr>
        <p:txBody>
          <a:bodyPr/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Экстренность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терапевтический профиль – 54 % </a:t>
            </a:r>
            <a:b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хирургический профиль – 46 %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61439879"/>
              </p:ext>
            </p:extLst>
          </p:nvPr>
        </p:nvGraphicFramePr>
        <p:xfrm>
          <a:off x="179512" y="1340768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69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496944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sz="4400" dirty="0" smtClean="0">
                <a:latin typeface="Times New Roman"/>
                <a:ea typeface="Times New Roman"/>
                <a:cs typeface="Times New Roman"/>
              </a:rPr>
              <a:t>За 10 месяцев 2017 год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ru-RU" sz="4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до 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пациентов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госпитализированных по экстренным показаниям в ГБУЗ «ИОКБ</a:t>
            </a:r>
            <a:r>
              <a:rPr lang="ru-RU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доставлены бригадами СМП г. 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Экстренная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госпитализация в отделения терапевтического и хирургического профиля ГБУЗ «ИОКБ» в зависимости от каналов поступления 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58895362"/>
              </p:ext>
            </p:extLst>
          </p:nvPr>
        </p:nvGraphicFramePr>
        <p:xfrm>
          <a:off x="457200" y="1340768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19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7813"/>
            <a:ext cx="8640960" cy="99094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Экстренные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хирургического, терапевтического профиля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99860764"/>
              </p:ext>
            </p:extLst>
          </p:nvPr>
        </p:nvGraphicFramePr>
        <p:xfrm>
          <a:off x="539552" y="1340768"/>
          <a:ext cx="8136904" cy="5040559"/>
        </p:xfrm>
        <a:graphic>
          <a:graphicData uri="http://schemas.openxmlformats.org/drawingml/2006/table">
            <a:tbl>
              <a:tblPr firstRow="1" firstCol="1" bandRow="1"/>
              <a:tblGrid>
                <a:gridCol w="2134271"/>
                <a:gridCol w="1800790"/>
                <a:gridCol w="1934181"/>
                <a:gridCol w="2267662"/>
              </a:tblGrid>
              <a:tr h="1719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Территория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СМП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Самообраще-ния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Направление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КДП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0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07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Иркутский р-он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территории ИО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0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 госпитализированных пациентов, доставленных в ГБУЗ «ИОКБ» бригадами СМП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Иркутска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33768502"/>
              </p:ext>
            </p:extLst>
          </p:nvPr>
        </p:nvGraphicFramePr>
        <p:xfrm>
          <a:off x="0" y="1124744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01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532440" cy="1440160"/>
          </a:xfrm>
        </p:spPr>
        <p:txBody>
          <a:bodyPr/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Информация об оказании экстренной МП гражданам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самообращении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приемное отделение основного блока (хирургия, терапия)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всего - 7066</a:t>
            </a:r>
            <a:endParaRPr lang="ru-RU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38543004"/>
              </p:ext>
            </p:extLst>
          </p:nvPr>
        </p:nvGraphicFramePr>
        <p:xfrm>
          <a:off x="323528" y="1412776"/>
          <a:ext cx="8229600" cy="524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24136"/>
          </a:xfrm>
        </p:spPr>
        <p:txBody>
          <a:bodyPr/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Исходы оказания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МП пациентам хирургического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терапевтического профиля при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самообращении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8639089"/>
              </p:ext>
            </p:extLst>
          </p:nvPr>
        </p:nvGraphicFramePr>
        <p:xfrm>
          <a:off x="395537" y="1903290"/>
          <a:ext cx="8568952" cy="3816423"/>
        </p:xfrm>
        <a:graphic>
          <a:graphicData uri="http://schemas.openxmlformats.org/drawingml/2006/table">
            <a:tbl>
              <a:tblPr firstRow="1" firstCol="1" bandRow="1"/>
              <a:tblGrid>
                <a:gridCol w="2068368"/>
                <a:gridCol w="2289978"/>
                <a:gridCol w="2142238"/>
                <a:gridCol w="2068368"/>
              </a:tblGrid>
              <a:tr h="1680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Территория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Обратилось экстренно в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приёмное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отделение в порядке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самообращения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Экстренно госпитализировано при самообращении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Оказана неотложная  МП при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самообращении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Иркутск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1215 (52%)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930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Иркутский р-н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Другие 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территории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ИО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6712"/>
          </a:xfrm>
        </p:spPr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Динамика исходов экстренных самообращений пациентов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51809796"/>
              </p:ext>
            </p:extLst>
          </p:nvPr>
        </p:nvGraphicFramePr>
        <p:xfrm>
          <a:off x="179512" y="1700808"/>
          <a:ext cx="8856985" cy="3528392"/>
        </p:xfrm>
        <a:graphic>
          <a:graphicData uri="http://schemas.openxmlformats.org/drawingml/2006/table">
            <a:tbl>
              <a:tblPr firstRow="1" firstCol="1" bandRow="1"/>
              <a:tblGrid>
                <a:gridCol w="1558414"/>
                <a:gridCol w="1441532"/>
                <a:gridCol w="1571401"/>
                <a:gridCol w="1428546"/>
                <a:gridCol w="1560947"/>
                <a:gridCol w="1296145"/>
              </a:tblGrid>
              <a:tr h="8640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Расчетный 2017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Обратилось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порядке самообращения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Из них госпитализировано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Обратилось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порядке самообращения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Из них госпитализировано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Обратится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в порядке самообращения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Из них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будет госпитализировано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8330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3462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8640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2853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8720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2895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1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16624"/>
          </a:xfrm>
        </p:spPr>
        <p:txBody>
          <a:bodyPr/>
          <a:lstStyle/>
          <a:p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Ежедневно </a:t>
            </a:r>
            <a:b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приемном отделении  </a:t>
            </a:r>
            <a:r>
              <a:rPr lang="ru-RU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принимается до 140 пациентов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том числе проходит полное диагностическое обследование  </a:t>
            </a:r>
            <a:b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экстренных пациентов  </a:t>
            </a:r>
            <a:endParaRPr lang="ru-RU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Мониторинг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приемного отделения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849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6"/>
          <a:stretch/>
        </p:blipFill>
        <p:spPr bwMode="auto">
          <a:xfrm>
            <a:off x="5183803" y="4293096"/>
            <a:ext cx="3941139" cy="25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0" eaLnBrk="1" fontAlgn="b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Структура ГБУЗ «</a:t>
            </a:r>
            <a:r>
              <a:rPr lang="ru-RU" sz="2800" dirty="0"/>
              <a:t>ИОКБ</a:t>
            </a:r>
            <a:r>
              <a:rPr lang="ru-RU" sz="2800" dirty="0" smtClean="0"/>
              <a:t>»</a:t>
            </a:r>
            <a:r>
              <a:rPr lang="ru-RU" sz="1200" b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200" b="1" dirty="0" smtClean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1088 коек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3419504"/>
              </p:ext>
            </p:extLst>
          </p:nvPr>
        </p:nvGraphicFramePr>
        <p:xfrm>
          <a:off x="611560" y="980728"/>
          <a:ext cx="3456384" cy="3024333"/>
        </p:xfrm>
        <a:graphic>
          <a:graphicData uri="http://schemas.openxmlformats.org/drawingml/2006/table">
            <a:tbl>
              <a:tblPr/>
              <a:tblGrid>
                <a:gridCol w="2664296"/>
                <a:gridCol w="792088"/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Пульмонологическое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Кардиологическое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Гастроэнтерологическое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Гематологическое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Неврологическое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Нефрологическое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Эндокринологическое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Отделение диализа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терапии: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2833944"/>
              </p:ext>
            </p:extLst>
          </p:nvPr>
        </p:nvGraphicFramePr>
        <p:xfrm>
          <a:off x="4932040" y="980728"/>
          <a:ext cx="3672408" cy="5472624"/>
        </p:xfrm>
        <a:graphic>
          <a:graphicData uri="http://schemas.openxmlformats.org/drawingml/2006/table">
            <a:tbl>
              <a:tblPr/>
              <a:tblGrid>
                <a:gridCol w="2664296"/>
                <a:gridCol w="1008112"/>
              </a:tblGrid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Портальной гипертензии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Сосудистой хирургии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Торакальной хирургии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Хирургическое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Гнойной хирургии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Кардиохирургическое № 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Микрохирургическое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Колопроктологическое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Нейрохирургическое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Гинекологическое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Урологическое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Отоларингологическое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Офтальмологическое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Кардиохирургическое № 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Травматологическое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хирургии: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98658"/>
              </p:ext>
            </p:extLst>
          </p:nvPr>
        </p:nvGraphicFramePr>
        <p:xfrm>
          <a:off x="611560" y="4437112"/>
          <a:ext cx="3456384" cy="2065330"/>
        </p:xfrm>
        <a:graphic>
          <a:graphicData uri="http://schemas.openxmlformats.org/drawingml/2006/table">
            <a:tbl>
              <a:tblPr/>
              <a:tblGrid>
                <a:gridCol w="2575076"/>
                <a:gridCol w="881308"/>
              </a:tblGrid>
              <a:tr h="593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Акушерское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Патологии беременности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Патологии новорожденных и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недоношенных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детей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ОПЦ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8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8012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 коечного фонда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1"/>
          <a:stretch/>
        </p:blipFill>
        <p:spPr bwMode="auto">
          <a:xfrm>
            <a:off x="6156176" y="3962021"/>
            <a:ext cx="2987823" cy="28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4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3600" dirty="0" smtClean="0"/>
              <a:t>Распределение экстренных госпитализаций по отделениям</a:t>
            </a:r>
            <a:endParaRPr lang="ru-RU" sz="36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462260"/>
              </p:ext>
            </p:extLst>
          </p:nvPr>
        </p:nvGraphicFramePr>
        <p:xfrm>
          <a:off x="0" y="1340768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РСЦ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Травмцентр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(госпитализации за 10 мес.)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111220"/>
              </p:ext>
            </p:extLst>
          </p:nvPr>
        </p:nvGraphicFramePr>
        <p:xfrm>
          <a:off x="755576" y="1628800"/>
          <a:ext cx="8136904" cy="3794332"/>
        </p:xfrm>
        <a:graphic>
          <a:graphicData uri="http://schemas.openxmlformats.org/drawingml/2006/table">
            <a:tbl>
              <a:tblPr/>
              <a:tblGrid>
                <a:gridCol w="6338900"/>
                <a:gridCol w="1798004"/>
              </a:tblGrid>
              <a:tr h="1368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2641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ИБС (в т.ч. ОКС)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1148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ОНМК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1056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травматология 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(в т.ч.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ДТП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госпитализаций и переводов после ДТП за 10 месяцев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253446"/>
              </p:ext>
            </p:extLst>
          </p:nvPr>
        </p:nvGraphicFramePr>
        <p:xfrm>
          <a:off x="457200" y="1600200"/>
          <a:ext cx="8147248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70531" y="242088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Увеличение госпитализаций после ДТП на 32,3</a:t>
            </a:r>
            <a:r>
              <a:rPr lang="ru-RU" sz="2000" dirty="0" smtClean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%</a:t>
            </a:r>
            <a:endParaRPr lang="ru-RU" sz="2000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573016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Увеличение переводов из районов после ДТП на 55,3%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55776" y="3645024"/>
            <a:ext cx="1296144" cy="7200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Причины отклонения от плана ТПГГ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Прогрессирующее увеличение и преобладание в 2017 году </a:t>
            </a:r>
            <a:r>
              <a:rPr lang="ru-RU" sz="24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экстренных обращений </a:t>
            </a:r>
            <a:r>
              <a:rPr lang="ru-RU" sz="24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госпитализаций</a:t>
            </a:r>
          </a:p>
          <a:p>
            <a:pPr marL="0" indent="0" algn="ctr">
              <a:buNone/>
            </a:pPr>
            <a:endParaRPr lang="ru-RU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БСМП в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Иркутске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Развертывание в ИОКБ: РСЦ и травмцентра 1-го уровня, ориентированных на экстренных пациентов (неконтролируемый поток пациентов);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в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Иркутске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дублирующих отделений для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уникальных» подразделений ИОКБ;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четкой маршрутизации «непрофильных» для ГБУЗ ИОКБ пациентов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Иркутске;</a:t>
            </a: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«Нацеленность» городских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стационаров и ЦРБ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снижение количества госпитализаций;</a:t>
            </a:r>
          </a:p>
          <a:p>
            <a:pPr>
              <a:buNone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Причины отклонения от плана ТПГГ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544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4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Прогрессирующее увеличение и преобладание в 2017 году экстренных обращений и госпитализаций</a:t>
            </a:r>
          </a:p>
          <a:p>
            <a:pPr marL="0" indent="0" algn="ctr">
              <a:buNone/>
            </a:pPr>
            <a:endParaRPr lang="ru-RU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Маршрутизация больных доставляемых СМП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Иркутска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 принципу «прописки»;</a:t>
            </a: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Ограничения в получении определенных видов медицинской помощи в ЦРБ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Иркутского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района;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Увеличение численности населения, доставляемого по принципу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«в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ближайший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стационар»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(Ерши, Зеленый берег, Мельничная падь);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запроса общества на максимально качественный уровень оказания медицинской помощи, отсутствие барьеров в выборе МО при экстренных состояниях.</a:t>
            </a:r>
          </a:p>
          <a:p>
            <a:pPr marL="0" indent="0" algn="ctr">
              <a:buNone/>
            </a:pPr>
            <a:endParaRPr lang="ru-RU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488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экспертной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ГУ ТФОМС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страховых медицинских организаций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периоде 2017 году 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необоснованной госпитализации 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установлено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764704"/>
          </a:xfrm>
        </p:spPr>
        <p:txBody>
          <a:bodyPr/>
          <a:lstStyle/>
          <a:p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89770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Преобладание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госпитализации по экстренным показаниям в ГБУЗ «ИОКБ» не позволяет  эффективно оказывать плановую медицинскую помощь, что приводит к  снижению доступности специализированной медицинской помощи жителям Иркутской 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области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Предложения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5860"/>
            <a:ext cx="8496944" cy="5000660"/>
          </a:xfrm>
        </p:spPr>
        <p:txBody>
          <a:bodyPr anchor="ctr"/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оказании стационарной медицинской помощи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пациентам с ОНМК, ОКС, политравмой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руководствоваться утвержденными МЗ ИО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нормативными документами по маршрутизации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пациентов данной категории</a:t>
            </a:r>
          </a:p>
          <a:p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СМП - осуществлять доставку пациентов из Иркутска исходя из принципа «нахождения пациента в Иркутске», не принимая во внимание «место прописки»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Показатели работы МО СФО в 2016 г.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589974"/>
              </p:ext>
            </p:extLst>
          </p:nvPr>
        </p:nvGraphicFramePr>
        <p:xfrm>
          <a:off x="251521" y="548681"/>
          <a:ext cx="8712966" cy="6310062"/>
        </p:xfrm>
        <a:graphic>
          <a:graphicData uri="http://schemas.openxmlformats.org/drawingml/2006/table">
            <a:tbl>
              <a:tblPr firstRow="1" firstCol="1" bandRow="1"/>
              <a:tblGrid>
                <a:gridCol w="3553440"/>
                <a:gridCol w="1230111"/>
                <a:gridCol w="1366040"/>
                <a:gridCol w="1471121"/>
                <a:gridCol w="1092254"/>
              </a:tblGrid>
              <a:tr h="508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 работы стационара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Иркутск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Красноярск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Новосибирск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Омск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Коечный фонд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1028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1090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1445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1180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пролеченных больных 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34204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36170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44718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49359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8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Плановая МП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Экстренная МП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68,1%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5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ОМС: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 (законченных случаев)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(законченных случаев)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плана (законченных случаев) (%)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25246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32208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126%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33955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106%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37366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37379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34236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34108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99,6%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2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оборот койки 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Фактический оборот койки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8595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койки (дни):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339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329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307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Оказание высокотехнологичной медицинской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помощи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3 308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3532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2848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пролеченных больных по ВМП 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9,9%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10,2%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6,4%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4,8%</a:t>
                      </a:r>
                    </a:p>
                  </a:txBody>
                  <a:tcPr marL="66279" marR="6627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0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0" eaLnBrk="1" fontAlgn="b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Структура ГБУЗ «</a:t>
            </a:r>
            <a:r>
              <a:rPr lang="ru-RU" sz="2800" dirty="0"/>
              <a:t>ИОКБ</a:t>
            </a:r>
            <a:r>
              <a:rPr lang="ru-RU" sz="2800" dirty="0" smtClean="0"/>
              <a:t>»</a:t>
            </a:r>
            <a:r>
              <a:rPr lang="ru-RU" sz="1200" b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200" b="1" dirty="0" smtClean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4038600" cy="345638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u="sng" dirty="0">
                <a:solidFill>
                  <a:prstClr val="white"/>
                </a:solidFill>
                <a:latin typeface="Calibri" pitchFamily="34" charset="0"/>
              </a:rPr>
              <a:t>Отделения терапевтического профиля</a:t>
            </a:r>
            <a:r>
              <a:rPr lang="en-US" sz="2400" u="sng" dirty="0">
                <a:solidFill>
                  <a:prstClr val="white"/>
                </a:solidFill>
                <a:latin typeface="Calibri" pitchFamily="34" charset="0"/>
              </a:rPr>
              <a:t> (8</a:t>
            </a:r>
            <a:r>
              <a:rPr lang="en-US" sz="2400" u="sng" dirty="0" smtClean="0">
                <a:solidFill>
                  <a:prstClr val="white"/>
                </a:solidFill>
                <a:latin typeface="Calibri" pitchFamily="34" charset="0"/>
              </a:rPr>
              <a:t>)</a:t>
            </a:r>
            <a:r>
              <a:rPr lang="ru-RU" sz="2400" u="sng" dirty="0" smtClean="0">
                <a:solidFill>
                  <a:prstClr val="white"/>
                </a:solidFill>
                <a:latin typeface="Calibri" pitchFamily="34" charset="0"/>
              </a:rPr>
              <a:t>,</a:t>
            </a:r>
            <a:r>
              <a:rPr lang="en-US" sz="2400" u="sng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sz="2400" u="sng" dirty="0">
                <a:solidFill>
                  <a:prstClr val="white"/>
                </a:solidFill>
                <a:latin typeface="Calibri" pitchFamily="34" charset="0"/>
              </a:rPr>
              <a:t>из них единственные в ИО: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РСЦ: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prstClr val="white"/>
                </a:solidFill>
                <a:latin typeface="Calibri" pitchFamily="34" charset="0"/>
              </a:rPr>
              <a:t>Кардиологическое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prstClr val="white"/>
                </a:solidFill>
                <a:latin typeface="Calibri" pitchFamily="34" charset="0"/>
              </a:rPr>
              <a:t>Неврологическое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Нефрологическое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Отделение диализа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</a:rPr>
              <a:t>Гематологическое</a:t>
            </a:r>
            <a:endParaRPr lang="ru-RU" sz="20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28256" cy="583264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u="sng" dirty="0">
                <a:solidFill>
                  <a:prstClr val="white"/>
                </a:solidFill>
                <a:latin typeface="Calibri" pitchFamily="34" charset="0"/>
              </a:rPr>
              <a:t>Отделения хирургического профиля (15</a:t>
            </a:r>
            <a:r>
              <a:rPr lang="ru-RU" sz="2400" u="sng" dirty="0" smtClean="0">
                <a:solidFill>
                  <a:prstClr val="white"/>
                </a:solidFill>
                <a:latin typeface="Calibri" pitchFamily="34" charset="0"/>
              </a:rPr>
              <a:t>), </a:t>
            </a:r>
            <a:r>
              <a:rPr lang="ru-RU" sz="2400" u="sng" dirty="0">
                <a:solidFill>
                  <a:prstClr val="white"/>
                </a:solidFill>
                <a:latin typeface="Calibri" pitchFamily="34" charset="0"/>
              </a:rPr>
              <a:t>из них единственные в ИО: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Кардиохирургические 1 и 2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РСЦ: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prstClr val="white"/>
                </a:solidFill>
                <a:latin typeface="Calibri" pitchFamily="34" charset="0"/>
              </a:rPr>
              <a:t>Нейрохирургии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prstClr val="white"/>
                </a:solidFill>
                <a:latin typeface="Calibri" pitchFamily="34" charset="0"/>
              </a:rPr>
              <a:t>Сосудистой хирургии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prstClr val="white"/>
                </a:solidFill>
                <a:latin typeface="Calibri" pitchFamily="34" charset="0"/>
              </a:rPr>
              <a:t>Ангиографии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Микрохирургическое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Торакальной хирургии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Травмцентр 1-го уровня: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prstClr val="white"/>
                </a:solidFill>
                <a:latin typeface="Calibri" pitchFamily="34" charset="0"/>
              </a:rPr>
              <a:t>Хирургическое №1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prstClr val="white"/>
                </a:solidFill>
                <a:latin typeface="Calibri" pitchFamily="34" charset="0"/>
              </a:rPr>
              <a:t>Травматологическое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Колопроктологическое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</a:rPr>
              <a:t>Портальной гипертензии (трансплантология)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09120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ru-RU" sz="2000" u="sng" dirty="0" smtClean="0">
                <a:solidFill>
                  <a:prstClr val="white"/>
                </a:solidFill>
                <a:latin typeface="Calibri" pitchFamily="34" charset="0"/>
              </a:rPr>
              <a:t>ОПЦ – единственный в области перинатальный центр 3 уровня</a:t>
            </a: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</a:rPr>
              <a:t> в составе многопрофильной больницы</a:t>
            </a:r>
            <a:endParaRPr lang="ru-RU" sz="20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b="1" dirty="0"/>
          </a:p>
          <a:p>
            <a:pPr algn="ctr" eaLnBrk="1" hangingPunct="1"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Спасибо за внимание!</a:t>
            </a:r>
          </a:p>
        </p:txBody>
      </p:sp>
      <p:graphicFrame>
        <p:nvGraphicFramePr>
          <p:cNvPr id="22528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45539"/>
              </p:ext>
            </p:extLst>
          </p:nvPr>
        </p:nvGraphicFramePr>
        <p:xfrm>
          <a:off x="1547664" y="1268760"/>
          <a:ext cx="61722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7" name="CorelDRAW" r:id="rId3" imgW="2604960" imgH="790560" progId="">
                  <p:embed/>
                </p:oleObj>
              </mc:Choice>
              <mc:Fallback>
                <p:oleObj name="CorelDRAW" r:id="rId3" imgW="2604960" imgH="790560" progId="">
                  <p:embed/>
                  <p:pic>
                    <p:nvPicPr>
                      <p:cNvPr id="0" name="Pictur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268760"/>
                        <a:ext cx="6172200" cy="187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одзаголовок 4"/>
          <p:cNvSpPr txBox="1">
            <a:spLocks/>
          </p:cNvSpPr>
          <p:nvPr/>
        </p:nvSpPr>
        <p:spPr>
          <a:xfrm>
            <a:off x="1706563" y="3233738"/>
            <a:ext cx="6400800" cy="18510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ru-RU" sz="9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5"/>
            <a:ext cx="8229600" cy="936104"/>
          </a:xfrm>
        </p:spPr>
        <p:txBody>
          <a:bodyPr>
            <a:noAutofit/>
          </a:bodyPr>
          <a:lstStyle/>
          <a:p>
            <a:r>
              <a:rPr lang="ru-RU" sz="2000" dirty="0"/>
              <a:t>Относительный показатель госпитализаций в отделения хирургического, терапевтического профиля в разрезе территорий ИО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058048"/>
              </p:ext>
            </p:extLst>
          </p:nvPr>
        </p:nvGraphicFramePr>
        <p:xfrm>
          <a:off x="323528" y="692696"/>
          <a:ext cx="8496943" cy="6121419"/>
        </p:xfrm>
        <a:graphic>
          <a:graphicData uri="http://schemas.openxmlformats.org/drawingml/2006/table">
            <a:tbl>
              <a:tblPr/>
              <a:tblGrid>
                <a:gridCol w="3230072"/>
                <a:gridCol w="1645897"/>
                <a:gridCol w="1728192"/>
                <a:gridCol w="1892782"/>
              </a:tblGrid>
              <a:tr h="107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Территории Иркутской области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Число госпитализаций 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взрослого населения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Кол-во госпитализаций на 10 тыс. населения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17273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1843471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Эхирит-Булагатский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647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20467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Мамско-Чуйский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2971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Качугский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12054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Ольхонский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7031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Баяндаевский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7547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2121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93851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Нукутский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10561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Жигаловский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5922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220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Осинский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14272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Слюдянский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29127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217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Боханский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17508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Заларинский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387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19302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Усть-Удинский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9318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dirty="0"/>
              <a:t>Относительный показатель госпитализаций в отделения хирургического, терапевтического профиля в разрезе территорий ИО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911564"/>
              </p:ext>
            </p:extLst>
          </p:nvPr>
        </p:nvGraphicFramePr>
        <p:xfrm>
          <a:off x="395537" y="1196750"/>
          <a:ext cx="8424936" cy="5328594"/>
        </p:xfrm>
        <a:graphic>
          <a:graphicData uri="http://schemas.openxmlformats.org/drawingml/2006/table">
            <a:tbl>
              <a:tblPr/>
              <a:tblGrid>
                <a:gridCol w="3312367"/>
                <a:gridCol w="1512168"/>
                <a:gridCol w="1728192"/>
                <a:gridCol w="1872209"/>
              </a:tblGrid>
              <a:tr h="990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Территории Иркутской области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Число госпитализаций 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взрослого населения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Кол-во госпитализаций на 10 тыс. населения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Аларский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14519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177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Катангский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2494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Бодайбо и Бодайбинский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14676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Казачинско-Ленский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12576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Свирск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9634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145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Куйтунский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Киренский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13389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Саянск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30152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Балаганский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6124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Черемхово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722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58085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Тулун +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49213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Чунский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24629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Зима +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32525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4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Относительный показатель госпитализаций в отделения хирургического, терапевтического профиля в разрезе территорий ИО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516481"/>
              </p:ext>
            </p:extLst>
          </p:nvPr>
        </p:nvGraphicFramePr>
        <p:xfrm>
          <a:off x="323528" y="1628800"/>
          <a:ext cx="8417032" cy="4530191"/>
        </p:xfrm>
        <a:graphic>
          <a:graphicData uri="http://schemas.openxmlformats.org/drawingml/2006/table">
            <a:tbl>
              <a:tblPr/>
              <a:tblGrid>
                <a:gridCol w="2630772"/>
                <a:gridCol w="2067762"/>
                <a:gridCol w="1668111"/>
                <a:gridCol w="2050387"/>
              </a:tblGrid>
              <a:tr h="68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Территории Иркутской области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Число госпитализаций 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взрослого населения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Кол-во госпитализаций на 10 тыс. населения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Иркутск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5111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491003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Усолье-Сибирское +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98964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Нижне-Илимский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37464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 Усть-Илимск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76107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Шелеховский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50094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Нижнеудинский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47009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Братский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39800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Тайшетский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55268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Усть-Кутский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37110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г.Ангарск + Ангарский р-н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189073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539" marR="3539" marT="353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17273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1843471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94</a:t>
                      </a:r>
                    </a:p>
                  </a:txBody>
                  <a:tcPr marL="3539" marR="3539" marT="353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4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3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latin typeface="+mj-lt"/>
            </a:endParaRPr>
          </a:p>
        </p:txBody>
      </p:sp>
      <p:sp>
        <p:nvSpPr>
          <p:cNvPr id="3076" name="Text Box 432"/>
          <p:cNvSpPr txBox="1">
            <a:spLocks noChangeArrowheads="1"/>
          </p:cNvSpPr>
          <p:nvPr/>
        </p:nvSpPr>
        <p:spPr bwMode="auto">
          <a:xfrm>
            <a:off x="395536" y="620688"/>
            <a:ext cx="846112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целях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реализации ТПГГ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издан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приказ от 28.02.2017 г. № 116 «О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мероприятиях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реализации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ГБУЗ «ИОКБ» Территориальной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программы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государственных гарантий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бесплатного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оказания гражданам медицинской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помощи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Иркутской области на 2017 год и на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плановый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период 2018, 2019 годов («дорожная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карта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 по достижению показателей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Территориальной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государственных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гарантий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бесплатного оказания гражданам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медицинской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помощи в ГБУЗ «ИОКБ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»)»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52648"/>
              </p:ext>
            </p:extLst>
          </p:nvPr>
        </p:nvGraphicFramePr>
        <p:xfrm>
          <a:off x="323528" y="1124744"/>
          <a:ext cx="8496944" cy="5325498"/>
        </p:xfrm>
        <a:graphic>
          <a:graphicData uri="http://schemas.openxmlformats.org/drawingml/2006/table">
            <a:tbl>
              <a:tblPr/>
              <a:tblGrid>
                <a:gridCol w="3495577"/>
                <a:gridCol w="1344453"/>
                <a:gridCol w="1828457"/>
                <a:gridCol w="1828457"/>
              </a:tblGrid>
              <a:tr h="162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2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 </a:t>
                      </a: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месяцев </a:t>
                      </a: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месяцев </a:t>
                      </a: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объем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медицинской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помощи по ОМС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27 389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22824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27068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т. ч. 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ВМП (ОМС)</a:t>
                      </a:r>
                      <a:endParaRPr lang="ru-RU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1 954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1628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1628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Специализированная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МП</a:t>
                      </a:r>
                      <a:endParaRPr lang="ru-RU" sz="2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435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21196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25440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(121 %)</a:t>
                      </a:r>
                      <a:endParaRPr lang="ru-RU" sz="24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6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Специализированная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МП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Областной перинатальный центр (ОПЦ)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7 700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6417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8167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(127 %)</a:t>
                      </a:r>
                      <a:endParaRPr lang="ru-RU" sz="24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7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Стационар (хирургия,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терапия) специализированная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МП 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17 735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14779</a:t>
                      </a: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17273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(117 %)</a:t>
                      </a:r>
                      <a:endParaRPr lang="ru-RU" sz="24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670" marR="8670" marT="867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font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Исполнение плановых показателей ТПГГ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632440"/>
              </p:ext>
            </p:extLst>
          </p:nvPr>
        </p:nvGraphicFramePr>
        <p:xfrm>
          <a:off x="179513" y="242664"/>
          <a:ext cx="8712966" cy="6210673"/>
        </p:xfrm>
        <a:graphic>
          <a:graphicData uri="http://schemas.openxmlformats.org/drawingml/2006/table">
            <a:tbl>
              <a:tblPr/>
              <a:tblGrid>
                <a:gridCol w="3240359"/>
                <a:gridCol w="2197197"/>
                <a:gridCol w="1674508"/>
                <a:gridCol w="1600902"/>
              </a:tblGrid>
              <a:tr h="118067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Объемы </a:t>
                      </a:r>
                      <a:r>
                        <a:rPr lang="ru-RU" sz="2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фактически исполненной 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специализированной медицинской помощи по ОМС 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Случаи госпитализаций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Экстренные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Плановые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Стационар (основной)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17 273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8782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Стационар (ОПЦ)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8 167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25 440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15 542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9898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4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Норматив ТПГГ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21 196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Превышение норматива 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ТПГГ в %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121%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1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91264" cy="32403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плановой госпитализации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39 %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числа случаев ТПГГ </a:t>
            </a:r>
            <a:endParaRPr lang="ru-RU" sz="32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81607642"/>
              </p:ext>
            </p:extLst>
          </p:nvPr>
        </p:nvGraphicFramePr>
        <p:xfrm>
          <a:off x="1115616" y="188640"/>
          <a:ext cx="75608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9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7813"/>
            <a:ext cx="8640960" cy="990947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случаев госпитализаций по территориям Иркутской области за 10 месяцев 2017 г. (специализированная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0249312"/>
              </p:ext>
            </p:extLst>
          </p:nvPr>
        </p:nvGraphicFramePr>
        <p:xfrm>
          <a:off x="323528" y="1484784"/>
          <a:ext cx="8712969" cy="5057807"/>
        </p:xfrm>
        <a:graphic>
          <a:graphicData uri="http://schemas.openxmlformats.org/drawingml/2006/table">
            <a:tbl>
              <a:tblPr firstRow="1" firstCol="1" bandRow="1"/>
              <a:tblGrid>
                <a:gridCol w="1976892"/>
                <a:gridCol w="1573942"/>
                <a:gridCol w="1804522"/>
                <a:gridCol w="1269380"/>
                <a:gridCol w="2088233"/>
              </a:tblGrid>
              <a:tr h="229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Территории Иркутской области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взрослого населения на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01.01.2017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Доля населения от общего кол-ва населения ИО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Число случаев госпитализации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Доля госпитализаций от общего количества госпитализаций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Иркутский р-н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91851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2121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09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491003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26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</a:t>
                      </a: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территории ИО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1258617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10041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5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7813"/>
            <a:ext cx="8640960" cy="990947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случаев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госпитализаций по территориям Иркутской области за 10 месяцев 2017 г. (специализированная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31412916"/>
              </p:ext>
            </p:extLst>
          </p:nvPr>
        </p:nvGraphicFramePr>
        <p:xfrm>
          <a:off x="179512" y="1340768"/>
          <a:ext cx="8712968" cy="5040560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2160240"/>
                <a:gridCol w="1728192"/>
                <a:gridCol w="1872208"/>
              </a:tblGrid>
              <a:tr h="1697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Территории </a:t>
                      </a: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Иркутской </a:t>
                      </a: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области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Число 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госпитализа-</a:t>
                      </a: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ций 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экстренных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Экстрен-</a:t>
                      </a: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ность 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68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Иркутский 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район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5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2861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другим </a:t>
                      </a: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территориям 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ИО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7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1537</Words>
  <Application>Microsoft Office PowerPoint</Application>
  <PresentationFormat>Экран (4:3)</PresentationFormat>
  <Paragraphs>621</Paragraphs>
  <Slides>33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1_Тема Office</vt:lpstr>
      <vt:lpstr>CorelDRAW</vt:lpstr>
      <vt:lpstr>Итоги 10 месяцев 2017 г по выполнению ТПГГ </vt:lpstr>
      <vt:lpstr>Структура ГБУЗ «ИОКБ»  1088 коек  </vt:lpstr>
      <vt:lpstr>Структура ГБУЗ «ИОКБ»   </vt:lpstr>
      <vt:lpstr>Презентация PowerPoint</vt:lpstr>
      <vt:lpstr>Исполнение плановых показателей ТПГГ</vt:lpstr>
      <vt:lpstr>Презентация PowerPoint</vt:lpstr>
      <vt:lpstr>На обеспечение плановой госпитализации остается 39 % от общего числа случаев ТПГГ </vt:lpstr>
      <vt:lpstr>Распределение случаев госпитализаций по территориям Иркутской области за 10 месяцев 2017 г. (специализированная МП)</vt:lpstr>
      <vt:lpstr>Доля случаев госпитализаций по территориям Иркутской области за 10 месяцев 2017 г. (специализированная МП)</vt:lpstr>
      <vt:lpstr>Экстренность терапевтический профиль – 54 %  хирургический профиль – 46 %</vt:lpstr>
      <vt:lpstr>Презентация PowerPoint</vt:lpstr>
      <vt:lpstr>Экстренная госпитализация в отделения терапевтического и хирургического профиля ГБУЗ «ИОКБ» в зависимости от каналов поступления </vt:lpstr>
      <vt:lpstr>Экстренные госпитализации в отделения хирургического, терапевтического профиля</vt:lpstr>
      <vt:lpstr>Количество госпитализированных пациентов, доставленных в ГБУЗ «ИОКБ» бригадами СМП  г. Иркутска   </vt:lpstr>
      <vt:lpstr>Информация об оказании экстренной МП гражданам при самообращении в приемное отделение основного блока (хирургия, терапия) всего - 7066</vt:lpstr>
      <vt:lpstr>Исходы оказания МП пациентам хирургического и терапевтического профиля при самообращении</vt:lpstr>
      <vt:lpstr>Динамика исходов экстренных самообращений пациентов </vt:lpstr>
      <vt:lpstr>Ежедневно  в приемном отделении  принимается до 140 пациентов  В том числе проходит полное диагностическое обследование   75 экстренных пациентов  </vt:lpstr>
      <vt:lpstr>Online Мониторинг приемного отделения</vt:lpstr>
      <vt:lpstr>OnLine мониторинг коечного фонда</vt:lpstr>
      <vt:lpstr>Распределение экстренных госпитализаций по отделениям</vt:lpstr>
      <vt:lpstr>РСЦ и Травмцентр (госпитализации за 10 мес.)</vt:lpstr>
      <vt:lpstr>Динамика госпитализаций и переводов после ДТП за 10 месяцев</vt:lpstr>
      <vt:lpstr>Причины отклонения от плана ТПГГ</vt:lpstr>
      <vt:lpstr>Причины отклонения от плана ТПГГ</vt:lpstr>
      <vt:lpstr>Презентация PowerPoint</vt:lpstr>
      <vt:lpstr>Заключение</vt:lpstr>
      <vt:lpstr>Предложения</vt:lpstr>
      <vt:lpstr>Показатели работы МО СФО в 2016 г.</vt:lpstr>
      <vt:lpstr>Презентация PowerPoint</vt:lpstr>
      <vt:lpstr>Относительный показатель госпитализаций в отделения хирургического, терапевтического профиля в разрезе территорий ИО </vt:lpstr>
      <vt:lpstr>Относительный показатель госпитализаций в отделения хирургического, терапевтического профиля в разрезе территорий ИО</vt:lpstr>
      <vt:lpstr>Относительный показатель госпитализаций в отделения хирургического, терапевтического профиля в разрезе территорий ИО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</dc:creator>
  <cp:lastModifiedBy>Каретников И.А.</cp:lastModifiedBy>
  <cp:revision>249</cp:revision>
  <cp:lastPrinted>2017-11-29T07:01:47Z</cp:lastPrinted>
  <dcterms:created xsi:type="dcterms:W3CDTF">2015-02-02T12:46:35Z</dcterms:created>
  <dcterms:modified xsi:type="dcterms:W3CDTF">2017-11-30T05:39:29Z</dcterms:modified>
</cp:coreProperties>
</file>