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57" r:id="rId2"/>
    <p:sldId id="558" r:id="rId3"/>
    <p:sldId id="560" r:id="rId4"/>
    <p:sldId id="561" r:id="rId5"/>
    <p:sldId id="613" r:id="rId6"/>
    <p:sldId id="614" r:id="rId7"/>
    <p:sldId id="615" r:id="rId8"/>
    <p:sldId id="616" r:id="rId9"/>
    <p:sldId id="617" r:id="rId10"/>
    <p:sldId id="562" r:id="rId11"/>
    <p:sldId id="564" r:id="rId12"/>
    <p:sldId id="565" r:id="rId13"/>
    <p:sldId id="566" r:id="rId14"/>
    <p:sldId id="570" r:id="rId15"/>
    <p:sldId id="571" r:id="rId16"/>
    <p:sldId id="600" r:id="rId17"/>
    <p:sldId id="573" r:id="rId18"/>
    <p:sldId id="574" r:id="rId19"/>
    <p:sldId id="576" r:id="rId20"/>
    <p:sldId id="578" r:id="rId21"/>
    <p:sldId id="618" r:id="rId22"/>
    <p:sldId id="567" r:id="rId23"/>
    <p:sldId id="601" r:id="rId24"/>
    <p:sldId id="602" r:id="rId25"/>
    <p:sldId id="603" r:id="rId26"/>
    <p:sldId id="604" r:id="rId27"/>
    <p:sldId id="605" r:id="rId28"/>
    <p:sldId id="586" r:id="rId29"/>
    <p:sldId id="588" r:id="rId30"/>
    <p:sldId id="596" r:id="rId31"/>
    <p:sldId id="610" r:id="rId3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03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9852" autoAdjust="0"/>
  </p:normalViewPr>
  <p:slideViewPr>
    <p:cSldViewPr>
      <p:cViewPr varScale="1">
        <p:scale>
          <a:sx n="80" d="100"/>
          <a:sy n="80" d="100"/>
        </p:scale>
        <p:origin x="-102" y="-972"/>
      </p:cViewPr>
      <p:guideLst>
        <p:guide orient="horz" pos="3203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14">
          <a:noFill/>
        </a:ln>
      </c:spPr>
    </c:sideWall>
    <c:backWall>
      <c:thickness val="0"/>
      <c:spPr>
        <a:noFill/>
        <a:ln w="25414">
          <a:noFill/>
        </a:ln>
      </c:spPr>
    </c:backWall>
    <c:plotArea>
      <c:layout>
        <c:manualLayout>
          <c:layoutTarget val="inner"/>
          <c:xMode val="edge"/>
          <c:yMode val="edge"/>
          <c:x val="6.7049869001539655E-2"/>
          <c:y val="1.9365854774679954E-2"/>
          <c:w val="0.54855374713564342"/>
          <c:h val="0.89316174535802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 h="88900"/>
              <a:bevelB w="12700" h="88900"/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4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5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7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Pt>
            <c:idx val="9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2700" h="88900"/>
                <a:bevelB w="12700" h="88900"/>
              </a:sp3d>
            </c:spPr>
          </c:dPt>
          <c:dLbls>
            <c:dLbl>
              <c:idx val="0"/>
              <c:layout>
                <c:manualLayout>
                  <c:x val="-9.6154047546629692E-2"/>
                  <c:y val="0.13719080457376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215580782463101E-2"/>
                  <c:y val="-0.115120212295970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16532042887767E-2"/>
                  <c:y val="-0.110899245688853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48439699778351E-2"/>
                  <c:y val="-9.9050008255623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489297637238765E-2"/>
                  <c:y val="-5.92889527852689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690889081541027E-2"/>
                  <c:y val="-1.01060736104148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786512336516392E-2"/>
                  <c:y val="4.07539615838303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657842662290677E-2"/>
                  <c:y val="8.54845679333719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694091822220145E-2"/>
                  <c:y val="9.4234227667793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612610893871538E-2"/>
                  <c:y val="8.55840444821939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2297544838145229E-3"/>
                  <c:y val="0.102207587687902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г. Иркутск</c:v>
                </c:pt>
                <c:pt idx="1">
                  <c:v>г. Братск </c:v>
                </c:pt>
                <c:pt idx="2">
                  <c:v>г. Ангарск</c:v>
                </c:pt>
                <c:pt idx="3">
                  <c:v>Усолье - Сибирское</c:v>
                </c:pt>
                <c:pt idx="4">
                  <c:v>г. Зима</c:v>
                </c:pt>
                <c:pt idx="5">
                  <c:v>г. Черемхово</c:v>
                </c:pt>
                <c:pt idx="6">
                  <c:v>г. Усть - Илимс</c:v>
                </c:pt>
                <c:pt idx="7">
                  <c:v>г. Шелехов</c:v>
                </c:pt>
                <c:pt idx="8">
                  <c:v>Нижнеудинск</c:v>
                </c:pt>
                <c:pt idx="9">
                  <c:v>Иркутский район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24.6</c:v>
                </c:pt>
                <c:pt idx="1">
                  <c:v>6.8</c:v>
                </c:pt>
                <c:pt idx="2">
                  <c:v>5.9</c:v>
                </c:pt>
                <c:pt idx="3">
                  <c:v>4.5</c:v>
                </c:pt>
                <c:pt idx="4" formatCode="0.0">
                  <c:v>1.8226529726602063</c:v>
                </c:pt>
                <c:pt idx="5" formatCode="0.0">
                  <c:v>3.3125994503110077</c:v>
                </c:pt>
                <c:pt idx="6" formatCode="0.0">
                  <c:v>3.7610299435845511</c:v>
                </c:pt>
                <c:pt idx="7">
                  <c:v>2.9</c:v>
                </c:pt>
                <c:pt idx="8" formatCode="0.0">
                  <c:v>3.8333574424996382</c:v>
                </c:pt>
                <c:pt idx="9" formatCode="0.0">
                  <c:v>3.7899609431505858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866512476128209"/>
          <c:y val="0.23324179194783151"/>
          <c:w val="0.24261483821191088"/>
          <c:h val="0.54953066832494391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747728860936407E-2"/>
          <c:y val="0.13394213993581899"/>
          <c:w val="0.93850454227812719"/>
          <c:h val="0.731745629462540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хирургия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Лист1!$A$2:$A$6</c:f>
              <c:strCache>
                <c:ptCount val="5"/>
                <c:pt idx="0">
                  <c:v>Иркутск 3%</c:v>
                </c:pt>
                <c:pt idx="1">
                  <c:v>Ангарск 4,5%</c:v>
                </c:pt>
                <c:pt idx="2">
                  <c:v>Братск 5%</c:v>
                </c:pt>
                <c:pt idx="3">
                  <c:v>У-Илимск 1%</c:v>
                </c:pt>
                <c:pt idx="4">
                  <c:v>Область 86,5%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4.5</c:v>
                </c:pt>
                <c:pt idx="2">
                  <c:v>5</c:v>
                </c:pt>
                <c:pt idx="3">
                  <c:v>1</c:v>
                </c:pt>
                <c:pt idx="4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2.0620037558066746E-2"/>
          <c:y val="0.85436118357545732"/>
          <c:w val="0.97937996244193326"/>
          <c:h val="0.12128760500682101"/>
        </c:manualLayout>
      </c:layout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Офтальмология (структура госпитализаций)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Офтальмология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Область 90%</c:v>
                </c:pt>
                <c:pt idx="1">
                  <c:v>Иркутск 10%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 (структура госпитализаций)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Гнойная хирургия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ln>
                <a:solidFill>
                  <a:schemeClr val="accent6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Область 69%</c:v>
                </c:pt>
                <c:pt idx="1">
                  <c:v>Иркутск 31%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8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10243 [24]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32470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[76%]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Иркутск</c:v>
                </c:pt>
                <c:pt idx="1">
                  <c:v>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10243</c:v>
                </c:pt>
                <c:pt idx="1">
                  <c:v>32470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Посещения (</a:t>
            </a:r>
            <a:r>
              <a:rPr lang="en-US" sz="1200" dirty="0" smtClean="0"/>
              <a:t>n=42793)</a:t>
            </a:r>
            <a:endParaRPr lang="ru-RU" sz="1200" dirty="0"/>
          </a:p>
        </c:rich>
      </c:tx>
      <c:layout>
        <c:manualLayout>
          <c:xMode val="edge"/>
          <c:yMode val="edge"/>
          <c:x val="0.3498712848711627"/>
          <c:y val="0.10288208717549902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5"/>
                <c:pt idx="0">
                  <c:v>ДП №1</c:v>
                </c:pt>
                <c:pt idx="1">
                  <c:v>ДП №2</c:v>
                </c:pt>
                <c:pt idx="2">
                  <c:v>ДП №3</c:v>
                </c:pt>
                <c:pt idx="3">
                  <c:v>ДП №4</c:v>
                </c:pt>
                <c:pt idx="4">
                  <c:v>ДП №5</c:v>
                </c:pt>
                <c:pt idx="5">
                  <c:v>ДП №6</c:v>
                </c:pt>
                <c:pt idx="6">
                  <c:v>ДП №8</c:v>
                </c:pt>
                <c:pt idx="7">
                  <c:v>ДП №9</c:v>
                </c:pt>
                <c:pt idx="8">
                  <c:v>ДП №10</c:v>
                </c:pt>
                <c:pt idx="9">
                  <c:v>ДП №11</c:v>
                </c:pt>
                <c:pt idx="10">
                  <c:v>ДП №15</c:v>
                </c:pt>
                <c:pt idx="11">
                  <c:v>ДП №17</c:v>
                </c:pt>
                <c:pt idx="12">
                  <c:v>МСЧ ИАПО</c:v>
                </c:pt>
                <c:pt idx="13">
                  <c:v>НЦ СО РАН</c:v>
                </c:pt>
                <c:pt idx="14">
                  <c:v>ГБ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1098</c:v>
                </c:pt>
                <c:pt idx="1">
                  <c:v>1002</c:v>
                </c:pt>
                <c:pt idx="2">
                  <c:v>709</c:v>
                </c:pt>
                <c:pt idx="3">
                  <c:v>717</c:v>
                </c:pt>
                <c:pt idx="4">
                  <c:v>651</c:v>
                </c:pt>
                <c:pt idx="5">
                  <c:v>953</c:v>
                </c:pt>
                <c:pt idx="6">
                  <c:v>1755</c:v>
                </c:pt>
                <c:pt idx="7">
                  <c:v>696</c:v>
                </c:pt>
                <c:pt idx="8">
                  <c:v>607</c:v>
                </c:pt>
                <c:pt idx="9">
                  <c:v>60</c:v>
                </c:pt>
                <c:pt idx="10">
                  <c:v>438</c:v>
                </c:pt>
                <c:pt idx="11">
                  <c:v>465</c:v>
                </c:pt>
                <c:pt idx="12">
                  <c:v>899</c:v>
                </c:pt>
                <c:pt idx="13">
                  <c:v>361</c:v>
                </c:pt>
                <c:pt idx="1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242880"/>
        <c:axId val="115244416"/>
      </c:barChart>
      <c:catAx>
        <c:axId val="11524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115244416"/>
        <c:crosses val="autoZero"/>
        <c:auto val="1"/>
        <c:lblAlgn val="ctr"/>
        <c:lblOffset val="100"/>
        <c:noMultiLvlLbl val="0"/>
      </c:catAx>
      <c:valAx>
        <c:axId val="115244416"/>
        <c:scaling>
          <c:orientation val="minMax"/>
        </c:scaling>
        <c:delete val="0"/>
        <c:axPos val="b"/>
        <c:majorGridlines>
          <c:spPr>
            <a:ln>
              <a:solidFill>
                <a:schemeClr val="bg2">
                  <a:lumMod val="75000"/>
                  <a:alpha val="62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15242880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2221979197072E-2"/>
          <c:y val="0.12018017938447542"/>
          <c:w val="0.97777778020802941"/>
          <c:h val="0.87981982061552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9.7473742620981761E-3"/>
                  <c:y val="1.4591350506312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7503708715692408E-2"/>
                  <c:y val="0.11613833183919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7616681144282487E-2"/>
                  <c:y val="-5.71937060867952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5531492177220896E-2"/>
                  <c:y val="-7.23303642008293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2271869830285451E-2"/>
                  <c:y val="4.4223263454939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1.2203629461545337E-2"/>
                  <c:y val="4.41612605491055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Офтальмология</c:v>
                </c:pt>
                <c:pt idx="1">
                  <c:v>Гнойной хирургии</c:v>
                </c:pt>
                <c:pt idx="2">
                  <c:v>Хирургии</c:v>
                </c:pt>
                <c:pt idx="3">
                  <c:v>Травматологии и Ортопедии </c:v>
                </c:pt>
                <c:pt idx="4">
                  <c:v>Кардиологии</c:v>
                </c:pt>
                <c:pt idx="5">
                  <c:v>Эндокринологии</c:v>
                </c:pt>
                <c:pt idx="6">
                  <c:v>Онкологии</c:v>
                </c:pt>
                <c:pt idx="7">
                  <c:v>Неврологии</c:v>
                </c:pt>
                <c:pt idx="8">
                  <c:v>Нейрохирургии</c:v>
                </c:pt>
                <c:pt idx="9">
                  <c:v>Нефрологии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69</c:v>
                </c:pt>
                <c:pt idx="1">
                  <c:v>173</c:v>
                </c:pt>
                <c:pt idx="2">
                  <c:v>283</c:v>
                </c:pt>
                <c:pt idx="3">
                  <c:v>139</c:v>
                </c:pt>
                <c:pt idx="4">
                  <c:v>93</c:v>
                </c:pt>
                <c:pt idx="5">
                  <c:v>304</c:v>
                </c:pt>
                <c:pt idx="6">
                  <c:v>303</c:v>
                </c:pt>
                <c:pt idx="7">
                  <c:v>306</c:v>
                </c:pt>
                <c:pt idx="8">
                  <c:v>82</c:v>
                </c:pt>
                <c:pt idx="9">
                  <c:v>147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Онкологическое отд.</c:v>
                </c:pt>
              </c:strCache>
            </c:strRef>
          </c:tx>
          <c:explosion val="25"/>
          <c:dPt>
            <c:idx val="1"/>
            <c:bubble3D val="0"/>
            <c:spPr>
              <a:ln>
                <a:solidFill>
                  <a:schemeClr val="accent6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Область </c:v>
                </c:pt>
                <c:pt idx="1">
                  <c:v>Иркутск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58.6</c:v>
                </c:pt>
                <c:pt idx="1">
                  <c:v>41.4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plotVisOnly val="1"/>
    <c:dispBlanksAs val="zero"/>
    <c:showDLblsOverMax val="0"/>
  </c:chart>
  <c:txPr>
    <a:bodyPr/>
    <a:lstStyle/>
    <a:p>
      <a:pPr>
        <a:defRPr sz="214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Структура госпитализации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эндокринологическое отделение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ГБУЗ ИГОДКБ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эндокринология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Область</c:v>
                </c:pt>
                <c:pt idx="1">
                  <c:v>Иркутск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67.2</c:v>
                </c:pt>
                <c:pt idx="1">
                  <c:v>32.800000000000004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plotVisOnly val="1"/>
    <c:dispBlanksAs val="zero"/>
    <c:showDLblsOverMax val="0"/>
  </c:chart>
  <c:txPr>
    <a:bodyPr/>
    <a:lstStyle/>
    <a:p>
      <a:pPr>
        <a:defRPr sz="162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Неврология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Область 62%</c:v>
                </c:pt>
                <c:pt idx="1">
                  <c:v>Иркутск 38%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2.4562554680664919E-3"/>
          <c:y val="0.75100987688259713"/>
          <c:w val="0.9975437445319334"/>
          <c:h val="0.2231798456614368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4312940020329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Нефрология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Область 76,4%</c:v>
                </c:pt>
                <c:pt idx="1">
                  <c:v>Иркутск 21%</c:v>
                </c:pt>
                <c:pt idx="2">
                  <c:v>Ангарск 2,6%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76.400000000000006</c:v>
                </c:pt>
                <c:pt idx="1">
                  <c:v>21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legend>
      <c:legendPos val="b"/>
      <c:layout>
        <c:manualLayout>
          <c:xMode val="edge"/>
          <c:yMode val="edge"/>
          <c:x val="0.1057968342595275"/>
          <c:y val="0.77838353831669849"/>
          <c:w val="0.85896142247623075"/>
          <c:h val="0.18588971782436317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5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4312940020329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Нефрология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2"/>
                <c:pt idx="0">
                  <c:v>Область 82,3%</c:v>
                </c:pt>
                <c:pt idx="1">
                  <c:v>Иркутск 17,7%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82.3</c:v>
                </c:pt>
                <c:pt idx="1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legend>
      <c:legendPos val="b"/>
      <c:layout>
        <c:manualLayout>
          <c:xMode val="edge"/>
          <c:yMode val="edge"/>
          <c:x val="0.1057968342595275"/>
          <c:y val="0.77838353831669849"/>
          <c:w val="0.85896142247623075"/>
          <c:h val="0.18588971782436317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5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97" dirty="0"/>
              <a:t>Общая </a:t>
            </a:r>
            <a:r>
              <a:rPr lang="ru-RU" sz="1597" dirty="0" smtClean="0"/>
              <a:t>хирургия </a:t>
            </a:r>
          </a:p>
          <a:p>
            <a:pPr>
              <a:defRPr/>
            </a:pPr>
            <a:r>
              <a:rPr lang="ru-RU" sz="1597" b="0" dirty="0" smtClean="0"/>
              <a:t>(структура госпитализации</a:t>
            </a:r>
            <a:r>
              <a:rPr lang="ru-RU" b="0" dirty="0" smtClean="0"/>
              <a:t>)</a:t>
            </a:r>
            <a:endParaRPr lang="ru-RU" b="0" dirty="0"/>
          </a:p>
        </c:rich>
      </c:tx>
      <c:layout/>
      <c:overlay val="0"/>
    </c:title>
    <c:autoTitleDeleted val="0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77718832891247E-2"/>
          <c:y val="0.18269288813659182"/>
          <c:w val="0.97082228116710878"/>
          <c:h val="0.45436556325291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хирургия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spPr>
              <a:solidFill>
                <a:schemeClr val="accent5"/>
              </a:solidFill>
            </c:spPr>
          </c:dPt>
          <c:cat>
            <c:strRef>
              <c:f>Лист1!$A$2:$A$9</c:f>
              <c:strCache>
                <c:ptCount val="8"/>
                <c:pt idx="0">
                  <c:v>Иркутск 24%</c:v>
                </c:pt>
                <c:pt idx="1">
                  <c:v>Ангарск 2%</c:v>
                </c:pt>
                <c:pt idx="2">
                  <c:v>Усолье-Сибирское 3%</c:v>
                </c:pt>
                <c:pt idx="3">
                  <c:v>Черемхово 3%</c:v>
                </c:pt>
                <c:pt idx="4">
                  <c:v>Братск 5%</c:v>
                </c:pt>
                <c:pt idx="5">
                  <c:v>У-Илимск 4%</c:v>
                </c:pt>
                <c:pt idx="6">
                  <c:v>Железногорск 5%</c:v>
                </c:pt>
                <c:pt idx="7">
                  <c:v>Область 54%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0">
          <a:noFill/>
        </a:ln>
      </c:spPr>
    </c:plotArea>
    <c:legend>
      <c:legendPos val="b"/>
      <c:layout>
        <c:manualLayout>
          <c:xMode val="edge"/>
          <c:yMode val="edge"/>
          <c:x val="0"/>
          <c:y val="0.68719160104986876"/>
          <c:w val="0.98020819962117067"/>
          <c:h val="0.29038012489818077"/>
        </c:manualLayout>
      </c:layout>
      <c:overlay val="0"/>
      <c:txPr>
        <a:bodyPr/>
        <a:lstStyle/>
        <a:p>
          <a:pPr>
            <a:defRPr sz="1198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Нейрохирургия (структура госпитализации)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Нейрохирургия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</c:dPt>
          <c:cat>
            <c:strRef>
              <c:f>Лист1!$A$2:$A$3</c:f>
              <c:strCache>
                <c:ptCount val="2"/>
                <c:pt idx="0">
                  <c:v>Область 85%</c:v>
                </c:pt>
                <c:pt idx="1">
                  <c:v>Иркутск 15%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0.78916</cdr:x>
      <cdr:y>0.93851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188098" y="5583488"/>
          <a:ext cx="1920406" cy="36579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0.45962</cdr:x>
      <cdr:y>0.05022</cdr:y>
    </cdr:from>
    <cdr:to>
      <cdr:x>0.66087</cdr:x>
      <cdr:y>0.16529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15713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E84E2-BA6B-4365-AED0-7BC3427EB716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544D7F-4BA8-4CEC-A321-141DA9D77A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43535-FD0B-4C34-B55A-D488C790BD19}" type="slidenum">
              <a:rPr lang="en-US" altLang="ru-RU" smtClean="0"/>
              <a:pPr/>
              <a:t>1</a:t>
            </a:fld>
            <a:endParaRPr lang="en-US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7973A2-3CD8-43F4-A770-F7F0E015023C}" type="slidenum">
              <a:rPr lang="en-US" altLang="ru-RU" smtClean="0"/>
              <a:pPr/>
              <a:t>4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44D7F-4BA8-4CEC-A321-141DA9D77A3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0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доделать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D1FD68-B716-4DCA-B203-534CF5D8550F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доделать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D1FD68-B716-4DCA-B203-534CF5D8550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Доделать, вставить структуру коек г. Ангарска, г. Шеле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7E7252-10AC-4659-99B7-AB1521F8F297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C7A1C92D-5174-48BE-B21F-CAE4E4BDCEBA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FF0000"/>
                </a:solidFill>
              </a:rPr>
              <a:t>+ Г. Ангарск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4B5FE27-C770-4254-BC91-35AE08110C76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9718-F540-4F5D-978F-E5C94BF95110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5C26-021D-4539-97DD-2DFA3C235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54D8-459A-45C0-9B17-7303CD1CB85A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2ACC-F4D8-4E50-BAAE-798502A0F5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ED61-DE37-4E4D-80E1-8AC887C10189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2C69-3B44-40EC-8EA2-C8B4FF7FB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E93B-32E8-4698-880F-6DD5AE6B67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D307-3160-4225-971F-1709902EE733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3DF8-F243-48A9-90EA-8CEC602BE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C4A5-2EEB-4D2B-BC04-9DFA6FB0D7F6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CA59-65B5-4FA4-83A0-DCC928321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049C-06D7-48D5-953C-6CA3CA9EE5D8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A21B-8529-4FAC-830F-ED44E3B62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B472-F71F-4DFB-8292-4994E6038DB3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A511-4328-48DC-B978-52842E1D0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F75E-E2BA-41B0-962E-0EC63D99A49D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9853-5328-4444-83E4-89A1F5749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CE23-3008-4B8D-A8D2-F59224B813BE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4040-CB09-41EA-8FAA-742AD4F73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A52A-1990-4732-B54D-40336949DCEE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8FF2-9CF6-438A-B51B-86CA67BEB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9444-4E06-461A-875B-C47529A80B65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ABEC-B170-42FB-8AC7-3F7CF2C86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9242-39EF-4579-A511-5BF85D9CDF20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3CC-CC4A-4CE7-8394-CDF84D4EB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E9896-FF56-45BB-97AC-4E482D61F6FC}" type="datetimeFigureOut">
              <a:rPr lang="ru-RU"/>
              <a:pPr>
                <a:defRPr/>
              </a:pPr>
              <a:t>04.12.2017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CB3BA-4F62-4089-9EA9-11E18DF8EA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5" r:id="rId12"/>
    <p:sldLayoutId id="21474836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3501008"/>
            <a:ext cx="8964488" cy="7921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" indent="0" algn="ctr">
              <a:buFont typeface="Georgia" pitchFamily="18" charset="0"/>
              <a:buNone/>
              <a:defRPr/>
            </a:pPr>
            <a:r>
              <a:rPr lang="ru-RU" alt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 реализации  территориальной  программы </a:t>
            </a:r>
            <a:b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 гарантий  бесплатного  оказания  гражданам </a:t>
            </a:r>
            <a:b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 помощи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ГБУЗ ИГОДКБ </a:t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мес. 2017г.</a:t>
            </a: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01.12.2017г. </a:t>
            </a:r>
            <a: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6911975" y="6550025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971550" y="333375"/>
            <a:ext cx="79930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Aft>
                <a:spcPts val="280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70B716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 ИРКУТСКАЯ ГОСУДАРСТВЕНПАЯ ОБЛАСТНАЯ ДЕТСКАЯ КЛИНИЧЕСКАЯ БОЛЬНИЦА </a:t>
            </a:r>
          </a:p>
          <a:p>
            <a:pPr eaLnBrk="1" hangingPunct="1">
              <a:lnSpc>
                <a:spcPct val="97000"/>
              </a:lnSpc>
              <a:spcAft>
                <a:spcPts val="280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268288"/>
            <a:ext cx="8524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88375" cy="381000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выполнения плановых показателей ТПГГ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10 мес. 2017г.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23527" y="1340766"/>
          <a:ext cx="8496945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677"/>
                <a:gridCol w="1482305"/>
                <a:gridCol w="1681479"/>
                <a:gridCol w="1449742"/>
                <a:gridCol w="1449742"/>
              </a:tblGrid>
              <a:tr h="10692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ТПГГ (ОМС)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 мес. 2017г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ГБУЗ ИГОДКБ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(ОМС)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мес. 2017г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мес. 2017г.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>
                    <a:solidFill>
                      <a:srgbClr val="C00000"/>
                    </a:solidFill>
                  </a:tcPr>
                </a:tc>
              </a:tr>
              <a:tr h="1069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Случай госпитализации (без учета медицинской реабилитации)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5870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6699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0000"/>
                    </a:solidFill>
                  </a:tcPr>
                </a:tc>
              </a:tr>
              <a:tr h="1069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Пролеченные больные в дневных стационарах всех типов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0000"/>
                    </a:solidFill>
                  </a:tcPr>
                </a:tc>
              </a:tr>
              <a:tr h="1069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поводу заболеваний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15719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16463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0000"/>
                    </a:solidFill>
                  </a:tcPr>
                </a:tc>
              </a:tr>
              <a:tr h="7637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Посещения,  оказываемые в неотложной форме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281" name="TextBox 4"/>
          <p:cNvSpPr txBox="1">
            <a:spLocks noChangeArrowheads="1"/>
          </p:cNvSpPr>
          <p:nvPr/>
        </p:nvSpPr>
        <p:spPr bwMode="auto">
          <a:xfrm>
            <a:off x="6911975" y="6550025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8312" y="476672"/>
            <a:ext cx="8208143" cy="5472608"/>
          </a:xfrm>
          <a:prstGeom prst="rect">
            <a:avLst/>
          </a:prstGeom>
        </p:spPr>
        <p:txBody>
          <a:bodyPr/>
          <a:lstStyle/>
          <a:p>
            <a:pPr marL="46037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госпитализация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ГБУЗ  ИГОДКБ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обоснованностью  согласно показаниям для направления в учреждение 3 уровня оказания медицинской помощи.</a:t>
            </a:r>
          </a:p>
          <a:p>
            <a:pPr marL="46037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на плановую госпитализацию проводится </a:t>
            </a:r>
          </a:p>
          <a:p>
            <a:pPr marL="388937" algn="just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заведующими отделениями - при записи пациентов на госпитализацию</a:t>
            </a:r>
          </a:p>
          <a:p>
            <a:pPr marL="388937" algn="just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приемном отделении – заведующим приемным отделением, согласовывается с заместителями по профилю</a:t>
            </a:r>
          </a:p>
          <a:p>
            <a:pPr marL="46037" indent="0" algn="just">
              <a:buFont typeface="Georgia" pitchFamily="18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пациентов без показаний для госпитализации используется возможность амбулаторного обследования в  консультативно – диагностическом центре ГБУЗ ИГОДКБ</a:t>
            </a:r>
          </a:p>
          <a:p>
            <a:pPr marL="46037" indent="0"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Ретроспективно ВК ГБУЗ ИГОДКБ проводит экспертизу качества оказания медицинской помощи – обоснованности госпитализации с изучением причин и возможности маршрутизации пациентов</a:t>
            </a:r>
          </a:p>
          <a:p>
            <a:pPr marL="46037" indent="0" algn="just">
              <a:buFont typeface="Georgia" pitchFamily="18" charset="0"/>
              <a:buNone/>
              <a:defRPr/>
            </a:pPr>
            <a:endParaRPr lang="ru-RU" dirty="0" smtClean="0"/>
          </a:p>
          <a:p>
            <a:pPr marL="46037" indent="0" algn="just">
              <a:buNone/>
              <a:defRPr/>
            </a:pPr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95536" y="1052737"/>
            <a:ext cx="856932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экспертной оценке ГУ ТФОМС и страховых медицинских организаций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необоснованной </a:t>
            </a: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госпитализации не 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выявлено</a:t>
            </a:r>
          </a:p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2017г.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1899 экспертиз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792088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800" dirty="0" smtClean="0"/>
              <a:t>Предпосылки «Перевыполнения» ТПГГ</a:t>
            </a:r>
            <a:endParaRPr lang="ru-RU" sz="2800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251520" y="5445224"/>
            <a:ext cx="8424935" cy="189959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ГБУЗ ИГОДКБ - медицинское учреждение 3 уровня для детского населения Иркутской области. Следующий этап оказания медицинской помощи – ФГУ, центральные клиники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ГБУЗ ИГОДКБ - единственное учреждение Иркутской области, оказывающее специализированную, в том числе высокотехнологичную, медицинскую помощь детям по торакальной хирургии,  абдоминальная хирургия, урологии, нейрохирургии, ортопедии, офтальмологии, онкологии, педиатрии и эндокринологии.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Ежегодно выполняется свыше 600 квот ВМП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Высокий уровень социальной напряженности,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а так же желание населения получить наиболее качественную медицинскую помощь в областном учреждении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порождает большой поток жалоб от населения на качество и доступность медицинской помощи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Отсутствие детских специалистов и специализированных детских отделений в лечебных учреждениях области 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Отдаленность территорий области и отсутствие в ГБУЗ ИГОДКБ пансионата для пациентов снижает доступность и приверженность к обследованию в амбулаторных условиях в КДЦ ГБУЗ ИГОДКБ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Консультативно – диагностический центр находится в приспособленном помещении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Отсутствие в структуре ГБУЗ ИГОДКБ подразделения для медицинской реабилитации</a:t>
            </a:r>
          </a:p>
          <a:p>
            <a:pPr algn="just"/>
            <a:endParaRPr lang="ru-RU" altLang="ru-RU" sz="1600" dirty="0" smtClean="0"/>
          </a:p>
          <a:p>
            <a:pPr algn="just"/>
            <a:r>
              <a:rPr lang="ru-RU" altLang="ru-RU" sz="1600" dirty="0" smtClean="0"/>
              <a:t> </a:t>
            </a:r>
          </a:p>
          <a:p>
            <a:pPr algn="just"/>
            <a:r>
              <a:rPr lang="ru-RU" altLang="ru-RU" dirty="0" smtClean="0"/>
              <a:t> </a:t>
            </a:r>
          </a:p>
          <a:p>
            <a:pPr algn="l"/>
            <a:r>
              <a:rPr lang="ru-RU" altLang="ru-RU" dirty="0" smtClean="0"/>
              <a:t>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911975" y="6550025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54029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пациентов, направленных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ГБУЗ ИГОДКБ за 10 мес. 2017г.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462" y="958850"/>
          <a:ext cx="9109076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3810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госпитализаций в ГБУЗ ИГОДКБ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Иркутск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7979770"/>
              </p:ext>
            </p:extLst>
          </p:nvPr>
        </p:nvGraphicFramePr>
        <p:xfrm>
          <a:off x="-46038" y="908721"/>
          <a:ext cx="9144001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7813"/>
            <a:ext cx="8640960" cy="990947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случаев госпитализаций по территориям Иркутской области за 10 месяцев 2017 г. (специализированная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291741"/>
              </p:ext>
            </p:extLst>
          </p:nvPr>
        </p:nvGraphicFramePr>
        <p:xfrm>
          <a:off x="323528" y="1484784"/>
          <a:ext cx="8712969" cy="4932619"/>
        </p:xfrm>
        <a:graphic>
          <a:graphicData uri="http://schemas.openxmlformats.org/drawingml/2006/table">
            <a:tbl>
              <a:tblPr firstRow="1" firstCol="1" bandRow="1"/>
              <a:tblGrid>
                <a:gridCol w="1976892"/>
                <a:gridCol w="1573942"/>
                <a:gridCol w="1804522"/>
                <a:gridCol w="1269380"/>
                <a:gridCol w="2088233"/>
              </a:tblGrid>
              <a:tr h="229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Иркутской области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детского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населения на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01.01.2017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Доля населения от общего кол-ва населения ИО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Число случаев госпитализации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Доля госпитализаций от общего количества госпитализаций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Иркутский район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27424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4,8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  <a:endParaRPr lang="ru-RU" sz="2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09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Иркутск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132733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23,4%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25%</a:t>
                      </a:r>
                      <a:endParaRPr lang="ru-RU" sz="2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26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</a:t>
                      </a: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территории ИО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434697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71,8%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5214</a:t>
                      </a:r>
                      <a:endParaRPr lang="ru-RU" sz="2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70,2%</a:t>
                      </a:r>
                      <a:endParaRPr lang="ru-RU" sz="2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  <p:extLst>
      <p:ext uri="{BB962C8B-B14F-4D97-AF65-F5344CB8AC3E}">
        <p14:creationId xmlns:p14="http://schemas.microsoft.com/office/powerpoint/2010/main" val="4595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92088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Онкологическое отделение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46037" indent="0" algn="just"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Единственное отделение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Иркутской области, оказывающее помощь детям с злокачественными новообразования, заболевания крови.</a:t>
            </a:r>
          </a:p>
          <a:p>
            <a:pPr marL="46037" indent="0" algn="just">
              <a:buFont typeface="Georgia" pitchFamily="18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800 – 820 случаев госпитализации</a:t>
            </a:r>
          </a:p>
          <a:p>
            <a:pPr marL="46037" indent="0" algn="just">
              <a:buFont typeface="Georgia" pitchFamily="18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выявляется 70 – 80 новых случаев злокачественных новообразований у детей</a:t>
            </a:r>
          </a:p>
          <a:p>
            <a:pPr>
              <a:defRPr/>
            </a:pPr>
            <a:endParaRPr lang="ru-RU" dirty="0" smtClean="0"/>
          </a:p>
          <a:p>
            <a:pPr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651002"/>
              </p:ext>
            </p:extLst>
          </p:nvPr>
        </p:nvGraphicFramePr>
        <p:xfrm>
          <a:off x="1187624" y="2852936"/>
          <a:ext cx="6264695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34605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Структура детских эндокринологических коек в Иркутской области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6082139"/>
              </p:ext>
            </p:extLst>
          </p:nvPr>
        </p:nvGraphicFramePr>
        <p:xfrm>
          <a:off x="457200" y="836613"/>
          <a:ext cx="3394720" cy="19394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7360"/>
                <a:gridCol w="1697360"/>
              </a:tblGrid>
              <a:tr h="5177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медицинской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развернутых коек эндокринологического профиля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5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ГБУЗ ИГОДКБ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5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ГАУЗ ИМГДКБ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5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ФГУ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НЦ ПЗРЧ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871968"/>
              </p:ext>
            </p:extLst>
          </p:nvPr>
        </p:nvGraphicFramePr>
        <p:xfrm>
          <a:off x="4067944" y="32332"/>
          <a:ext cx="496922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63702"/>
              </p:ext>
            </p:extLst>
          </p:nvPr>
        </p:nvGraphicFramePr>
        <p:xfrm>
          <a:off x="179512" y="2924944"/>
          <a:ext cx="8784975" cy="3691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35960"/>
                <a:gridCol w="2015589"/>
                <a:gridCol w="3633426"/>
              </a:tblGrid>
              <a:tr h="8870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нозологических форм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госпитализаций в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ГБУЗ ИГОДКБ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маршрутизации 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5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Сахарный диабет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в ГБУЗ ИГОДКБ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045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Гипофизарный нанизм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в ГБУЗ ИГОДКБ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013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Нарушение половой дифференцировки, хроническая надпочечниковая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недостаточность,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в ГБУЗ ИГОДКБ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5965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Преждевременное половое развитие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ГБУЗ ИГОДКБ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ГАУЗ ИМГДКБ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ФГУ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НЦ ПЗРЧ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Детские поликлиники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ВМП: помповая инсулинотерапия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в ГБУЗ ИГОДКБ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7217"/>
            <a:ext cx="8064896" cy="469455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коечного фонда неврологических коек для детей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1536663"/>
              </p:ext>
            </p:extLst>
          </p:nvPr>
        </p:nvGraphicFramePr>
        <p:xfrm>
          <a:off x="179512" y="476672"/>
          <a:ext cx="4680520" cy="212865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40260"/>
                <a:gridCol w="2340260"/>
              </a:tblGrid>
              <a:tr h="30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Медицинские организации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Коечный фонд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6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ИГОДКБ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6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ГАУЗ ГИМДКБ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6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Братская ДГБ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2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ДГБ №1 г.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Ангарск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(в составе педиатрического отделения)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4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ОГБУЗ ГДБ г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Усолье-Сибирское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(в составе педиатрического отделения)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274962"/>
              </p:ext>
            </p:extLst>
          </p:nvPr>
        </p:nvGraphicFramePr>
        <p:xfrm>
          <a:off x="5220072" y="188640"/>
          <a:ext cx="3239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67293065"/>
              </p:ext>
            </p:extLst>
          </p:nvPr>
        </p:nvGraphicFramePr>
        <p:xfrm>
          <a:off x="179512" y="2636912"/>
          <a:ext cx="8784975" cy="403418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77548"/>
                <a:gridCol w="1767952"/>
                <a:gridCol w="3239475"/>
              </a:tblGrid>
              <a:tr h="5174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Нозологические формы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Случаи госпитализации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маршрутизации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Впервые выявленные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пароксизмальные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состояния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ГБУЗ ИГОДКБ имеются условия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выполнения стандарта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0953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Эпилепсия с резистентным течением и для коррекции терапии</a:t>
                      </a:r>
                    </a:p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ДЦП +эпилепсия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в ГБУЗ ИГОДКБ имеются условия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выполнения стандарта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450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ДЦП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ГБУЗ ИГОДКБ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ГАУЗ ИМГДКБ,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обследование в амбулаторных условиях  и лечение в реабилитационных центрах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Нервно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мышечные заболевания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ГБУЗ ИГОДКБ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ГАУЗ ИМГДКБ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Острое нарушением мозгового кровообращения, невропатия лицевого нерва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ГБУЗ ИГОДКБ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ГАУЗ ИМГДКБ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59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Демиелинизирующие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заболевания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в ГБУЗ ИГОДКБ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65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Попытка суицида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в ГБУЗ ИГОДКБ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642350" cy="3709988"/>
          </a:xfrm>
        </p:spPr>
        <p:txBody>
          <a:bodyPr/>
          <a:lstStyle/>
          <a:p>
            <a:pPr marL="46037" indent="0" algn="ctr">
              <a:buFont typeface="Georgia" pitchFamily="18" charset="0"/>
              <a:buNone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ГБУЗ Иркутская областная детская клиническая больница.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медицинской деятельности</a:t>
            </a:r>
          </a:p>
          <a:p>
            <a:pPr marL="46037" indent="0" algn="ctr"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 – 38-01-002736 от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08.12.2016г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(бессрочно)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Безлицензионной деятельности – нет.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84133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нефрологических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коек для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85428"/>
              </p:ext>
            </p:extLst>
          </p:nvPr>
        </p:nvGraphicFramePr>
        <p:xfrm>
          <a:off x="179512" y="908720"/>
          <a:ext cx="4248472" cy="207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183"/>
                <a:gridCol w="1353554"/>
                <a:gridCol w="1712735"/>
              </a:tblGrid>
              <a:tr h="47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Медицинская организация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Круглосуточные койки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Койки дневного пребывания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ГБУЗ ИГОДКБ  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ОГАУЗ ИМДГБ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ГБУЗ Ангарская ДГБ 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264810"/>
              </p:ext>
            </p:extLst>
          </p:nvPr>
        </p:nvGraphicFramePr>
        <p:xfrm>
          <a:off x="4197366" y="908720"/>
          <a:ext cx="4860032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374" y="3501008"/>
            <a:ext cx="8712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ведущим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нефрологическим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оказывающим специализированную помощь, в том числе по ВМП (ФБ и ОМС)  пациентам из  г. Иркутска и Иркутской области с наиболее серьезной патологией почек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хронической почечной недостаточностью.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года в единственном отделении в Восточной  Сибири, проводится биопсия почек у детей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ГБУЗ ИГОДКБ работает единственное в Иркутской области отделение диализа для детей.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84133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кардиологических коек для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19367"/>
              </p:ext>
            </p:extLst>
          </p:nvPr>
        </p:nvGraphicFramePr>
        <p:xfrm>
          <a:off x="179512" y="908720"/>
          <a:ext cx="4248472" cy="207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183"/>
                <a:gridCol w="1353554"/>
                <a:gridCol w="1712735"/>
              </a:tblGrid>
              <a:tr h="47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Медицинская организация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Круглосуточные койки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Койки дневного пребывания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ГБУЗ ИГОДКБ  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ОГАУЗ 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ИМДГБ в</a:t>
                      </a:r>
                      <a:r>
                        <a:rPr lang="ru-RU" sz="13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составе педиатрического отделения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188342"/>
              </p:ext>
            </p:extLst>
          </p:nvPr>
        </p:nvGraphicFramePr>
        <p:xfrm>
          <a:off x="4197366" y="908720"/>
          <a:ext cx="4860032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374" y="3501008"/>
            <a:ext cx="8712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Кардиологическое отделение ИГОДКБ входит в состав  областного  детского специализированного кардиологического центра  3  уровня, созданного Приказом МЗ ИО как профильного по данной патологии в Иркутской области и аналогов в области и в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Иркутске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имеет.</a:t>
            </a:r>
          </a:p>
          <a:p>
            <a:pPr algn="just" eaLnBrk="0" hangingPunct="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области является наличие в составе отделения областного Центра ювенильного ревматоидного артрита и детских аутоиммунных заболеваний (системная красная волчанка, ювенильный системный склероз, дерматомиозит, узелковый периартериит) и  Центра по диагностике и лечению болезни Кавасаки (первого и единственного в РФ). </a:t>
            </a:r>
          </a:p>
          <a:p>
            <a:pPr algn="just" eaLnBrk="0" hangingPunct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число госпитализаций в кардиологическое отделение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760 – 800 в год.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/>
              <a:t> 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  <p:extLst>
      <p:ext uri="{BB962C8B-B14F-4D97-AF65-F5344CB8AC3E}">
        <p14:creationId xmlns:p14="http://schemas.microsoft.com/office/powerpoint/2010/main" val="88400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0806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Состояние детской хирургической помощи </a:t>
            </a:r>
          </a:p>
          <a:p>
            <a:pPr algn="ctr"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Иркутской области</a:t>
            </a:r>
          </a:p>
        </p:txBody>
      </p:sp>
      <p:graphicFrame>
        <p:nvGraphicFramePr>
          <p:cNvPr id="1536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058626"/>
              </p:ext>
            </p:extLst>
          </p:nvPr>
        </p:nvGraphicFramePr>
        <p:xfrm>
          <a:off x="0" y="980728"/>
          <a:ext cx="88201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1" r:id="rId4" imgW="8821677" imgH="3340898" progId="Excel.Sheet.8">
                  <p:embed/>
                </p:oleObj>
              </mc:Choice>
              <mc:Fallback>
                <p:oleObj r:id="rId4" imgW="8821677" imgH="3340898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0728"/>
                        <a:ext cx="88201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79512" y="4797152"/>
            <a:ext cx="8784976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В 29 районах Иркутской области</a:t>
            </a:r>
            <a:r>
              <a:rPr lang="ru-RU" altLang="ru-RU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отсутствуют специализированные детские хирургические отделения</a:t>
            </a:r>
          </a:p>
          <a:p>
            <a:pPr algn="ctr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Экстренную хирургическую помощь на местах оказывают взрослые хирурги.</a:t>
            </a:r>
          </a:p>
          <a:p>
            <a:pPr algn="ctr"/>
            <a:endParaRPr lang="ru-RU" altLang="ru-RU" sz="2200" dirty="0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911975" y="6550025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084637"/>
              </p:ext>
            </p:extLst>
          </p:nvPr>
        </p:nvGraphicFramePr>
        <p:xfrm>
          <a:off x="300442" y="499588"/>
          <a:ext cx="4271558" cy="308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779"/>
                <a:gridCol w="2135779"/>
              </a:tblGrid>
              <a:tr h="7476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 медицинской</a:t>
                      </a:r>
                      <a:r>
                        <a:rPr lang="ru-RU" sz="1600" baseline="0" dirty="0" smtClean="0"/>
                        <a:t> организации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развернутых коек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492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ИГОДКБ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846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ИМГДКБ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846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ГДБ Ангарск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846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ГБ Усолье-Сибирское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846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ГБ Черемхово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846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ГДБ Братск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846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ГДБ Усть-Илимск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  <a:tr h="2846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ГБ Железногорск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7" marB="45737"/>
                </a:tc>
              </a:tr>
            </a:tbl>
          </a:graphicData>
        </a:graphic>
      </p:graphicFrame>
      <p:sp>
        <p:nvSpPr>
          <p:cNvPr id="26658" name="TextBox 4"/>
          <p:cNvSpPr txBox="1">
            <a:spLocks noChangeArrowheads="1"/>
          </p:cNvSpPr>
          <p:nvPr/>
        </p:nvSpPr>
        <p:spPr bwMode="auto">
          <a:xfrm>
            <a:off x="142875" y="3175"/>
            <a:ext cx="8858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Структура детских хирургических коек</a:t>
            </a:r>
          </a:p>
        </p:txBody>
      </p:sp>
      <p:sp>
        <p:nvSpPr>
          <p:cNvPr id="26659" name="Содержимое 2"/>
          <p:cNvSpPr>
            <a:spLocks noGrp="1"/>
          </p:cNvSpPr>
          <p:nvPr>
            <p:ph idx="4294967295"/>
          </p:nvPr>
        </p:nvSpPr>
        <p:spPr>
          <a:xfrm>
            <a:off x="0" y="3640138"/>
            <a:ext cx="9001125" cy="3240087"/>
          </a:xfrm>
        </p:spPr>
        <p:txBody>
          <a:bodyPr/>
          <a:lstStyle/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весь спектр оперативных вмешательств в детском возрасте.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ГБУЗ ИГОДКБ проводятся торакальные операции (деформация грудной клетки, аномалии развития бронхолегочной системы, новообразования)  - до 200 госпитализаций в год, удаление объёмных образований средостения и забрюшинного пространства – 50 госпитализаций в год, выполняются высокотехнологичные оперативные вмешательства на мочеполовой системе – 250 госпитализаций в год, 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клинике в совершенстве освоена эндоскопическая хирургия, чего нет в других территориях Иркутской области, а это - 550 госпитализаций и проведенных операций  в год. </a:t>
            </a:r>
          </a:p>
          <a:p>
            <a:pPr marL="0" indent="0"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Ежегодно  до </a:t>
            </a:r>
            <a:r>
              <a:rPr lang="ru-RU" alt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случаев госпитализации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Georgia" pitchFamily="18" charset="0"/>
              <a:buNone/>
            </a:pPr>
            <a:r>
              <a:rPr lang="ru-RU" altLang="ru-RU" dirty="0" smtClean="0"/>
              <a:t>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4356100" y="449263"/>
          <a:ext cx="4787900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3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0965463"/>
              </p:ext>
            </p:extLst>
          </p:nvPr>
        </p:nvGraphicFramePr>
        <p:xfrm>
          <a:off x="457200" y="463550"/>
          <a:ext cx="8229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 медицинской</a:t>
                      </a:r>
                      <a:r>
                        <a:rPr lang="ru-RU" sz="1600" baseline="0" dirty="0" smtClean="0"/>
                        <a:t> организации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развернутых коек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ИГОДКБ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ИМГДКБ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27664" name="TextBox 4"/>
          <p:cNvSpPr txBox="1">
            <a:spLocks noChangeArrowheads="1"/>
          </p:cNvSpPr>
          <p:nvPr/>
        </p:nvSpPr>
        <p:spPr bwMode="auto">
          <a:xfrm>
            <a:off x="142875" y="3175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Структура детских нейрохирургических коек</a:t>
            </a:r>
          </a:p>
        </p:txBody>
      </p:sp>
      <p:sp>
        <p:nvSpPr>
          <p:cNvPr id="2049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3860800"/>
            <a:ext cx="8569325" cy="4525963"/>
          </a:xfrm>
        </p:spPr>
        <p:txBody>
          <a:bodyPr/>
          <a:lstStyle/>
          <a:p>
            <a:pPr algn="just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НХО ГБУЗ ИГОДКБ выполняет весь спектр оперативных вмешательств в детском возрасте.</a:t>
            </a:r>
          </a:p>
          <a:p>
            <a:pPr algn="just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ГБУЗ ИГОДКБ выполняются оперативные вмешательства при тяжелых деформациях позвоночника (врожденные и приобретенные сколиозы) с применением погружных имплантатов, что в год составляет 40 госпитализаций, удаление объёмных образований головного мозга у детей с применением  ультразвуковой 3Д навигации – 60 госпитализаций в год, лечение водянки головного мозга с применением программирующихся шунтирующих систем  - 120 госпитализаций в год, ЧМТ. </a:t>
            </a:r>
          </a:p>
          <a:p>
            <a:pPr algn="just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до 650 случаев госпитализации</a:t>
            </a:r>
          </a:p>
          <a:p>
            <a:pPr marL="46037" indent="0">
              <a:buFont typeface="Georgia" pitchFamily="18" charset="0"/>
              <a:buNone/>
              <a:defRPr/>
            </a:pPr>
            <a:endParaRPr lang="ru-RU" altLang="ru-RU" dirty="0" smtClean="0"/>
          </a:p>
          <a:p>
            <a:pPr>
              <a:buFont typeface="Georgia" pitchFamily="18" charset="0"/>
              <a:buNone/>
              <a:defRPr/>
            </a:pPr>
            <a:r>
              <a:rPr lang="ru-RU" altLang="ru-RU" dirty="0" smtClean="0"/>
              <a:t> </a:t>
            </a:r>
          </a:p>
        </p:txBody>
      </p:sp>
      <p:graphicFrame>
        <p:nvGraphicFramePr>
          <p:cNvPr id="2" name="Объект 5"/>
          <p:cNvGraphicFramePr>
            <a:graphicFrameLocks/>
          </p:cNvGraphicFramePr>
          <p:nvPr/>
        </p:nvGraphicFramePr>
        <p:xfrm>
          <a:off x="468313" y="1700213"/>
          <a:ext cx="8207375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3569623"/>
              </p:ext>
            </p:extLst>
          </p:nvPr>
        </p:nvGraphicFramePr>
        <p:xfrm>
          <a:off x="457200" y="463550"/>
          <a:ext cx="3827464" cy="313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32"/>
                <a:gridCol w="1913732"/>
              </a:tblGrid>
              <a:tr h="9333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 медицинской</a:t>
                      </a:r>
                      <a:r>
                        <a:rPr lang="ru-RU" sz="1600" baseline="0" dirty="0" smtClean="0"/>
                        <a:t> организации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развернутых коек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4" marB="45724"/>
                </a:tc>
              </a:tr>
              <a:tr h="420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ИГОДКБ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4" marB="45724"/>
                </a:tc>
              </a:tr>
              <a:tr h="420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ИМГДКБ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24" marB="45724"/>
                </a:tc>
              </a:tr>
              <a:tr h="420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ГДБ Ангарск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47" marB="45747"/>
                </a:tc>
              </a:tr>
              <a:tr h="420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ГДБ Братск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47" marB="45747"/>
                </a:tc>
              </a:tr>
              <a:tr h="420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 ГДБ Усть-Илимск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47" marB="45747"/>
                </a:tc>
              </a:tr>
            </a:tbl>
          </a:graphicData>
        </a:graphic>
      </p:graphicFrame>
      <p:sp>
        <p:nvSpPr>
          <p:cNvPr id="28697" name="TextBox 4"/>
          <p:cNvSpPr txBox="1">
            <a:spLocks noChangeArrowheads="1"/>
          </p:cNvSpPr>
          <p:nvPr/>
        </p:nvSpPr>
        <p:spPr bwMode="auto">
          <a:xfrm>
            <a:off x="142875" y="3175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детских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травматолого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-ортопедических коек</a:t>
            </a:r>
          </a:p>
        </p:txBody>
      </p:sp>
      <p:sp>
        <p:nvSpPr>
          <p:cNvPr id="28698" name="Содержимое 2"/>
          <p:cNvSpPr>
            <a:spLocks noGrp="1"/>
          </p:cNvSpPr>
          <p:nvPr>
            <p:ph idx="4294967295"/>
          </p:nvPr>
        </p:nvSpPr>
        <p:spPr>
          <a:xfrm>
            <a:off x="0" y="3860800"/>
            <a:ext cx="9001125" cy="2663825"/>
          </a:xfrm>
        </p:spPr>
        <p:txBody>
          <a:bodyPr/>
          <a:lstStyle/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весь спектр оперативных вмешательств в детском возрасте.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ортопедии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травматологии ГБУЗ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ИГОДКБ 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динственное специализированное отделение в области, где проходят лечение малыши с врождёнными пороками развития опорно-двигательного аппарата, что требует проведение реконструктивно-пластических операций с применениям трансплантатов, пластики связочного аппарата и применение аппаратов внешней фиксации, в год дети с данной патологией составляю 65% - это порядка 990 госпитализаций в год, дети с новообразованиями – 10%, острой скелетной травмой – 25% . 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до 1100 случаев госпитализации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70866829"/>
              </p:ext>
            </p:extLst>
          </p:nvPr>
        </p:nvGraphicFramePr>
        <p:xfrm>
          <a:off x="4572000" y="463550"/>
          <a:ext cx="4543425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700" name="TextBox 2"/>
          <p:cNvSpPr txBox="1">
            <a:spLocks noChangeArrowheads="1"/>
          </p:cNvSpPr>
          <p:nvPr/>
        </p:nvSpPr>
        <p:spPr bwMode="auto">
          <a:xfrm>
            <a:off x="4378026" y="465138"/>
            <a:ext cx="4787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dirty="0" smtClean="0"/>
              <a:t>Отд. ортопедии и травматологии (</a:t>
            </a:r>
            <a:r>
              <a:rPr lang="ru-RU" altLang="ru-RU" dirty="0"/>
              <a:t>структура </a:t>
            </a:r>
            <a:r>
              <a:rPr lang="ru-RU" altLang="ru-RU" dirty="0" smtClean="0"/>
              <a:t>госпитализации в ГБУЗ ИГОДКБ)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13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7784678"/>
              </p:ext>
            </p:extLst>
          </p:nvPr>
        </p:nvGraphicFramePr>
        <p:xfrm>
          <a:off x="457200" y="538390"/>
          <a:ext cx="8229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медицинской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развернутых коек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ИГОДКБ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ИМГДКБ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29712" name="TextBox 4"/>
          <p:cNvSpPr txBox="1">
            <a:spLocks noChangeArrowheads="1"/>
          </p:cNvSpPr>
          <p:nvPr/>
        </p:nvSpPr>
        <p:spPr bwMode="auto">
          <a:xfrm>
            <a:off x="142875" y="3175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детских офтальмологических коек</a:t>
            </a:r>
          </a:p>
        </p:txBody>
      </p:sp>
      <p:sp>
        <p:nvSpPr>
          <p:cNvPr id="2971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4509120"/>
            <a:ext cx="8569325" cy="3877643"/>
          </a:xfrm>
        </p:spPr>
        <p:txBody>
          <a:bodyPr/>
          <a:lstStyle/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весь спектр оперативных вмешательств в детском возрасте.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ГБУЗ ИГОДКБ проводят лечение детям с новообразованиями глаза и его придаточного аппарата и орбиты, выполнение реконструктивно-пластических операций при врожденных аномалиях развития века,   аппарата, глазницы, переднего и заднего сегментов глаза, что в год составляет – 900 госпитализаций в год. Выполнение ВМП более 50 квот ежегодно. Ежегодно  до 1050 случаев госпитализации</a:t>
            </a:r>
          </a:p>
          <a:p>
            <a:endParaRPr lang="ru-RU" altLang="ru-RU" dirty="0" smtClean="0"/>
          </a:p>
          <a:p>
            <a:pPr>
              <a:buFont typeface="Georgia" pitchFamily="18" charset="0"/>
              <a:buNone/>
            </a:pPr>
            <a:r>
              <a:rPr lang="ru-RU" altLang="ru-RU" dirty="0" smtClean="0"/>
              <a:t> 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71430"/>
              </p:ext>
            </p:extLst>
          </p:nvPr>
        </p:nvGraphicFramePr>
        <p:xfrm>
          <a:off x="468312" y="1916832"/>
          <a:ext cx="8207375" cy="250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8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2983379"/>
              </p:ext>
            </p:extLst>
          </p:nvPr>
        </p:nvGraphicFramePr>
        <p:xfrm>
          <a:off x="457200" y="463550"/>
          <a:ext cx="8229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 медицинской</a:t>
                      </a:r>
                      <a:r>
                        <a:rPr lang="ru-RU" sz="1600" baseline="0" dirty="0" smtClean="0"/>
                        <a:t> организации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развернутых коек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ИГОДКБ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ИМГДКБ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30736" name="TextBox 4"/>
          <p:cNvSpPr txBox="1">
            <a:spLocks noChangeArrowheads="1"/>
          </p:cNvSpPr>
          <p:nvPr/>
        </p:nvSpPr>
        <p:spPr bwMode="auto">
          <a:xfrm>
            <a:off x="142875" y="3175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детских гнойно-септических коек</a:t>
            </a:r>
          </a:p>
        </p:txBody>
      </p:sp>
      <p:sp>
        <p:nvSpPr>
          <p:cNvPr id="30737" name="Содержимое 2"/>
          <p:cNvSpPr>
            <a:spLocks noGrp="1"/>
          </p:cNvSpPr>
          <p:nvPr>
            <p:ph idx="4294967295"/>
          </p:nvPr>
        </p:nvSpPr>
        <p:spPr>
          <a:xfrm>
            <a:off x="0" y="3645024"/>
            <a:ext cx="8790309" cy="4238376"/>
          </a:xfrm>
        </p:spPr>
        <p:txBody>
          <a:bodyPr/>
          <a:lstStyle/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весь спектр оперативных вмешательств в детском возрасте.</a:t>
            </a:r>
          </a:p>
          <a:p>
            <a:pPr algn="just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ГБУЗ ИГОДКБ - единственное специализированное отделение в области, где проходят лечение дети тяжелыми с гнойно-септическим заболеваниями, выполняются этапные кожные пластики с применяем аппаратов внешней фиксации. В 2017 году больница оказывает экстренную хирургическую помощь детям Иркутска уже в течение 2 – х дней в неделю (вторник и четверг), что привело к увлечению обращений по неотложной помощи за 10 месяцев до 1193 и увеличению госпитализаций до 618 в клинику. Учитывая увеличение дежурство по экстренной хирургии по городу Иркутску необходимо перераспределение  объёмов оказания этого виды помощи из ГАУЗ ИМДКБ в ГБУЗ ИГОДКБ. Ежегодно  до 650 случаев госпитализации</a:t>
            </a:r>
          </a:p>
          <a:p>
            <a:endParaRPr lang="ru-RU" altLang="ru-RU" dirty="0" smtClean="0"/>
          </a:p>
          <a:p>
            <a:pPr>
              <a:buFont typeface="Georgia" pitchFamily="18" charset="0"/>
              <a:buNone/>
            </a:pPr>
            <a:r>
              <a:rPr lang="ru-RU" altLang="ru-RU" dirty="0" smtClean="0"/>
              <a:t> 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149096"/>
              </p:ext>
            </p:extLst>
          </p:nvPr>
        </p:nvGraphicFramePr>
        <p:xfrm>
          <a:off x="503237" y="1628800"/>
          <a:ext cx="8137525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03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sz="quarter" idx="4294967295"/>
          </p:nvPr>
        </p:nvSpPr>
        <p:spPr>
          <a:xfrm>
            <a:off x="241114" y="836712"/>
            <a:ext cx="8820150" cy="376148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Перевыполнение плановых объемов </a:t>
            </a:r>
            <a:r>
              <a:rPr lang="ru-RU" altLang="ru-RU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посещений, оказываемых в неотложной форме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на 44% связано с организацией в ГБУЗ ИГОДКБ второго дня оказания экстренной  хирургической  помощи детскому населению г. Иркутска с 01.03.2017 г согласно распоряжения МЗИО от 10.02.2017 г № 236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 этом объемы посещений по неотложной помощи ТПГГ остались в прежних объемах (355 посещений).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 январе месяце 2017г выполнение посещений в неотложной форме составило 197%. Причина - повышением посещений по неотложной помощи в период эпидемиологического подъема  гриппа и ОРВИ, перенаправление потоков пациентов из г. Иркутска с пневмониями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(Приказ МЗИО № 43 –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от 13.01.2017г. «О госпитализации детей с пневмониями»)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, а так же закрытия ряда отделений МО г. Иркутска в данный период.</a:t>
            </a:r>
          </a:p>
          <a:p>
            <a:pPr algn="just"/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За 10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2017г. основное количество посещений оказанных в неотложной форме отмечается в отделении гнойной хирургии (25%). Основной направительный диагноз - болезни аппендикса, функциональные кишечные нарушения. </a:t>
            </a:r>
          </a:p>
          <a:p>
            <a:pPr algn="just"/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276414"/>
            <a:ext cx="499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медицинская помощь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744416" cy="576064"/>
          </a:xfrm>
        </p:spPr>
        <p:txBody>
          <a:bodyPr>
            <a:noAutofit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вес пациентов, обратившихся в КДЦ из г. Иркутска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6097897"/>
              </p:ext>
            </p:extLst>
          </p:nvPr>
        </p:nvGraphicFramePr>
        <p:xfrm>
          <a:off x="107504" y="1052736"/>
          <a:ext cx="3538736" cy="204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911975" y="6550025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3477765"/>
              </p:ext>
            </p:extLst>
          </p:nvPr>
        </p:nvGraphicFramePr>
        <p:xfrm>
          <a:off x="1475656" y="2924944"/>
          <a:ext cx="77048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789173" y="2384884"/>
            <a:ext cx="56886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пациентов, направленных в КДЦ из поликлиник г. Иркутска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marL="0" indent="0" eaLnBrk="1" fontAlgn="b" hangingPunct="1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коечного фонда  ГБУЗ ИГОДКБ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4300900"/>
              </p:ext>
            </p:extLst>
          </p:nvPr>
        </p:nvGraphicFramePr>
        <p:xfrm>
          <a:off x="611188" y="981075"/>
          <a:ext cx="3456385" cy="3492446"/>
        </p:xfrm>
        <a:graphic>
          <a:graphicData uri="http://schemas.openxmlformats.org/drawingml/2006/table">
            <a:tbl>
              <a:tblPr/>
              <a:tblGrid>
                <a:gridCol w="2167563"/>
                <a:gridCol w="644411"/>
                <a:gridCol w="644411"/>
              </a:tblGrid>
              <a:tr h="647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Из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них КДП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Офтальмологические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Хирургические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Отоларингологические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Урологические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Нейрохирургические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вертебрологическими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Ортопедо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 травматологические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хирургии: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8121006"/>
              </p:ext>
            </p:extLst>
          </p:nvPr>
        </p:nvGraphicFramePr>
        <p:xfrm>
          <a:off x="4932363" y="981073"/>
          <a:ext cx="3672408" cy="4000892"/>
        </p:xfrm>
        <a:graphic>
          <a:graphicData uri="http://schemas.openxmlformats.org/drawingml/2006/table">
            <a:tbl>
              <a:tblPr/>
              <a:tblGrid>
                <a:gridCol w="2090448"/>
                <a:gridCol w="790980"/>
                <a:gridCol w="790980"/>
              </a:tblGrid>
              <a:tr h="503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Из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них КДП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Неврологические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Эндокринологические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Педиатрические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Нефрологические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Кардиологические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Ревматологические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Онкологические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Гематологические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педиатрии: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81594556"/>
              </p:ext>
            </p:extLst>
          </p:nvPr>
        </p:nvGraphicFramePr>
        <p:xfrm>
          <a:off x="572130" y="4940746"/>
          <a:ext cx="3672408" cy="288033"/>
        </p:xfrm>
        <a:graphic>
          <a:graphicData uri="http://schemas.openxmlformats.org/drawingml/2006/table">
            <a:tbl>
              <a:tblPr/>
              <a:tblGrid>
                <a:gridCol w="2664296"/>
                <a:gridCol w="1008112"/>
              </a:tblGrid>
              <a:tr h="288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Отделение реанимации: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5564" y="5301208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на функциональной основе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кардиологический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центр,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ревматоидного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артрита,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диагностики и лечения болезни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Кавасаки, Реанимационно-консультативный центр, Центр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психотерапевтической помощи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перенесших СЖОР и суицид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041"/>
            <a:ext cx="8686800" cy="381000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092280" y="6550025"/>
            <a:ext cx="2051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2411413" y="1484313"/>
            <a:ext cx="0" cy="14446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395536" y="476672"/>
            <a:ext cx="856895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пациентов в ГБУЗ ИГОДКБ обусловлена наличием уникальных отделений, уникальных методик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доступности и качества медицинской помощи детскому населению Иркутской области, необходимо пересмотреть плановые объемы медицинской помощи ГБУЗ ИГОДКБ, утвержденные  Территориальной программы бесплатного оказания  гражданам  медицинской  помощи  в  Иркутской  области в сторону </a:t>
            </a:r>
            <a: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расчета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случаев госпитализации для круглосуточного стационара</a:t>
            </a:r>
          </a:p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(+ 956 случаев к ТПГГ), </a:t>
            </a:r>
            <a: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 пролеченных больных в дневном стационаре </a:t>
            </a:r>
          </a:p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(+ 73 к ТПГГ),  </a:t>
            </a:r>
            <a: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п</a:t>
            </a:r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осещений </a:t>
            </a:r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оказываемых в неотложной </a:t>
            </a:r>
            <a:r>
              <a:rPr 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endParaRPr lang="ru-RU" altLang="ru-RU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(+445 к ТПГГ).</a:t>
            </a:r>
            <a: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показатели основаны на анализе рабочей группы с участием главных  детских внештатных специалистов МЗИО по выполнению плановых показателей ТПГГ в ГБУЗ ИГОДКБ.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altLang="ru-RU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объемов  приведет к удлинению сроков ожидания  специализированной, в том числе высокотехнологичной медицинской помощи, повышению показателей младенческой и детской смертности, увеличению количества жалоб от населения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alt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767" y="908720"/>
            <a:ext cx="5554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:\логотип старый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92" y="2134412"/>
            <a:ext cx="3168352" cy="302637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 rot="21256292">
            <a:off x="618250" y="5264175"/>
            <a:ext cx="7945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3E5E08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3E5E08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3E5E08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3E5E08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3E5E08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3E5E08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3E5E08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3E5E08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>
                <a:solidFill>
                  <a:srgbClr val="3E5E08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rgbClr val="FFC000"/>
                </a:solidFill>
                <a:latin typeface="Bookman Old Style" pitchFamily="18" charset="0"/>
              </a:rPr>
              <a:t>Источник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i="1" dirty="0">
                <a:solidFill>
                  <a:srgbClr val="FFC000"/>
                </a:solidFill>
                <a:latin typeface="Bookman Old Style" pitchFamily="18" charset="0"/>
              </a:rPr>
              <a:t>милосердия!</a:t>
            </a:r>
          </a:p>
        </p:txBody>
      </p:sp>
    </p:spTree>
    <p:extLst>
      <p:ext uri="{BB962C8B-B14F-4D97-AF65-F5344CB8AC3E}">
        <p14:creationId xmlns:p14="http://schemas.microsoft.com/office/powerpoint/2010/main" val="4439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333375"/>
            <a:ext cx="828040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объемы Территориальной программе  государственных гарантий бесплатного оказания гражданам медицинской помощи в Иркутской области на 2017г.    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911975" y="6550025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37607"/>
              </p:ext>
            </p:extLst>
          </p:nvPr>
        </p:nvGraphicFramePr>
        <p:xfrm>
          <a:off x="395536" y="1484784"/>
          <a:ext cx="8451848" cy="405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576102"/>
                <a:gridCol w="545406"/>
                <a:gridCol w="685869"/>
                <a:gridCol w="685869"/>
                <a:gridCol w="482289"/>
                <a:gridCol w="669284"/>
                <a:gridCol w="747798"/>
                <a:gridCol w="542511"/>
                <a:gridCol w="645154"/>
                <a:gridCol w="645154"/>
                <a:gridCol w="645154"/>
                <a:gridCol w="64515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учреждения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Случаи</a:t>
                      </a:r>
                      <a:r>
                        <a:rPr lang="ru-RU" sz="1000" baseline="0" dirty="0" smtClean="0"/>
                        <a:t> госпитализации (без учета медицинской реабилитации)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Посещений  при</a:t>
                      </a:r>
                      <a:r>
                        <a:rPr lang="ru-RU" sz="1000" baseline="0" dirty="0" smtClean="0"/>
                        <a:t> оказании </a:t>
                      </a:r>
                      <a:r>
                        <a:rPr lang="ru-RU" sz="1000" baseline="0" dirty="0" err="1" smtClean="0"/>
                        <a:t>амбулаторно</a:t>
                      </a:r>
                      <a:r>
                        <a:rPr lang="ru-RU" sz="1000" baseline="0" dirty="0" smtClean="0"/>
                        <a:t>- поликлинической  помощи.</a:t>
                      </a:r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Пролеченных больных в условиях дневного стационара</a:t>
                      </a:r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aseline="0" dirty="0" smtClean="0"/>
                    </a:p>
                  </a:txBody>
                  <a:tcPr/>
                </a:tc>
              </a:tr>
              <a:tr h="458286">
                <a:tc rowSpan="2">
                  <a:txBody>
                    <a:bodyPr/>
                    <a:lstStyle/>
                    <a:p>
                      <a:endParaRPr lang="ru-RU" sz="1000"/>
                    </a:p>
                  </a:txBody>
                  <a:tcPr marL="91442" marR="91442" marT="45713" marB="4571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Всего 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 счет средств   бюджета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 счет средств ОМС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</a:t>
                      </a:r>
                    </a:p>
                    <a:p>
                      <a:pPr algn="ctr"/>
                      <a:r>
                        <a:rPr lang="ru-RU" sz="1000" dirty="0" smtClean="0"/>
                        <a:t>ВМП ОМС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 счет</a:t>
                      </a:r>
                      <a:r>
                        <a:rPr lang="ru-RU" sz="1000" baseline="0" dirty="0" smtClean="0"/>
                        <a:t> бюджета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 счет средств ОМС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Всего 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</a:t>
                      </a:r>
                      <a:r>
                        <a:rPr lang="ru-RU" sz="1000" baseline="0" dirty="0" smtClean="0"/>
                        <a:t> счет бюджета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 счет</a:t>
                      </a:r>
                      <a:r>
                        <a:rPr lang="ru-RU" sz="1000" baseline="0" dirty="0" smtClean="0"/>
                        <a:t> ОМС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</a:tr>
              <a:tr h="1234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 поводу заболеваний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 профилактической целью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Обращений по поводу заболеваний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Посещений с профилактической целью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Посещений оказываемых в неотложной форме</a:t>
                      </a:r>
                      <a:endParaRPr lang="ru-RU" sz="1000" dirty="0"/>
                    </a:p>
                  </a:txBody>
                  <a:tcPr marL="91442" marR="91442" marT="45713" marB="45713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68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ТПГГ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7 044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18 863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</a:tr>
              <a:tr h="94905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Решением Комиссии по разработке ТПГГ ОМС в Иркутской области (Протокол №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30.10.2017 г.)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US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en-US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18 863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1367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3" marB="45713" anchor="ctr"/>
                </a:tc>
              </a:tr>
            </a:tbl>
          </a:graphicData>
        </a:graphic>
      </p:graphicFrame>
      <p:sp>
        <p:nvSpPr>
          <p:cNvPr id="9286" name="TextBox 1"/>
          <p:cNvSpPr txBox="1">
            <a:spLocks noChangeArrowheads="1"/>
          </p:cNvSpPr>
          <p:nvPr/>
        </p:nvSpPr>
        <p:spPr bwMode="auto">
          <a:xfrm>
            <a:off x="468313" y="64531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5805264"/>
            <a:ext cx="282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плановых объемов ВМП 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6165304"/>
            <a:ext cx="6335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плановых объемов  пролеченных больных в условиях дневного стационара (-20)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576064"/>
          </a:xfrm>
        </p:spPr>
        <p:txBody>
          <a:bodyPr/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 мероприятий достижения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показателей Территориальной  программы  в ГБУЗ ИГОДКБ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1987" name="Объект 3"/>
          <p:cNvSpPr>
            <a:spLocks noGrp="1"/>
          </p:cNvSpPr>
          <p:nvPr>
            <p:ph sz="quarter" idx="4294967295"/>
          </p:nvPr>
        </p:nvSpPr>
        <p:spPr>
          <a:xfrm>
            <a:off x="467544" y="980728"/>
            <a:ext cx="8280524" cy="3330575"/>
          </a:xfrm>
          <a:prstGeom prst="rect">
            <a:avLst/>
          </a:prstGeom>
        </p:spPr>
        <p:txBody>
          <a:bodyPr/>
          <a:lstStyle/>
          <a:p>
            <a:pPr marL="44450" indent="0" algn="just"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1) Создана рабочая группа с привлечением главных детских внештатных специалистов МЗИО.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2) Разработана и утверждена «Дорожная карта» на 2017 год по достижению  показателей Территориальной  программы  государственных гарантий  бесплатного оказания  гражданам  медицинской  помощи Иркутской  области.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2) Разработан план мероприятий по предупреждению необоснованной госпитализации пациентов в ГБУЗ ИГОДКБ.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3) Разработан План мероприятий по увеличению объемов амбулаторной  помощи - разработана «дорожная карта» по реконструкции поликлиники ГБУЗ ИГОДКБ.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адрес Министерства здравоохранения Иркутской области направлено ряд писем, в которых указывалась необходимость и важность увеличения плановых объемов медицинской помощи по всем направлениям деятельности ГБУЗ ИГОДКБ в целях сохранения доступности и качества оказания мед. помощи детскому населению Иркутской области.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(Письмо «Об увеличении количества объемов неотложных мед. посещений на 2017г.» 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исх.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№ 898 от 04.07.2017г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., Письмо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«О достижении показателей ТПГГ ГБУЗ ИГОДКБ» исх. № 193 от 14.02.2017г., письмо «О предоставлении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сведений по исполнению ТПГГ ГБУЗ ИГОДКБ»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исх. № 793 от 14.06.2017г.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algn="just">
              <a:buFont typeface="Georgia" pitchFamily="18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5) Осуществлялся текущий контроль  выполнения плановых объемов ТПГГ с последующим  детальным рассмотрением на заседаниях ВК ГБУЗ ИГОДКБ и вынесением оперативных решений по  маршрутизации пациентов.</a:t>
            </a:r>
          </a:p>
          <a:p>
            <a:pPr marL="44450" indent="0" algn="just">
              <a:buFont typeface="Georgia" pitchFamily="18" charset="0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6911975" y="6550025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  <p:extLst>
      <p:ext uri="{BB962C8B-B14F-4D97-AF65-F5344CB8AC3E}">
        <p14:creationId xmlns:p14="http://schemas.microsoft.com/office/powerpoint/2010/main" val="13284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госпитализации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9" y="1124744"/>
            <a:ext cx="8891411" cy="5001419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  <p:extLst>
      <p:ext uri="{BB962C8B-B14F-4D97-AF65-F5344CB8AC3E}">
        <p14:creationId xmlns:p14="http://schemas.microsoft.com/office/powerpoint/2010/main" val="281038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4" y="1268760"/>
            <a:ext cx="8832980" cy="4968552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  <p:extLst>
      <p:ext uri="{BB962C8B-B14F-4D97-AF65-F5344CB8AC3E}">
        <p14:creationId xmlns:p14="http://schemas.microsoft.com/office/powerpoint/2010/main" val="276115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детей, находящихся в тяжелом состоянии в медицинских организациях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372"/>
            <a:ext cx="8928992" cy="5022559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  <p:extLst>
      <p:ext uri="{BB962C8B-B14F-4D97-AF65-F5344CB8AC3E}">
        <p14:creationId xmlns:p14="http://schemas.microsoft.com/office/powerpoint/2010/main" val="37453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детей, обратившихся в ГБУЗ ИГОДКБ за экстренной хирургической помощью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48786" cy="5033693"/>
          </a:xfrm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468285" y="6581001"/>
            <a:ext cx="1675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©ГБУЗ ИГОДКБ, 2017</a:t>
            </a:r>
          </a:p>
        </p:txBody>
      </p:sp>
    </p:spTree>
    <p:extLst>
      <p:ext uri="{BB962C8B-B14F-4D97-AF65-F5344CB8AC3E}">
        <p14:creationId xmlns:p14="http://schemas.microsoft.com/office/powerpoint/2010/main" val="3735853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10424</TotalTime>
  <Words>2380</Words>
  <Application>Microsoft Office PowerPoint</Application>
  <PresentationFormat>Экран (4:3)</PresentationFormat>
  <Paragraphs>480</Paragraphs>
  <Slides>31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Лист Microsoft Excel 97-2003</vt:lpstr>
      <vt:lpstr> Итоги  реализации  территориальной  программы  государственных  гарантий  бесплатного  оказания  гражданам  медицинской  помощи в ГБУЗ ИГОДКБ  за 10 мес. 2017г.  01.12.2017г.  </vt:lpstr>
      <vt:lpstr>Презентация PowerPoint</vt:lpstr>
      <vt:lpstr>Структура коечного фонда  ГБУЗ ИГОДКБ   </vt:lpstr>
      <vt:lpstr>Презентация PowerPoint</vt:lpstr>
      <vt:lpstr>План мероприятий достижения показателей Территориальной  программы  в ГБУЗ ИГОДКБ </vt:lpstr>
      <vt:lpstr>Мониторинг госпитализации (Online)</vt:lpstr>
      <vt:lpstr>Операционный план (Online)</vt:lpstr>
      <vt:lpstr>Мониторинг детей, находящихся в тяжелом состоянии в медицинских организациях Иркутской области (Online)</vt:lpstr>
      <vt:lpstr>Мониторинг детей, обратившихся в ГБУЗ ИГОДКБ за экстренной хирургической помощью (Online)  </vt:lpstr>
      <vt:lpstr>Результаты выполнения плановых показателей ТПГГ  за 10 мес. 2017г.</vt:lpstr>
      <vt:lpstr>Презентация PowerPoint</vt:lpstr>
      <vt:lpstr>Презентация PowerPoint</vt:lpstr>
      <vt:lpstr>Предпосылки «Перевыполнения» ТПГГ</vt:lpstr>
      <vt:lpstr>Структура пациентов, направленных  в ГБУЗ ИГОДКБ за 10 мес. 2017г.</vt:lpstr>
      <vt:lpstr>Структура госпитализаций в ГБУЗ ИГОДКБ г. Иркутск</vt:lpstr>
      <vt:lpstr>Распределение случаев госпитализаций по территориям Иркутской области за 10 месяцев 2017 г. (специализированная МП)</vt:lpstr>
      <vt:lpstr>Онкологическое отделение</vt:lpstr>
      <vt:lpstr>Структура детских эндокринологических коек в Иркутской области  </vt:lpstr>
      <vt:lpstr>Структура коечного фонда неврологических коек для детей</vt:lpstr>
      <vt:lpstr>Структура нефрологических коек для детей</vt:lpstr>
      <vt:lpstr>Структура кардиологических коек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вес пациентов, обратившихся в КДЦ из г. Иркутска</vt:lpstr>
      <vt:lpstr>Выводы: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</dc:creator>
  <cp:lastModifiedBy>Белых Сергей Петрович</cp:lastModifiedBy>
  <cp:revision>299</cp:revision>
  <cp:lastPrinted>2017-12-01T07:01:45Z</cp:lastPrinted>
  <dcterms:created xsi:type="dcterms:W3CDTF">2015-02-02T12:46:35Z</dcterms:created>
  <dcterms:modified xsi:type="dcterms:W3CDTF">2017-12-04T09:45:35Z</dcterms:modified>
</cp:coreProperties>
</file>