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16F89-CBA8-4049-AFF3-ACF3CFD6F381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D7838-7489-404F-9CFD-44B6803EA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106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ОГАУЗ Ангарский перинатальный центр выходил с предложениями на комиссию, предложениям было отказано в связи с </a:t>
            </a:r>
            <a:r>
              <a:rPr lang="ru-RU" dirty="0" err="1" smtClean="0"/>
              <a:t>балансированностью</a:t>
            </a:r>
            <a:r>
              <a:rPr lang="ru-RU" baseline="0" dirty="0" smtClean="0"/>
              <a:t> натуральных и финансовых объемов. Практически 80 % случаев госпитализации это медикаментозный аборт.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D7838-7489-404F-9CFD-44B6803EA6E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358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ОГАУЗ Ангарский перинатальный центр выходил с предложениями на комиссию, предложениям было отказано в связи с </a:t>
            </a:r>
            <a:r>
              <a:rPr lang="ru-RU" dirty="0" err="1" smtClean="0"/>
              <a:t>балансированностью</a:t>
            </a:r>
            <a:r>
              <a:rPr lang="ru-RU" baseline="0" dirty="0" smtClean="0"/>
              <a:t> натуральных и финансовых объемов. Практически 80 % случаев госпитализации это медикаментозный аборт.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D7838-7489-404F-9CFD-44B6803EA6E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358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D7838-7489-404F-9CFD-44B6803EA6E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358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D7838-7489-404F-9CFD-44B6803EA6E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358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Здесь нет Иркутская,</a:t>
            </a:r>
            <a:r>
              <a:rPr lang="ru-RU" baseline="0" dirty="0" smtClean="0"/>
              <a:t> Ангарска, Братска, </a:t>
            </a:r>
            <a:r>
              <a:rPr lang="ru-RU" baseline="0" dirty="0" err="1" smtClean="0"/>
              <a:t>Шелехова</a:t>
            </a:r>
            <a:r>
              <a:rPr lang="ru-RU" baseline="0" dirty="0" smtClean="0"/>
              <a:t>, Усолья – у них недостаток терапевтических коек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D7838-7489-404F-9CFD-44B6803EA6E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296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Это молодцы</a:t>
            </a:r>
            <a:r>
              <a:rPr lang="ru-RU" dirty="0" smtClean="0"/>
              <a:t>! Последние 2 скорее всего неправильно данные заполнили</a:t>
            </a:r>
            <a:r>
              <a:rPr lang="ru-RU" smtClean="0"/>
              <a:t>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D7838-7489-404F-9CFD-44B6803EA6E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479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Это </a:t>
            </a:r>
            <a:r>
              <a:rPr lang="ru-RU" dirty="0" err="1" smtClean="0"/>
              <a:t>плохиши</a:t>
            </a:r>
            <a:r>
              <a:rPr lang="ru-RU" dirty="0" smtClean="0"/>
              <a:t>! – ругать!!!!!!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D7838-7489-404F-9CFD-44B6803EA6E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479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175351" cy="1793167"/>
          </a:xfrm>
        </p:spPr>
        <p:txBody>
          <a:bodyPr/>
          <a:lstStyle/>
          <a:p>
            <a:pPr marL="182880" indent="0">
              <a:buNone/>
            </a:pPr>
            <a:r>
              <a:rPr lang="ru-RU" sz="3600" dirty="0" smtClean="0"/>
              <a:t>Эффективность деятельности медицинских организаций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3140968"/>
            <a:ext cx="5637010" cy="882119"/>
          </a:xfrm>
        </p:spPr>
        <p:txBody>
          <a:bodyPr>
            <a:normAutofit/>
          </a:bodyPr>
          <a:lstStyle/>
          <a:p>
            <a:r>
              <a:rPr lang="ru-RU" sz="1500" dirty="0" smtClean="0">
                <a:solidFill>
                  <a:schemeClr val="tx1"/>
                </a:solidFill>
              </a:rPr>
              <a:t>ВЗД заместителя министра</a:t>
            </a:r>
          </a:p>
          <a:p>
            <a:r>
              <a:rPr lang="ru-RU" sz="1500" dirty="0" smtClean="0">
                <a:solidFill>
                  <a:schemeClr val="tx1"/>
                </a:solidFill>
              </a:rPr>
              <a:t>здравоохранения Иркутской области</a:t>
            </a:r>
          </a:p>
          <a:p>
            <a:r>
              <a:rPr lang="ru-RU" sz="1500" dirty="0" smtClean="0">
                <a:solidFill>
                  <a:schemeClr val="tx1"/>
                </a:solidFill>
              </a:rPr>
              <a:t>В.И. Погорело</a:t>
            </a:r>
            <a:r>
              <a:rPr lang="ru-RU" sz="1500" dirty="0" smtClean="0"/>
              <a:t>в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284682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955865"/>
              </p:ext>
            </p:extLst>
          </p:nvPr>
        </p:nvGraphicFramePr>
        <p:xfrm>
          <a:off x="179512" y="188640"/>
          <a:ext cx="8640959" cy="54621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/>
                <a:gridCol w="872540"/>
                <a:gridCol w="872540"/>
                <a:gridCol w="872540"/>
                <a:gridCol w="872540"/>
                <a:gridCol w="694279"/>
                <a:gridCol w="788100"/>
                <a:gridCol w="788100"/>
              </a:tblGrid>
              <a:tr h="370355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Перечень медицинских </a:t>
                      </a:r>
                      <a:r>
                        <a:rPr lang="ru-RU" sz="1000" b="1" u="none" strike="noStrike" dirty="0" smtClean="0">
                          <a:effectLst/>
                        </a:rPr>
                        <a:t>организаций</a:t>
                      </a:r>
                      <a:r>
                        <a:rPr lang="ru-RU" sz="1000" b="1" u="none" strike="noStrike" baseline="0" dirty="0" smtClean="0">
                          <a:effectLst/>
                        </a:rPr>
                        <a:t> с</a:t>
                      </a:r>
                      <a:r>
                        <a:rPr lang="ru-RU" sz="1000" b="1" u="none" strike="noStrike" dirty="0" smtClean="0">
                          <a:effectLst/>
                        </a:rPr>
                        <a:t> работой </a:t>
                      </a:r>
                      <a:r>
                        <a:rPr lang="ru-RU" sz="1000" b="1" u="none" strike="noStrike" dirty="0">
                          <a:effectLst/>
                        </a:rPr>
                        <a:t>койки </a:t>
                      </a:r>
                      <a:r>
                        <a:rPr lang="ru-RU" sz="1000" b="1" u="none" strike="noStrike" dirty="0" smtClean="0">
                          <a:effectLst/>
                        </a:rPr>
                        <a:t>в </a:t>
                      </a:r>
                      <a:r>
                        <a:rPr lang="ru-RU" sz="1000" b="1" u="none" strike="noStrike" dirty="0">
                          <a:effectLst/>
                        </a:rPr>
                        <a:t>2017 году </a:t>
                      </a:r>
                      <a:r>
                        <a:rPr lang="ru-RU" sz="1000" b="1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000" b="1" u="none" strike="noStrike" dirty="0" smtClean="0">
                          <a:effectLst/>
                        </a:rPr>
                        <a:t>менее </a:t>
                      </a:r>
                      <a:r>
                        <a:rPr lang="ru-RU" sz="1000" b="1" u="none" strike="noStrike" dirty="0">
                          <a:effectLst/>
                        </a:rPr>
                        <a:t>300 </a:t>
                      </a:r>
                      <a:r>
                        <a:rPr lang="ru-RU" sz="1000" b="1" u="none" strike="noStrike" dirty="0" smtClean="0">
                          <a:effectLst/>
                        </a:rPr>
                        <a:t>дней,  реализовавших мероприятия по оптимизации коечного фонда в 2018 году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533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Медицинская организация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2017 год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за 7 месяцев 2108 </a:t>
                      </a:r>
                      <a:r>
                        <a:rPr lang="ru-RU" sz="1000" u="none" strike="noStrike" dirty="0" smtClean="0">
                          <a:effectLst/>
                        </a:rPr>
                        <a:t>года*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err="1" smtClean="0">
                          <a:effectLst/>
                        </a:rPr>
                        <a:t>Расчетно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16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Число коек, на конец отчетного года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Проведено пациентами койко-дней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Число коек, на конец отчетного года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Проведено пациентами койко-дней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Изменение коечного фонда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Работа койки 2017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Ожидаемая работа койки 2018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6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ОГБУЗ «Братская детская городская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47 082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151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29 809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-44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241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338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54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ОГАУЗ «Ангарская городская больница скорой медицинской помощи»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405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112 092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65 782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-60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7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ОГБУЗ «Нижнеудинская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606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172 215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474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88 518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-132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284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7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ОГБУЗ «Ольхонская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10 047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6 988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7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ОГБУЗ «Областная больница №2»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47 187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163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29 061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-35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238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7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ОГБУЗ «Саянская городская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282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79 277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271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47 179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7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ОГБУЗ «Больница г. Свирска»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10 701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5 972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268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68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ОГБУЗ «Черемховская городская больница №1»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608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134 056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455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72 366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-153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7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ОГБУЗ «Киренская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155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35 735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18 359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-39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7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ОГБУЗ «Аларская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161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30 759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146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22 529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54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ОГБУЗ «Иркутская областная инфекционная клиническая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574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126 160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542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75 861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-32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7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ОГАУЗ «Братский перинатальный центр»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16 293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70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9 265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7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ОГБУЗ «Братская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421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76 909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357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47 217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-64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183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5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ОГБУЗ «Железногорская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370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66 714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37 304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-78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33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ОГБУЗ «Усть-Удинская районная больница»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28 860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23 934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-5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5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ГБУЗ Иркутская ордена «Знак Почета» областная клиническая больница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1 209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340 011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1 171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240 319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-38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499992" y="5733256"/>
            <a:ext cx="4320480" cy="3600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*Данные мониторинга с портала </a:t>
            </a:r>
            <a:r>
              <a:rPr lang="en-US" sz="1100" dirty="0"/>
              <a:t>http://medinfo.miac-io.ru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69189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151011"/>
              </p:ext>
            </p:extLst>
          </p:nvPr>
        </p:nvGraphicFramePr>
        <p:xfrm>
          <a:off x="86817" y="260648"/>
          <a:ext cx="8877674" cy="53275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9224"/>
                <a:gridCol w="896443"/>
                <a:gridCol w="896443"/>
                <a:gridCol w="896443"/>
                <a:gridCol w="896443"/>
                <a:gridCol w="713298"/>
                <a:gridCol w="809690"/>
                <a:gridCol w="809690"/>
              </a:tblGrid>
              <a:tr h="339950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smtClean="0">
                          <a:effectLst/>
                        </a:rPr>
                        <a:t>Перечень медицинских организаций</a:t>
                      </a:r>
                      <a:r>
                        <a:rPr lang="ru-RU" sz="1000" b="1" u="none" strike="noStrike" baseline="0" dirty="0" smtClean="0">
                          <a:effectLst/>
                        </a:rPr>
                        <a:t> с</a:t>
                      </a:r>
                      <a:r>
                        <a:rPr lang="ru-RU" sz="1000" b="1" u="none" strike="noStrike" dirty="0" smtClean="0">
                          <a:effectLst/>
                        </a:rPr>
                        <a:t> работой койки в 2017 году </a:t>
                      </a:r>
                      <a:r>
                        <a:rPr lang="ru-RU" sz="1000" b="1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000" b="1" u="none" strike="noStrike" dirty="0" smtClean="0">
                          <a:effectLst/>
                        </a:rPr>
                        <a:t>менее 300 дней,  которые</a:t>
                      </a:r>
                      <a:r>
                        <a:rPr lang="ru-RU" sz="1000" b="1" u="none" strike="noStrike" baseline="0" dirty="0" smtClean="0">
                          <a:effectLst/>
                        </a:rPr>
                        <a:t> не проводили </a:t>
                      </a:r>
                      <a:r>
                        <a:rPr lang="ru-RU" sz="1000" b="1" u="none" strike="noStrike" dirty="0" smtClean="0">
                          <a:effectLst/>
                        </a:rPr>
                        <a:t> мероприятий по оптимизации коечного фонда в 2018 году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683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Медицинская организация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2017 год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за 7 месяцев 2108 года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Расчетно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16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Число коек, на конец отчетного года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Проведено пациентами койко-дней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Число коек, на конец отчетного года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Проведено пациентами койко-дней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Изменение коечного фонда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Работа койки 2017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Ожидаемая работа койки 2018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0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ОГБУЗ «Иркутская городская клиническая больница № 3»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86 151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51 044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47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ОГБУЗ «Иркутская городская больница № 6»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159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43 693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159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25 477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275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275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47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ОГАУЗ «Медсанчасть ИАПО»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334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98 828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53 596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296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275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47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ОГАУЗ «Ангарский перинатальный центр»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130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36 007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130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19 149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277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253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47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ОГАУЗ «Братская городская больница №1»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301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75 875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47 543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252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271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47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ОГАУЗ «Братская городская больница №3»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184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48 134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184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27 694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262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258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47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ОГАУЗ «Братская городская больница №5»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281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79 070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281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47 290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281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289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47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ОГБУЗ «Балаганская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9 818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5 980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185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193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47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ОГБУЗ «Жигаловская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9 810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5 902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252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259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47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ОГБУЗ «Иркутская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24 807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160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20 801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226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223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47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ОГБУЗ «Катангская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7 697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4 717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208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47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ОГБУЗ «Районная больница п. Мама»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6 292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3 775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242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249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47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ОГБУЗ «Усть-Илимская городская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579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158 643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579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91 346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274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270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47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ОГБУЗ «Шелеховская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249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65 011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249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40 044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261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276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47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ОГБУЗ «Баяндаевская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76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14 733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76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8 228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186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47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ОГБУЗ «Боханская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152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26 873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152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16 689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188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47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ОГБУЗ «Осинская районная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30 247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16 599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229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91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ГБУЗ «Областная детская туберкулезная больница»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37 873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17 004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194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9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ГБУЗ «Областной кожно-венерологический диспансер»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187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54 212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187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30 630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47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ОГБУЗ «Иркутский областной хоспис»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547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3 276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3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ГБУЗ «Областной гериатрический центр»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14 968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9 366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258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43" marR="6843" marT="68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5703502"/>
            <a:ext cx="437197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404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628800"/>
            <a:ext cx="7175351" cy="1793167"/>
          </a:xfrm>
        </p:spPr>
        <p:txBody>
          <a:bodyPr/>
          <a:lstStyle/>
          <a:p>
            <a:pPr marL="182880" indent="0">
              <a:buNone/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СПАСИБО ЗА ВНИМАНИЕ!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4966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476672"/>
            <a:ext cx="8352928" cy="5530619"/>
          </a:xfrm>
        </p:spPr>
        <p:txBody>
          <a:bodyPr>
            <a:normAutofit/>
          </a:bodyPr>
          <a:lstStyle/>
          <a:p>
            <a:pPr marL="109538" indent="515938" algn="just">
              <a:buNone/>
            </a:pPr>
            <a:r>
              <a:rPr lang="ru-RU" sz="2400" dirty="0" smtClean="0"/>
              <a:t>В </a:t>
            </a:r>
            <a:r>
              <a:rPr lang="ru-RU" sz="2400" dirty="0"/>
              <a:t>2018 году в </a:t>
            </a:r>
            <a:r>
              <a:rPr lang="ru-RU" sz="2400" dirty="0" smtClean="0"/>
              <a:t>реализации Территориальной </a:t>
            </a:r>
            <a:r>
              <a:rPr lang="ru-RU" sz="2400" dirty="0"/>
              <a:t>программы </a:t>
            </a:r>
            <a:r>
              <a:rPr lang="ru-RU" sz="2400" dirty="0" smtClean="0"/>
              <a:t>принимают </a:t>
            </a:r>
            <a:r>
              <a:rPr lang="ru-RU" sz="2400" dirty="0"/>
              <a:t>участие 172 медицинские организации, из них 148 медицинских организаций участвуют в Территориальной программе обязательного медицинского </a:t>
            </a:r>
            <a:r>
              <a:rPr lang="ru-RU" sz="2400" dirty="0" smtClean="0"/>
              <a:t>страхования, из </a:t>
            </a:r>
            <a:r>
              <a:rPr lang="ru-RU" sz="2400" dirty="0"/>
              <a:t>которых </a:t>
            </a:r>
            <a:r>
              <a:rPr lang="ru-RU" sz="2400" dirty="0" smtClean="0"/>
              <a:t>40 негосударственных </a:t>
            </a:r>
            <a:r>
              <a:rPr lang="ru-RU" sz="2400" dirty="0"/>
              <a:t>медицинских </a:t>
            </a:r>
            <a:r>
              <a:rPr lang="ru-RU" sz="2400" dirty="0" smtClean="0"/>
              <a:t>организаций.</a:t>
            </a:r>
          </a:p>
          <a:p>
            <a:pPr marL="109538" indent="515938" algn="just">
              <a:buNone/>
            </a:pPr>
            <a:r>
              <a:rPr lang="ru-RU" sz="2400" dirty="0" smtClean="0"/>
              <a:t>Для 75 медицинских организаций, оказывающих круглосуточную специализированную </a:t>
            </a:r>
            <a:r>
              <a:rPr lang="ru-RU" sz="2400" dirty="0"/>
              <a:t>медицинскую </a:t>
            </a:r>
            <a:r>
              <a:rPr lang="ru-RU" sz="2400" dirty="0" smtClean="0"/>
              <a:t>помощь, предусмотрено 440 841 случаев госпитализации.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8767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739496"/>
              </p:ext>
            </p:extLst>
          </p:nvPr>
        </p:nvGraphicFramePr>
        <p:xfrm>
          <a:off x="457200" y="1196975"/>
          <a:ext cx="8229600" cy="4348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 7 месяцев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 исполнения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Случаи госпитализации</a:t>
                      </a:r>
                      <a:endParaRPr lang="ru-RU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257 202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255 269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Дневной стационар</a:t>
                      </a:r>
                      <a:endParaRPr lang="ru-RU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87 681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85 487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Обращения по поводу заболевания</a:t>
                      </a:r>
                      <a:endParaRPr lang="ru-RU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2 659 564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2 698 335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Посещения с профилактической и иными целями</a:t>
                      </a:r>
                      <a:endParaRPr lang="ru-RU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3 441 507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3 496 051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Посещения в неотложной форме</a:t>
                      </a:r>
                      <a:endParaRPr lang="ru-RU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818 022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754 125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Вызовы</a:t>
                      </a:r>
                      <a:r>
                        <a:rPr lang="ru-RU" sz="1500" baseline="0" dirty="0" smtClean="0"/>
                        <a:t> скорой медицинской помощи</a:t>
                      </a:r>
                      <a:endParaRPr lang="ru-RU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436 321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415 158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Исполнение ТПОМС за 7 месяцев 2018 года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3657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>Медицинские организации, перевыполнившие план по круглосуточной медицинской помощи за 7 месяцев</a:t>
            </a:r>
            <a:endParaRPr lang="ru-RU" sz="2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51074"/>
              </p:ext>
            </p:extLst>
          </p:nvPr>
        </p:nvGraphicFramePr>
        <p:xfrm>
          <a:off x="683568" y="1124741"/>
          <a:ext cx="7560840" cy="5007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8021"/>
                <a:gridCol w="2172819"/>
              </a:tblGrid>
              <a:tr h="451687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медицинской</a:t>
                      </a:r>
                      <a:r>
                        <a:rPr lang="ru-RU" baseline="0" dirty="0" smtClean="0"/>
                        <a:t> организации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 исполнение </a:t>
                      </a:r>
                      <a:endParaRPr lang="ru-RU" dirty="0"/>
                    </a:p>
                  </a:txBody>
                  <a:tcPr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 smtClean="0">
                          <a:effectLst/>
                          <a:latin typeface="Arial "/>
                        </a:rPr>
                        <a:t>ОГБУЗ "ИРКУТСКАЯ </a:t>
                      </a:r>
                      <a:r>
                        <a:rPr lang="ru-RU" sz="1050" b="0" i="0" u="none" strike="noStrike" dirty="0">
                          <a:effectLst/>
                          <a:latin typeface="Arial "/>
                        </a:rPr>
                        <a:t>ОБЛАСТНАЯ ИНФЕКЦИОННАЯ КЛИНИЧЕСКАЯ БОЛЬНИЦА"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Arial "/>
                        </a:rPr>
                        <a:t>113</a:t>
                      </a:r>
                      <a:endParaRPr lang="ru-RU" sz="1400" b="0" i="0" u="none" strike="noStrike" dirty="0">
                        <a:effectLst/>
                        <a:latin typeface="Arial "/>
                      </a:endParaRP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 smtClean="0">
                          <a:effectLst/>
                          <a:latin typeface="Arial "/>
                        </a:rPr>
                        <a:t>ГБУЗ "ОБЛАСТНОЙ </a:t>
                      </a:r>
                      <a:r>
                        <a:rPr lang="ru-RU" sz="1050" b="0" i="0" u="none" strike="noStrike" dirty="0">
                          <a:effectLst/>
                          <a:latin typeface="Arial "/>
                        </a:rPr>
                        <a:t>ГЕРИАТРИЧЕСКИЙ ЦЕНТР"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 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 smtClean="0">
                          <a:effectLst/>
                          <a:latin typeface="Arial "/>
                        </a:rPr>
                        <a:t>ОГАУЗ "АНГАРСКИЙ </a:t>
                      </a:r>
                      <a:r>
                        <a:rPr lang="ru-RU" sz="1050" b="0" i="0" u="none" strike="noStrike" dirty="0">
                          <a:effectLst/>
                          <a:latin typeface="Arial "/>
                        </a:rPr>
                        <a:t>ПЕРИНАТАЛЬНЫЙ ЦЕНТР"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 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 smtClean="0">
                          <a:effectLst/>
                          <a:latin typeface="Arial "/>
                        </a:rPr>
                        <a:t>ГБУЗ "ОБЛАСТНОЙ </a:t>
                      </a:r>
                      <a:r>
                        <a:rPr lang="ru-RU" sz="1050" b="0" i="0" u="none" strike="noStrike" dirty="0">
                          <a:effectLst/>
                          <a:latin typeface="Arial "/>
                        </a:rPr>
                        <a:t>КОЖНО-ВЕНЕРОЛОГИЧЕСКИЙ ДИСПАНСЕР"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 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 smtClean="0">
                          <a:effectLst/>
                          <a:latin typeface="Arial "/>
                        </a:rPr>
                        <a:t>ОГАУЗ "ИРКУТСКИЙ </a:t>
                      </a:r>
                      <a:r>
                        <a:rPr lang="ru-RU" sz="1050" b="0" i="0" u="none" strike="noStrike" dirty="0">
                          <a:effectLst/>
                          <a:latin typeface="Arial "/>
                        </a:rPr>
                        <a:t>ГОРОДСКОЙ ПЕРИНАТАЛЬНЫЙ ЦЕНТР"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 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 smtClean="0">
                          <a:effectLst/>
                          <a:latin typeface="Arial "/>
                        </a:rPr>
                        <a:t>ОГАУЗ  </a:t>
                      </a:r>
                      <a:r>
                        <a:rPr lang="ru-RU" sz="1050" b="0" i="0" u="none" strike="noStrike" dirty="0">
                          <a:effectLst/>
                          <a:latin typeface="Arial "/>
                        </a:rPr>
                        <a:t>"МЕДСАНЧАСТЬ ИАПО"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 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 smtClean="0">
                          <a:effectLst/>
                          <a:latin typeface="Arial "/>
                        </a:rPr>
                        <a:t>ОГАУЗ  </a:t>
                      </a:r>
                      <a:r>
                        <a:rPr lang="ru-RU" sz="1050" b="0" i="0" u="none" strike="noStrike" dirty="0">
                          <a:effectLst/>
                          <a:latin typeface="Arial "/>
                        </a:rPr>
                        <a:t>"САНАТОРИЙ "ЮБИЛЕЙНЫЙ"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 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</a:tr>
              <a:tr h="4909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 smtClean="0">
                          <a:effectLst/>
                          <a:latin typeface="Arial "/>
                        </a:rPr>
                        <a:t>ОГБУЗ "ИРКУТСКАЯ </a:t>
                      </a:r>
                      <a:r>
                        <a:rPr lang="ru-RU" sz="1050" b="0" i="0" u="none" strike="noStrike" dirty="0">
                          <a:effectLst/>
                          <a:latin typeface="Arial "/>
                        </a:rPr>
                        <a:t>РАЙОННАЯ БОЛЬНИЦА"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 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 smtClean="0">
                          <a:effectLst/>
                          <a:latin typeface="Arial "/>
                        </a:rPr>
                        <a:t>ОГБУЗ  </a:t>
                      </a:r>
                      <a:r>
                        <a:rPr lang="ru-RU" sz="1050" b="0" i="0" u="none" strike="noStrike" dirty="0">
                          <a:effectLst/>
                          <a:latin typeface="Arial "/>
                        </a:rPr>
                        <a:t>"АЛАРСКАЯ РАЙОННАЯ БОЛЬНИЦА"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 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 smtClean="0">
                          <a:effectLst/>
                          <a:latin typeface="Arial "/>
                        </a:rPr>
                        <a:t>ОГБУЗ "ОЛЬХОНСКАЯ </a:t>
                      </a:r>
                      <a:r>
                        <a:rPr lang="ru-RU" sz="1050" b="0" i="0" u="none" strike="noStrike" dirty="0">
                          <a:effectLst/>
                          <a:latin typeface="Arial "/>
                        </a:rPr>
                        <a:t>РАЙОННАЯ БОЛЬНИЦА"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 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89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>Медицинские организации, перевыполнившие план по дневному </a:t>
            </a:r>
            <a:r>
              <a:rPr lang="ru-RU" sz="2200" dirty="0"/>
              <a:t>с</a:t>
            </a:r>
            <a:r>
              <a:rPr lang="ru-RU" sz="2200" dirty="0" smtClean="0"/>
              <a:t>тационару за 7 месяцев</a:t>
            </a:r>
            <a:endParaRPr lang="ru-RU" sz="2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509090"/>
              </p:ext>
            </p:extLst>
          </p:nvPr>
        </p:nvGraphicFramePr>
        <p:xfrm>
          <a:off x="683568" y="1124741"/>
          <a:ext cx="7560840" cy="5007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8021"/>
                <a:gridCol w="2172819"/>
              </a:tblGrid>
              <a:tr h="451687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медицинской</a:t>
                      </a:r>
                      <a:r>
                        <a:rPr lang="ru-RU" baseline="0" dirty="0" smtClean="0"/>
                        <a:t> организации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 исполнение </a:t>
                      </a:r>
                      <a:endParaRPr lang="ru-RU" dirty="0"/>
                    </a:p>
                  </a:txBody>
                  <a:tcPr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ОГАУЗ "АНГАРСКИЙ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ПЕРИНАТАЛЬНЫЙ ЦЕНТР"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175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ОГАУЗ 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"ИРКУТСКИЙ ГОРОДСКОЙ ПЕРИНАТАЛЬНЫЙ ЦЕНТР"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118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ОГБУЗ "ЧУНСКАЯ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РАЙОННАЯ БОЛЬНИЦА"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ГБУЗ "ОБЛАСТНОЙ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ГЕРИАТРИЧЕСКИЙ ЦЕНТР"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ОГБУЗ "ТАЙШЕТСКИЙ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ОБЛАСТНОЙ КОЖНО-ВЕНЕРОЛОГИЧЕСКИЙ ДИСПАНСЕР"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ОГАУЗ "ИРКУТСКАЯ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ГОРОДСКАЯ КЛИНИЧЕСКАЯ БОЛЬНИЦА № 10"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ОГБУЗ "ИРКУТСКАЯ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ГОРОДСКАЯ ДЕТСКАЯ ПОЛИКЛИНИКА № 6"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</a:tr>
              <a:tr h="490963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ГБУЗ ИРКУТСКАЯ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ГОСУДАРСТВЕННАЯ ОБЛАСТНАЯ ДЕТСКАЯ КЛИНИЧЕСКАЯ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ОГБУЗ "ИРКУТСКАЯ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ГОРОДСКАЯ ПОЛИКЛИНИКА № 4"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ГБУЗ "ОБЛАСТНОЙ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ОНКОЛОГИЧЕСКИЙ ДИСПАНСЕР"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266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>Медицинские организации, не выполнившие план обращений по поводу заболевания за 7 месяцев</a:t>
            </a:r>
            <a:endParaRPr lang="ru-RU" sz="2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125576"/>
              </p:ext>
            </p:extLst>
          </p:nvPr>
        </p:nvGraphicFramePr>
        <p:xfrm>
          <a:off x="683568" y="1124741"/>
          <a:ext cx="7560840" cy="5007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8021"/>
                <a:gridCol w="2172819"/>
              </a:tblGrid>
              <a:tr h="451687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медицинской</a:t>
                      </a:r>
                      <a:r>
                        <a:rPr lang="ru-RU" baseline="0" dirty="0" smtClean="0"/>
                        <a:t> организации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 исполнение </a:t>
                      </a:r>
                      <a:endParaRPr lang="ru-RU" dirty="0"/>
                    </a:p>
                  </a:txBody>
                  <a:tcPr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ОГБУЗ "КИРЕНСКАЯ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РАЙОННАЯ БОЛЬНИЦА"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ОГБУЗ 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"БАЛАГАНСКАЯ РАЙОННАЯ БОЛЬНИЦА"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ОГБУЗ 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"КАЧУГСКАЯ РАЙОННАЯ БОЛЬНИЦА"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ОГБУЗ 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"КАЗАЧИНСКО-ЛЕНСКАЯ РАЙОННАЯ БОЛЬНИЦА"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ОГБУЗ 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"ТУЛУНСКАЯ ГОРОДСКАЯ БОЛЬНИЦА"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ОГБУЗ 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"КАТАНГСКАЯ РАЙОННАЯ БОЛЬНИЦА"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ОГБУЗ 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"РАЙОННАЯ БОЛЬНИЦА Г. БОДАЙБО"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</a:tr>
              <a:tr h="490963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ОГБУЗ 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"БОЛЬНИЦА Г. СВИРСКА"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ОГБУЗ 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"ОБЛАСТНАЯ БОЛЬНИЦА №  2"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ОГАУЗ "АНГАРСКАЯ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ГОРОДСКАЯ БОЛЬНИЦА № 1"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6725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>Медицинские организации, не выполнившие план посещений с профилактическими и иными целями за 7 месяцев</a:t>
            </a:r>
            <a:endParaRPr lang="ru-RU" sz="2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552896"/>
              </p:ext>
            </p:extLst>
          </p:nvPr>
        </p:nvGraphicFramePr>
        <p:xfrm>
          <a:off x="683568" y="1124741"/>
          <a:ext cx="7560840" cy="5007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8021"/>
                <a:gridCol w="2172819"/>
              </a:tblGrid>
              <a:tr h="451687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медицинской</a:t>
                      </a:r>
                      <a:r>
                        <a:rPr lang="ru-RU" baseline="0" dirty="0" smtClean="0"/>
                        <a:t> организации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 исполнение </a:t>
                      </a:r>
                      <a:endParaRPr lang="ru-RU" dirty="0"/>
                    </a:p>
                  </a:txBody>
                  <a:tcPr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effectLst/>
                          <a:latin typeface="Arial "/>
                        </a:rPr>
                        <a:t>ОГБУЗ "ИРКУТСКАЯ </a:t>
                      </a:r>
                      <a:r>
                        <a:rPr lang="ru-RU" sz="800" b="0" i="0" u="none" strike="noStrike" dirty="0">
                          <a:effectLst/>
                          <a:latin typeface="Arial "/>
                        </a:rPr>
                        <a:t>ОБЛАСТНАЯ СТОМАТОЛОГИЧЕСКАЯ ПОЛИКЛИНИКА"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effectLst/>
                          <a:latin typeface="Arial "/>
                        </a:rPr>
                        <a:t>ОГБУЗ "РАЙОННАЯ </a:t>
                      </a:r>
                      <a:r>
                        <a:rPr lang="ru-RU" sz="800" b="0" i="0" u="none" strike="noStrike" dirty="0">
                          <a:effectLst/>
                          <a:latin typeface="Arial "/>
                        </a:rPr>
                        <a:t>БОЛЬНИЦА П. МАМА"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effectLst/>
                          <a:latin typeface="Arial "/>
                        </a:rPr>
                        <a:t>ОГБУЗ  </a:t>
                      </a:r>
                      <a:r>
                        <a:rPr lang="ru-RU" sz="800" b="0" i="0" u="none" strike="noStrike" dirty="0">
                          <a:effectLst/>
                          <a:latin typeface="Arial "/>
                        </a:rPr>
                        <a:t>"КИРЕНСКАЯ РАЙОННАЯ БОЛЬНИЦА"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effectLst/>
                          <a:latin typeface="Arial "/>
                        </a:rPr>
                        <a:t>ОГАУЗ "УСТЬ-ИЛИМСКАЯ </a:t>
                      </a:r>
                      <a:r>
                        <a:rPr lang="ru-RU" sz="800" b="0" i="0" u="none" strike="noStrike" dirty="0">
                          <a:effectLst/>
                          <a:latin typeface="Arial "/>
                        </a:rPr>
                        <a:t>ГОРОДСКАЯ ПОЛИКЛИНИКА № 1"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effectLst/>
                          <a:latin typeface="Arial "/>
                        </a:rPr>
                        <a:t>ОГБУЗ "ОБЛАСТНАЯ </a:t>
                      </a:r>
                      <a:r>
                        <a:rPr lang="ru-RU" sz="800" b="0" i="0" u="none" strike="noStrike" dirty="0">
                          <a:effectLst/>
                          <a:latin typeface="Arial "/>
                        </a:rPr>
                        <a:t>БОЛЬНИЦА №  2"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effectLst/>
                          <a:latin typeface="Arial "/>
                        </a:rPr>
                        <a:t>ОГБУЗ  </a:t>
                      </a:r>
                      <a:r>
                        <a:rPr lang="ru-RU" sz="800" b="0" i="0" u="none" strike="noStrike" dirty="0">
                          <a:effectLst/>
                          <a:latin typeface="Arial "/>
                        </a:rPr>
                        <a:t>"ИРКУТСКАЯ РАЙОННАЯ БОЛЬНИЦА"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effectLst/>
                          <a:latin typeface="Arial "/>
                        </a:rPr>
                        <a:t>ГБУЗ "ОБЛАСТНОЙ </a:t>
                      </a:r>
                      <a:r>
                        <a:rPr lang="ru-RU" sz="800" b="0" i="0" u="none" strike="noStrike" dirty="0">
                          <a:effectLst/>
                          <a:latin typeface="Arial "/>
                        </a:rPr>
                        <a:t>ГЕРИАТРИЧЕСКИЙ ЦЕНТР"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</a:tr>
              <a:tr h="4909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effectLst/>
                          <a:latin typeface="Arial "/>
                        </a:rPr>
                        <a:t>ОГАУЗ "БРАТСКАЯ </a:t>
                      </a:r>
                      <a:r>
                        <a:rPr lang="ru-RU" sz="800" b="0" i="0" u="none" strike="noStrike" dirty="0">
                          <a:effectLst/>
                          <a:latin typeface="Arial "/>
                        </a:rPr>
                        <a:t>ГОРОДСКАЯ БОЛЬНИЦА № 1"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effectLst/>
                          <a:latin typeface="Arial "/>
                        </a:rPr>
                        <a:t>ОГАУЗ  </a:t>
                      </a:r>
                      <a:r>
                        <a:rPr lang="ru-RU" sz="800" b="0" i="0" u="none" strike="noStrike" dirty="0">
                          <a:effectLst/>
                          <a:latin typeface="Arial "/>
                        </a:rPr>
                        <a:t>"БРАТСКИЙ ПЕРИНАТАЛЬНЫЙ ЦЕНТР"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effectLst/>
                          <a:latin typeface="Arial "/>
                        </a:rPr>
                        <a:t>ОГАУЗ  </a:t>
                      </a:r>
                      <a:r>
                        <a:rPr lang="ru-RU" sz="800" b="0" i="0" u="none" strike="noStrike" dirty="0">
                          <a:effectLst/>
                          <a:latin typeface="Arial "/>
                        </a:rPr>
                        <a:t>"БРАТСКАЯ ГОРОДСКАЯ БОЛЬНИЦА № 5"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7895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>Медицинские организации, не выполнившие план посещений в неотложной форме за 7 месяцев</a:t>
            </a:r>
            <a:endParaRPr lang="ru-RU" sz="2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492371"/>
              </p:ext>
            </p:extLst>
          </p:nvPr>
        </p:nvGraphicFramePr>
        <p:xfrm>
          <a:off x="683568" y="1124741"/>
          <a:ext cx="7560840" cy="5007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8021"/>
                <a:gridCol w="2172819"/>
              </a:tblGrid>
              <a:tr h="451687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медицинской</a:t>
                      </a:r>
                      <a:r>
                        <a:rPr lang="ru-RU" baseline="0" dirty="0" smtClean="0"/>
                        <a:t> организации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 исполнение </a:t>
                      </a:r>
                      <a:endParaRPr lang="ru-RU" dirty="0"/>
                    </a:p>
                  </a:txBody>
                  <a:tcPr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ОГБУЗ "РАЙОННАЯ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БОЛЬНИЦА П. МАМА"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ОГАУЗ "ИРКУТСКАЯ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ГОРОДСКАЯ КЛИНИЧЕСКАЯ БОЛЬНИЦА № 1"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ОГБУЗ "ИРКУТСКАЯ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ГОРОДСКАЯ КЛИНИЧЕСКАЯ БОЛЬНИЦА № 3"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ОГБУЗ 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"ИРКУТСКАЯ ГОРОДСКАЯ ДЕТСКАЯ ПОЛИКЛИНИКА № 6"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ОГАУЗ "МЕДСАНЧАСТЬ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ИАПО"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ОГБУЗ "ИРКУТСКАЯ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ГОРОДСКАЯ ПОЛИКЛИНИКА № 6"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ОГБУЗ 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"ОБЛАСТНАЯ БОЛЬНИЦА №  2"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</a:tr>
              <a:tr h="490963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ОГАУЗ "ИРКУТСКАЯ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МЕДИКО-САНИТАРНАЯ ЧАСТЬ № 2"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ГБУЗ "ОБЛАСТНОЙ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ГЕРИАТРИЧЕСКИЙ ЦЕНТР"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</a:tr>
              <a:tr h="4516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5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ОГБУЗ "КАЗАЧИНСКО-ЛЕНСКАЯ </a:t>
                      </a:r>
                      <a:r>
                        <a:rPr kumimoji="0" lang="ru-RU" sz="105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РАЙОННАЯ БОЛЬНИЦА"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5906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211003"/>
              </p:ext>
            </p:extLst>
          </p:nvPr>
        </p:nvGraphicFramePr>
        <p:xfrm>
          <a:off x="1547664" y="116632"/>
          <a:ext cx="7200800" cy="6104046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664296"/>
                <a:gridCol w="1512168"/>
                <a:gridCol w="1800200"/>
                <a:gridCol w="1224136"/>
              </a:tblGrid>
              <a:tr h="19992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Коечный </a:t>
                      </a:r>
                      <a:r>
                        <a:rPr lang="ru-RU" sz="1100" b="1" u="none" strike="noStrike" dirty="0">
                          <a:effectLst/>
                        </a:rPr>
                        <a:t>фонд в разрезе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муниципальных </a:t>
                      </a:r>
                      <a:r>
                        <a:rPr lang="ru-RU" sz="1100" b="1" u="none" strike="noStrike" dirty="0">
                          <a:effectLst/>
                        </a:rPr>
                        <a:t>образований по профилю </a:t>
                      </a:r>
                      <a:r>
                        <a:rPr lang="ru-RU" sz="1100" b="1" u="none" strike="noStrike" dirty="0" smtClean="0">
                          <a:effectLst/>
                        </a:rPr>
                        <a:t>«ТЕРАПИЯ"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01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Муниципальное образование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Норматив коечного </a:t>
                      </a:r>
                      <a:r>
                        <a:rPr lang="ru-RU" sz="1100" u="none" strike="noStrike" dirty="0" smtClean="0">
                          <a:effectLst/>
                        </a:rPr>
                        <a:t>фонда</a:t>
                      </a:r>
                      <a:r>
                        <a:rPr lang="ru-RU" sz="1100" b="1" u="none" strike="noStrike" dirty="0" smtClean="0">
                          <a:effectLst/>
                        </a:rPr>
                        <a:t>*</a:t>
                      </a:r>
                      <a:r>
                        <a:rPr lang="ru-RU" sz="1100" u="none" strike="noStrike" dirty="0" smtClean="0">
                          <a:effectLst/>
                        </a:rPr>
                        <a:t>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2017 год факт по данным 30 формы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Отклонение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Братский район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167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-135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Нижнеилимский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-81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871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Тайшетский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121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-77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Нижнеудинский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-74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Боханский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79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-66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г. Черемхово и Черемховский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-65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Иркутский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85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-47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451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err="1">
                          <a:effectLst/>
                        </a:rPr>
                        <a:t>Бодайбинский</a:t>
                      </a:r>
                      <a:r>
                        <a:rPr lang="ru-RU" sz="1100" u="none" strike="noStrike" dirty="0">
                          <a:effectLst/>
                        </a:rPr>
                        <a:t> район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-45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err="1">
                          <a:effectLst/>
                        </a:rPr>
                        <a:t>Куйтунский</a:t>
                      </a:r>
                      <a:r>
                        <a:rPr lang="ru-RU" sz="1100" u="none" strike="noStrike" dirty="0">
                          <a:effectLst/>
                        </a:rPr>
                        <a:t> район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61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-44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Осинский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-42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Киренский район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-29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Усть-Удинский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-24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г. Тулун и Тулунский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60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-22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г. Зима и Зиминский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49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-21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err="1">
                          <a:effectLst/>
                        </a:rPr>
                        <a:t>Баяндаевский</a:t>
                      </a:r>
                      <a:r>
                        <a:rPr lang="ru-RU" sz="1100" u="none" strike="noStrike" dirty="0">
                          <a:effectLst/>
                        </a:rPr>
                        <a:t> район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-20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Аларский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-17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Усть-Кутский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-17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г. Свирск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-15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err="1">
                          <a:effectLst/>
                        </a:rPr>
                        <a:t>Катангский</a:t>
                      </a:r>
                      <a:r>
                        <a:rPr lang="ru-RU" sz="1100" u="none" strike="noStrike" dirty="0">
                          <a:effectLst/>
                        </a:rPr>
                        <a:t> район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-12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err="1">
                          <a:effectLst/>
                        </a:rPr>
                        <a:t>Ольхонский</a:t>
                      </a:r>
                      <a:r>
                        <a:rPr lang="ru-RU" sz="1100" u="none" strike="noStrike" dirty="0">
                          <a:effectLst/>
                        </a:rPr>
                        <a:t> район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-11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Слюдянский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-11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Чунский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-10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Заларинский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-9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err="1">
                          <a:effectLst/>
                        </a:rPr>
                        <a:t>Качугский</a:t>
                      </a:r>
                      <a:r>
                        <a:rPr lang="ru-RU" sz="1100" u="none" strike="noStrike" dirty="0">
                          <a:effectLst/>
                        </a:rPr>
                        <a:t> район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-9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Балаганский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-7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Жигаловский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-7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Эхирит-Булагатский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-7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г. Саянск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30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-6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Казачинско-Ленский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-6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Мамско-Чуйский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-6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Нукутский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-6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584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 smtClean="0">
                          <a:effectLst/>
                        </a:rPr>
                        <a:t>ВСЕГО по Иркутской</a:t>
                      </a:r>
                      <a:r>
                        <a:rPr lang="ru-RU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1470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2319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-849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Вертикальный свиток 4"/>
          <p:cNvSpPr/>
          <p:nvPr/>
        </p:nvSpPr>
        <p:spPr>
          <a:xfrm>
            <a:off x="24425" y="764704"/>
            <a:ext cx="1451231" cy="1512168"/>
          </a:xfrm>
          <a:prstGeom prst="vertic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79512" y="908720"/>
            <a:ext cx="115212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 smtClean="0"/>
          </a:p>
          <a:p>
            <a:r>
              <a:rPr lang="ru-RU" sz="1200" b="1" dirty="0" smtClean="0"/>
              <a:t>*</a:t>
            </a:r>
            <a:r>
              <a:rPr lang="ru-RU" sz="1000" dirty="0"/>
              <a:t>Письмо Минздрава России от </a:t>
            </a:r>
            <a:r>
              <a:rPr lang="ru-RU" sz="1000" dirty="0" smtClean="0"/>
              <a:t>13.12.2017             № 11-7/10/2-8616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48883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130</TotalTime>
  <Words>1693</Words>
  <Application>Microsoft Office PowerPoint</Application>
  <PresentationFormat>Экран (4:3)</PresentationFormat>
  <Paragraphs>618</Paragraphs>
  <Slides>12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Эффективность деятельности медицинских организаций</vt:lpstr>
      <vt:lpstr>Презентация PowerPoint</vt:lpstr>
      <vt:lpstr>Исполнение ТПОМС за 7 месяцев 2018 года</vt:lpstr>
      <vt:lpstr>Медицинские организации, перевыполнившие план по круглосуточной медицинской помощи за 7 месяцев</vt:lpstr>
      <vt:lpstr>Медицинские организации, перевыполнившие план по дневному стационару за 7 месяцев</vt:lpstr>
      <vt:lpstr>Медицинские организации, не выполнившие план обращений по поводу заболевания за 7 месяцев</vt:lpstr>
      <vt:lpstr>Медицинские организации, не выполнившие план посещений с профилактическими и иными целями за 7 месяцев</vt:lpstr>
      <vt:lpstr>Медицинские организации, не выполнившие план посещений в неотложной форме за 7 месяцев</vt:lpstr>
      <vt:lpstr>Презентация PowerPoint</vt:lpstr>
      <vt:lpstr>Презентация PowerPoint</vt:lpstr>
      <vt:lpstr>Презентация PowerPoint</vt:lpstr>
      <vt:lpstr>  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Эффективность деятельности медицинских организаций</dc:title>
  <dc:creator>Василий А. Бахлуев</dc:creator>
  <cp:lastModifiedBy>Василий А. Бахлуев</cp:lastModifiedBy>
  <cp:revision>18</cp:revision>
  <dcterms:created xsi:type="dcterms:W3CDTF">2018-08-28T06:28:22Z</dcterms:created>
  <dcterms:modified xsi:type="dcterms:W3CDTF">2018-08-28T09:31:32Z</dcterms:modified>
</cp:coreProperties>
</file>