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3.xml" ContentType="application/vnd.ms-office.chartcolor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</p:sldMasterIdLst>
  <p:notesMasterIdLst>
    <p:notesMasterId r:id="rId23"/>
  </p:notesMasterIdLst>
  <p:handoutMasterIdLst>
    <p:handoutMasterId r:id="rId24"/>
  </p:handoutMasterIdLst>
  <p:sldIdLst>
    <p:sldId id="383" r:id="rId3"/>
    <p:sldId id="488" r:id="rId4"/>
    <p:sldId id="453" r:id="rId5"/>
    <p:sldId id="458" r:id="rId6"/>
    <p:sldId id="462" r:id="rId7"/>
    <p:sldId id="463" r:id="rId8"/>
    <p:sldId id="464" r:id="rId9"/>
    <p:sldId id="465" r:id="rId10"/>
    <p:sldId id="478" r:id="rId11"/>
    <p:sldId id="489" r:id="rId12"/>
    <p:sldId id="481" r:id="rId13"/>
    <p:sldId id="482" r:id="rId14"/>
    <p:sldId id="486" r:id="rId15"/>
    <p:sldId id="487" r:id="rId16"/>
    <p:sldId id="483" r:id="rId17"/>
    <p:sldId id="484" r:id="rId18"/>
    <p:sldId id="485" r:id="rId19"/>
    <p:sldId id="479" r:id="rId20"/>
    <p:sldId id="480" r:id="rId21"/>
    <p:sldId id="399" r:id="rId22"/>
  </p:sldIdLst>
  <p:sldSz cx="10440988" cy="72009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68">
          <p15:clr>
            <a:srgbClr val="A4A3A4"/>
          </p15:clr>
        </p15:guide>
        <p15:guide id="2" pos="329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ushkevich SA" initials="YS" lastIdx="1" clrIdx="0">
    <p:extLst>
      <p:ext uri="{19B8F6BF-5375-455C-9EA6-DF929625EA0E}">
        <p15:presenceInfo xmlns:p15="http://schemas.microsoft.com/office/powerpoint/2012/main" xmlns="" userId="d2d4b469fe9c025a" providerId="Windows Live"/>
      </p:ext>
    </p:extLst>
  </p:cmAuthor>
  <p:cmAuthor id="2" name="User" initials="U" lastIdx="4" clrIdx="1">
    <p:extLst>
      <p:ext uri="{19B8F6BF-5375-455C-9EA6-DF929625EA0E}">
        <p15:presenceInfo xmlns:p15="http://schemas.microsoft.com/office/powerpoint/2012/main" xmlns="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4F0"/>
    <a:srgbClr val="0058A1"/>
    <a:srgbClr val="116C9F"/>
    <a:srgbClr val="00559C"/>
    <a:srgbClr val="376092"/>
    <a:srgbClr val="93D1FF"/>
    <a:srgbClr val="04B3E1"/>
    <a:srgbClr val="126CA0"/>
    <a:srgbClr val="374149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548" autoAdjust="0"/>
    <p:restoredTop sz="88673" autoAdjust="0"/>
  </p:normalViewPr>
  <p:slideViewPr>
    <p:cSldViewPr>
      <p:cViewPr>
        <p:scale>
          <a:sx n="68" d="100"/>
          <a:sy n="68" d="100"/>
        </p:scale>
        <p:origin x="-840" y="-66"/>
      </p:cViewPr>
      <p:guideLst>
        <p:guide orient="horz" pos="2268"/>
        <p:guide pos="32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5.xlsx"/><Relationship Id="rId4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38284849127004E-2"/>
          <c:y val="4.7032826392188247E-2"/>
          <c:w val="0.98361715150872997"/>
          <c:h val="0.5742910341632179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Медицинская помощь в стационарных условиях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53,6%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49,5%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49,1 %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По Базовой Программе ОМС по Иркутской области 2017 г.*</c:v>
                </c:pt>
                <c:pt idx="1">
                  <c:v>Исполнение Программы ОМС по Иркутской области 2015г.</c:v>
                </c:pt>
                <c:pt idx="2">
                  <c:v>Исполнение Программы ОМС по Иркутской области 2016г.</c:v>
                </c:pt>
                <c:pt idx="3">
                  <c:v>исполнение Программы ОМС по Иркутской области 2017 г.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0.48199999999999998</c:v>
                </c:pt>
                <c:pt idx="1">
                  <c:v>0.49</c:v>
                </c:pt>
                <c:pt idx="2">
                  <c:v>0.53600000000000003</c:v>
                </c:pt>
                <c:pt idx="3" formatCode="0.00%">
                  <c:v>0.49099999999999999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Медицинская помощь в условиях дневного стационара</c:v>
                </c:pt>
              </c:strCache>
            </c:strRef>
          </c:tx>
          <c:spPr>
            <a:solidFill>
              <a:srgbClr val="336600"/>
            </a:solidFill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5,6%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7,0%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7,5 %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По Базовой Программе ОМС по Иркутской области 2017 г.*</c:v>
                </c:pt>
                <c:pt idx="1">
                  <c:v>Исполнение Программы ОМС по Иркутской области 2015г.</c:v>
                </c:pt>
                <c:pt idx="2">
                  <c:v>Исполнение Программы ОМС по Иркутской области 2016г.</c:v>
                </c:pt>
                <c:pt idx="3">
                  <c:v>исполнение Программы ОМС по Иркутской области 2017 г.</c:v>
                </c:pt>
              </c:strCache>
            </c:strRef>
          </c:cat>
          <c:val>
            <c:numRef>
              <c:f>Лист1!$C$2:$C$6</c:f>
              <c:numCache>
                <c:formatCode>0.0%</c:formatCode>
                <c:ptCount val="5"/>
                <c:pt idx="0">
                  <c:v>8.3000000000000004E-2</c:v>
                </c:pt>
                <c:pt idx="1">
                  <c:v>7.4999999999999997E-2</c:v>
                </c:pt>
                <c:pt idx="2">
                  <c:v>5.6000000000000001E-2</c:v>
                </c:pt>
                <c:pt idx="3" formatCode="0.00%">
                  <c:v>7.4999999999999997E-2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Медицинская помощь в амбулаторных условиях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34,7%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36,3%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36,8 %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По Базовой Программе ОМС по Иркутской области 2017 г.*</c:v>
                </c:pt>
                <c:pt idx="1">
                  <c:v>Исполнение Программы ОМС по Иркутской области 2015г.</c:v>
                </c:pt>
                <c:pt idx="2">
                  <c:v>Исполнение Программы ОМС по Иркутской области 2016г.</c:v>
                </c:pt>
                <c:pt idx="3">
                  <c:v>исполнение Программы ОМС по Иркутской области 2017 г.</c:v>
                </c:pt>
              </c:strCache>
            </c:strRef>
          </c:cat>
          <c:val>
            <c:numRef>
              <c:f>Лист1!$D$2:$D$6</c:f>
              <c:numCache>
                <c:formatCode>0.0%</c:formatCode>
                <c:ptCount val="5"/>
                <c:pt idx="0">
                  <c:v>0.372</c:v>
                </c:pt>
                <c:pt idx="1">
                  <c:v>0.37</c:v>
                </c:pt>
                <c:pt idx="2">
                  <c:v>0.34699999999999998</c:v>
                </c:pt>
                <c:pt idx="3" formatCode="0.00%">
                  <c:v>0.36799999999999999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Скорая медицинская помощь вне медицинской организации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6,1%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6,2%</a:t>
                    </a:r>
                  </a:p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6,6 %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По Базовой Программе ОМС по Иркутской области 2017 г.*</c:v>
                </c:pt>
                <c:pt idx="1">
                  <c:v>Исполнение Программы ОМС по Иркутской области 2015г.</c:v>
                </c:pt>
                <c:pt idx="2">
                  <c:v>Исполнение Программы ОМС по Иркутской области 2016г.</c:v>
                </c:pt>
                <c:pt idx="3">
                  <c:v>исполнение Программы ОМС по Иркутской области 2017 г.</c:v>
                </c:pt>
              </c:strCache>
            </c:strRef>
          </c:cat>
          <c:val>
            <c:numRef>
              <c:f>Лист1!$E$2:$E$6</c:f>
              <c:numCache>
                <c:formatCode>0.0%</c:formatCode>
                <c:ptCount val="5"/>
                <c:pt idx="0">
                  <c:v>6.3E-2</c:v>
                </c:pt>
                <c:pt idx="1">
                  <c:v>6.5000000000000002E-2</c:v>
                </c:pt>
                <c:pt idx="2">
                  <c:v>6.0999999999999999E-2</c:v>
                </c:pt>
                <c:pt idx="3" formatCode="0.00%">
                  <c:v>6.6000000000000003E-2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one"/>
        <c:axId val="42021248"/>
        <c:axId val="42022784"/>
        <c:axId val="0"/>
      </c:bar3DChart>
      <c:catAx>
        <c:axId val="42021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Cambria Math" panose="02040503050406030204" pitchFamily="18" charset="0"/>
                <a:ea typeface="Cambria Math" panose="02040503050406030204" pitchFamily="18" charset="0"/>
              </a:defRPr>
            </a:pPr>
            <a:endParaRPr lang="ru-RU"/>
          </a:p>
        </c:txPr>
        <c:crossAx val="42022784"/>
        <c:crosses val="autoZero"/>
        <c:auto val="1"/>
        <c:lblAlgn val="ctr"/>
        <c:lblOffset val="100"/>
        <c:noMultiLvlLbl val="0"/>
      </c:catAx>
      <c:valAx>
        <c:axId val="42022784"/>
        <c:scaling>
          <c:orientation val="minMax"/>
        </c:scaling>
        <c:delete val="1"/>
        <c:axPos val="l"/>
        <c:majorGridlines/>
        <c:numFmt formatCode="0.0%" sourceLinked="1"/>
        <c:majorTickMark val="out"/>
        <c:minorTickMark val="none"/>
        <c:tickLblPos val="nextTo"/>
        <c:crossAx val="42021248"/>
        <c:crosses val="autoZero"/>
        <c:crossBetween val="between"/>
        <c:majorUnit val="0.2"/>
      </c:valAx>
    </c:plotArea>
    <c:legend>
      <c:legendPos val="b"/>
      <c:layout>
        <c:manualLayout>
          <c:xMode val="edge"/>
          <c:yMode val="edge"/>
          <c:x val="0"/>
          <c:y val="0.7953393050668035"/>
          <c:w val="0.64089959637525173"/>
          <c:h val="0.19950775193326656"/>
        </c:manualLayout>
      </c:layout>
      <c:overlay val="0"/>
      <c:txPr>
        <a:bodyPr/>
        <a:lstStyle/>
        <a:p>
          <a:pPr>
            <a:defRPr sz="1600">
              <a:latin typeface="DINPro-Bold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4697108583227141E-2"/>
          <c:y val="0.11813522942452276"/>
          <c:w val="0.93299955975256788"/>
          <c:h val="0.6623071105592807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стационар, руб.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7813506828484655E-3"/>
                  <c:y val="-3.5555306699515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1.33332400123183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0117363694984133E-2"/>
                  <c:y val="-1.3333240012318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2275341702473447E-3"/>
                  <c:y val="-2.6801651319379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3.2904718712846153E-3"/>
                  <c:y val="6.557830772853265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3 466,4</a:t>
                    </a:r>
                  </a:p>
                  <a:p>
                    <a:endParaRPr lang="en-US" dirty="0" smtClean="0"/>
                  </a:p>
                  <a:p>
                    <a:endParaRPr lang="en-US" dirty="0" smtClean="0"/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523334886505148E-2"/>
                      <c:h val="0.14269839761728709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2679</c:v>
                </c:pt>
                <c:pt idx="1">
                  <c:v>3009.6</c:v>
                </c:pt>
                <c:pt idx="2">
                  <c:v>3466.4</c:v>
                </c:pt>
                <c:pt idx="3">
                  <c:v>3480.7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дневной стационар</c:v>
                </c:pt>
              </c:strCache>
            </c:strRef>
          </c:tx>
          <c:spPr>
            <a:gradFill>
              <a:gsLst>
                <a:gs pos="100000">
                  <a:schemeClr val="accent2">
                    <a:alpha val="0"/>
                  </a:schemeClr>
                </a:gs>
                <a:gs pos="50000">
                  <a:schemeClr val="accent2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1797428755664416E-2"/>
                  <c:y val="-2.66664800246367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3242766426376642E-2"/>
                  <c:y val="-1.77776533497578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3610552811998004E-3"/>
                  <c:y val="-3.86329424957298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9658319763500412E-2"/>
                  <c:y val="-1.11110782831917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5.2647549940553866E-3"/>
                  <c:y val="-4.37188718190217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838,2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4.4750417449470788E-2"/>
                  <c:y val="8.087991286519027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1070,1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722.5</c:v>
                </c:pt>
                <c:pt idx="1">
                  <c:v>833</c:v>
                </c:pt>
                <c:pt idx="2">
                  <c:v>1070.0999999999999</c:v>
                </c:pt>
                <c:pt idx="3">
                  <c:v>1957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80449536"/>
        <c:axId val="80451840"/>
        <c:axId val="0"/>
      </c:bar3DChart>
      <c:catAx>
        <c:axId val="804495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pPr>
            <a:endParaRPr lang="ru-RU"/>
          </a:p>
        </c:txPr>
        <c:crossAx val="80451840"/>
        <c:crosses val="autoZero"/>
        <c:auto val="1"/>
        <c:lblAlgn val="ctr"/>
        <c:lblOffset val="100"/>
        <c:noMultiLvlLbl val="0"/>
      </c:catAx>
      <c:valAx>
        <c:axId val="80451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pPr>
            <a:endParaRPr lang="ru-RU"/>
          </a:p>
        </c:txPr>
        <c:crossAx val="80449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latin typeface="Cambria Math" panose="02040503050406030204" pitchFamily="18" charset="0"/>
          <a:ea typeface="Cambria Math" panose="02040503050406030204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509146250063931E-2"/>
          <c:y val="9.2357215209599497E-2"/>
          <c:w val="0.39303334330890122"/>
          <c:h val="0.718357356043155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3463306183039266E-2"/>
                  <c:y val="2.23387983063321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288762051116675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Выполнение годового плана</c:v>
                </c:pt>
                <c:pt idx="1">
                  <c:v>Направленные на II этап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0.94669999999999999</c:v>
                </c:pt>
                <c:pt idx="1">
                  <c:v>0.28299999999999997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норматив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0194959274558898E-2"/>
                  <c:y val="-1.34032789837992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Выполнение годового плана</c:v>
                </c:pt>
                <c:pt idx="1">
                  <c:v>Направленные на II этап</c:v>
                </c:pt>
              </c:strCache>
            </c:strRef>
          </c:cat>
          <c:val>
            <c:numRef>
              <c:f>Лист1!$C$2:$C$3</c:f>
              <c:numCache>
                <c:formatCode>0.0%</c:formatCode>
                <c:ptCount val="2"/>
                <c:pt idx="0">
                  <c:v>1</c:v>
                </c:pt>
                <c:pt idx="1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700736"/>
        <c:axId val="41702528"/>
      </c:barChart>
      <c:catAx>
        <c:axId val="41700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702528"/>
        <c:crosses val="autoZero"/>
        <c:auto val="1"/>
        <c:lblAlgn val="ctr"/>
        <c:lblOffset val="100"/>
        <c:noMultiLvlLbl val="0"/>
      </c:catAx>
      <c:valAx>
        <c:axId val="417025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41700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509146250063931E-2"/>
          <c:y val="9.2357215209599497E-2"/>
          <c:w val="0.39303334330890122"/>
          <c:h val="0.718357356043155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3463306183039266E-2"/>
                  <c:y val="2.23387983063321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Выполнение годового плана</c:v>
                </c:pt>
                <c:pt idx="1">
                  <c:v>Направленные на II этап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0.97899999999999998</c:v>
                </c:pt>
                <c:pt idx="1">
                  <c:v>0.35699999999999998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норматив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0194959274558898E-2"/>
                  <c:y val="-1.34032789837992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6926612366078531E-2"/>
                  <c:y val="-4.46775966126650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Выполнение годового плана</c:v>
                </c:pt>
                <c:pt idx="1">
                  <c:v>Направленные на II этап</c:v>
                </c:pt>
              </c:strCache>
            </c:strRef>
          </c:cat>
          <c:val>
            <c:numRef>
              <c:f>Лист1!$C$2:$C$3</c:f>
              <c:numCache>
                <c:formatCode>0.0%</c:formatCode>
                <c:ptCount val="2"/>
                <c:pt idx="0">
                  <c:v>1</c:v>
                </c:pt>
                <c:pt idx="1">
                  <c:v>0.36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961152"/>
        <c:axId val="42979328"/>
      </c:barChart>
      <c:catAx>
        <c:axId val="42961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979328"/>
        <c:crosses val="autoZero"/>
        <c:auto val="1"/>
        <c:lblAlgn val="ctr"/>
        <c:lblOffset val="100"/>
        <c:noMultiLvlLbl val="0"/>
      </c:catAx>
      <c:valAx>
        <c:axId val="42979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961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 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723349366410268E-2"/>
                  <c:y val="2.59366606324785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1671497284615482E-2"/>
                  <c:y val="4.75499951912756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057648823333355E-2"/>
                  <c:y val="7.78099818974362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593666063247893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1-гр 
практически здоров
</c:v>
                </c:pt>
                <c:pt idx="1">
                  <c:v>2 гр
имеется риск развития заболевания
</c:v>
                </c:pt>
                <c:pt idx="2">
                  <c:v>3-а гр 
хронические заболевания
</c:v>
                </c:pt>
                <c:pt idx="3">
                  <c:v>3-б гр. 
нуждаются в диспансерном наблюдении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0.30499999999999999</c:v>
                </c:pt>
                <c:pt idx="1">
                  <c:v>0.19700000000000001</c:v>
                </c:pt>
                <c:pt idx="2">
                  <c:v>0.40699999999999997</c:v>
                </c:pt>
                <c:pt idx="3">
                  <c:v>9.0999999999999998E-2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 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9452495474359035E-2"/>
                  <c:y val="-5.18733212649577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1123992758974445E-2"/>
                  <c:y val="-7.78099818974357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2046161537606933E-2"/>
                  <c:y val="7.78099818974362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0374664252991498E-2"/>
                  <c:y val="-2.59366606324796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1-гр 
практически здоров
</c:v>
                </c:pt>
                <c:pt idx="1">
                  <c:v>2 гр
имеется риск развития заболевания
</c:v>
                </c:pt>
                <c:pt idx="2">
                  <c:v>3-а гр 
хронические заболевания
</c:v>
                </c:pt>
                <c:pt idx="3">
                  <c:v>3-б гр. 
нуждаются в диспансерном наблюдении</c:v>
                </c:pt>
              </c:strCache>
            </c:strRef>
          </c:cat>
          <c:val>
            <c:numRef>
              <c:f>Лист1!$C$2:$C$5</c:f>
              <c:numCache>
                <c:formatCode>0.00%</c:formatCode>
                <c:ptCount val="4"/>
                <c:pt idx="0">
                  <c:v>0.29199999999999998</c:v>
                </c:pt>
                <c:pt idx="1">
                  <c:v>0.21199999999999999</c:v>
                </c:pt>
                <c:pt idx="2">
                  <c:v>0.39900000000000002</c:v>
                </c:pt>
                <c:pt idx="3">
                  <c:v>9.7000000000000003E-2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697920"/>
        <c:axId val="73720192"/>
      </c:barChart>
      <c:catAx>
        <c:axId val="73697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3720192"/>
        <c:crosses val="autoZero"/>
        <c:auto val="1"/>
        <c:lblAlgn val="ctr"/>
        <c:lblOffset val="100"/>
        <c:noMultiLvlLbl val="0"/>
      </c:catAx>
      <c:valAx>
        <c:axId val="73720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3697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780563172478977"/>
          <c:y val="0.91231626400731203"/>
          <c:w val="0.46438873655042046"/>
          <c:h val="7.4852610443660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265980-58F1-46A1-8060-31C0200DD30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1FB578-768E-4772-81D1-68E2B6A8FBF3}">
      <dgm:prSet phldrT="[Текст]"/>
      <dgm:spPr/>
      <dgm:t>
        <a:bodyPr/>
        <a:lstStyle/>
        <a:p>
          <a:r>
            <a:rPr lang="ru-RU" dirty="0" smtClean="0"/>
            <a:t>Развитие медицинской помощи по профилю «онкология»</a:t>
          </a:r>
        </a:p>
      </dgm:t>
    </dgm:pt>
    <dgm:pt modelId="{1659D89F-3905-4B25-9149-44FCCEA26E61}" type="parTrans" cxnId="{837B3983-C1F9-41AE-BE2F-CD3477B7AD64}">
      <dgm:prSet/>
      <dgm:spPr/>
      <dgm:t>
        <a:bodyPr/>
        <a:lstStyle/>
        <a:p>
          <a:endParaRPr lang="ru-RU"/>
        </a:p>
      </dgm:t>
    </dgm:pt>
    <dgm:pt modelId="{D265F22A-1042-4D15-91C8-7BA0430227BC}" type="sibTrans" cxnId="{837B3983-C1F9-41AE-BE2F-CD3477B7AD64}">
      <dgm:prSet/>
      <dgm:spPr/>
      <dgm:t>
        <a:bodyPr/>
        <a:lstStyle/>
        <a:p>
          <a:endParaRPr lang="ru-RU"/>
        </a:p>
      </dgm:t>
    </dgm:pt>
    <dgm:pt modelId="{EC87385E-FAB4-45FF-A074-752485BA5ECC}">
      <dgm:prSet phldrT="[Текст]"/>
      <dgm:spPr/>
      <dgm:t>
        <a:bodyPr/>
        <a:lstStyle/>
        <a:p>
          <a:r>
            <a:rPr lang="ru-RU" dirty="0" smtClean="0"/>
            <a:t>Развитие медицинской реабилитации</a:t>
          </a:r>
          <a:endParaRPr lang="ru-RU" dirty="0"/>
        </a:p>
      </dgm:t>
    </dgm:pt>
    <dgm:pt modelId="{93594DE9-5E20-4C97-9569-AC6C5ACB41B1}" type="parTrans" cxnId="{E89F5E0E-8CDF-499D-BEBF-519A446885E3}">
      <dgm:prSet/>
      <dgm:spPr/>
      <dgm:t>
        <a:bodyPr/>
        <a:lstStyle/>
        <a:p>
          <a:endParaRPr lang="ru-RU"/>
        </a:p>
      </dgm:t>
    </dgm:pt>
    <dgm:pt modelId="{45312F33-3B9B-4EC8-9FEF-AF29E501FB64}" type="sibTrans" cxnId="{E89F5E0E-8CDF-499D-BEBF-519A446885E3}">
      <dgm:prSet/>
      <dgm:spPr/>
      <dgm:t>
        <a:bodyPr/>
        <a:lstStyle/>
        <a:p>
          <a:endParaRPr lang="ru-RU"/>
        </a:p>
      </dgm:t>
    </dgm:pt>
    <dgm:pt modelId="{7F90DE64-0C5B-4E1B-BAB3-DC1DAE7512A5}">
      <dgm:prSet/>
      <dgm:spPr/>
      <dgm:t>
        <a:bodyPr/>
        <a:lstStyle/>
        <a:p>
          <a:r>
            <a:rPr lang="ru-RU" dirty="0" smtClean="0"/>
            <a:t> </a:t>
          </a:r>
          <a:r>
            <a:rPr lang="ru-RU" dirty="0" smtClean="0">
              <a:solidFill>
                <a:srgbClr val="C00000"/>
              </a:solidFill>
            </a:rPr>
            <a:t>Сокращены сроки ожидания </a:t>
          </a:r>
          <a:r>
            <a:rPr lang="ru-RU" dirty="0" smtClean="0"/>
            <a:t>оказания специализированной медицинской помощи </a:t>
          </a:r>
          <a:r>
            <a:rPr lang="ru-RU" dirty="0" smtClean="0">
              <a:solidFill>
                <a:srgbClr val="C00000"/>
              </a:solidFill>
            </a:rPr>
            <a:t>до 14 дней</a:t>
          </a:r>
          <a:r>
            <a:rPr lang="ru-RU" dirty="0" smtClean="0"/>
            <a:t> для пациентов с </a:t>
          </a:r>
          <a:r>
            <a:rPr lang="ru-RU" dirty="0" smtClean="0">
              <a:solidFill>
                <a:srgbClr val="C00000"/>
              </a:solidFill>
            </a:rPr>
            <a:t>онкологическими заболеваниями</a:t>
          </a:r>
          <a:endParaRPr lang="ru-RU" dirty="0">
            <a:solidFill>
              <a:srgbClr val="C00000"/>
            </a:solidFill>
          </a:endParaRPr>
        </a:p>
      </dgm:t>
    </dgm:pt>
    <dgm:pt modelId="{78E80BD6-3989-4791-B51B-A8173E6DEC8C}" type="parTrans" cxnId="{30FD8AC2-AA69-4525-AFCD-871963E49243}">
      <dgm:prSet/>
      <dgm:spPr/>
      <dgm:t>
        <a:bodyPr/>
        <a:lstStyle/>
        <a:p>
          <a:endParaRPr lang="ru-RU"/>
        </a:p>
      </dgm:t>
    </dgm:pt>
    <dgm:pt modelId="{72AAD682-04B8-4940-B520-B40E2310A063}" type="sibTrans" cxnId="{30FD8AC2-AA69-4525-AFCD-871963E49243}">
      <dgm:prSet/>
      <dgm:spPr/>
      <dgm:t>
        <a:bodyPr/>
        <a:lstStyle/>
        <a:p>
          <a:endParaRPr lang="ru-RU"/>
        </a:p>
      </dgm:t>
    </dgm:pt>
    <dgm:pt modelId="{FCDE4C54-E692-44EB-AAA2-323E9EE2DB0F}">
      <dgm:prSet/>
      <dgm:spPr/>
      <dgm:t>
        <a:bodyPr/>
        <a:lstStyle/>
        <a:p>
          <a:r>
            <a:rPr lang="ru-RU" dirty="0" smtClean="0"/>
            <a:t>Установлен норматив объема по медицинской реабилитации для детей (на 2018 год -0,012 койко-дня на 1 застрахованное лицо, на 2019 – 0,014, на 2020 –0,017);</a:t>
          </a:r>
          <a:endParaRPr lang="ru-RU" dirty="0"/>
        </a:p>
      </dgm:t>
    </dgm:pt>
    <dgm:pt modelId="{7EB108B1-9792-44AD-8548-A71561FD4C09}" type="parTrans" cxnId="{54747632-73E9-4442-9771-389AEADC04F4}">
      <dgm:prSet/>
      <dgm:spPr/>
      <dgm:t>
        <a:bodyPr/>
        <a:lstStyle/>
        <a:p>
          <a:endParaRPr lang="ru-RU"/>
        </a:p>
      </dgm:t>
    </dgm:pt>
    <dgm:pt modelId="{EA62CD17-FD8A-445E-AD23-6E9AEBCFAF90}" type="sibTrans" cxnId="{54747632-73E9-4442-9771-389AEADC04F4}">
      <dgm:prSet/>
      <dgm:spPr/>
      <dgm:t>
        <a:bodyPr/>
        <a:lstStyle/>
        <a:p>
          <a:endParaRPr lang="ru-RU"/>
        </a:p>
      </dgm:t>
    </dgm:pt>
    <dgm:pt modelId="{B2B8E5F5-6F8F-402A-A1BD-70E4FFDD51B3}">
      <dgm:prSet/>
      <dgm:spPr/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Увеличено количество методов высокотехнологичной медицинской помощи, включенных в ТПОМС</a:t>
          </a:r>
          <a:r>
            <a:rPr lang="ru-RU" dirty="0" smtClean="0"/>
            <a:t>, за счет передачи 6-ти методов из раздела II в раздел I Перечня ВМП (</a:t>
          </a:r>
          <a:r>
            <a:rPr lang="ru-RU" dirty="0" err="1" smtClean="0"/>
            <a:t>камбустиология</a:t>
          </a:r>
          <a:r>
            <a:rPr lang="ru-RU" dirty="0" smtClean="0"/>
            <a:t>, сердечно-сосудистая хирургия, травматология, онкология, нейрохирургия)</a:t>
          </a:r>
          <a:endParaRPr lang="ru-RU" dirty="0"/>
        </a:p>
      </dgm:t>
    </dgm:pt>
    <dgm:pt modelId="{BD7C4099-324C-4764-837F-F5B5E785E2A3}" type="sibTrans" cxnId="{B997495B-CC25-47C3-9024-1F483195B140}">
      <dgm:prSet/>
      <dgm:spPr/>
      <dgm:t>
        <a:bodyPr/>
        <a:lstStyle/>
        <a:p>
          <a:endParaRPr lang="ru-RU"/>
        </a:p>
      </dgm:t>
    </dgm:pt>
    <dgm:pt modelId="{89269E55-7B72-40B3-84E8-C1F911E74DFF}" type="parTrans" cxnId="{B997495B-CC25-47C3-9024-1F483195B140}">
      <dgm:prSet/>
      <dgm:spPr/>
      <dgm:t>
        <a:bodyPr/>
        <a:lstStyle/>
        <a:p>
          <a:endParaRPr lang="ru-RU"/>
        </a:p>
      </dgm:t>
    </dgm:pt>
    <dgm:pt modelId="{3CA09D41-253C-47BD-8E2F-2CE532A02B4D}">
      <dgm:prSet/>
      <dgm:spPr/>
      <dgm:t>
        <a:bodyPr/>
        <a:lstStyle/>
        <a:p>
          <a:r>
            <a:rPr lang="ru-RU" dirty="0" smtClean="0"/>
            <a:t>Увеличено количество КСГ по профилю «онкология» с 3 в 2017 году до 12 по специализированной медицинской помощи в стационарных условиях и до 9 в дневных стационарах. Введен новый классификационный критерий по схемам лекарственной терапии по онкологии</a:t>
          </a:r>
          <a:endParaRPr lang="ru-RU" dirty="0"/>
        </a:p>
      </dgm:t>
    </dgm:pt>
    <dgm:pt modelId="{F9DC6B62-A9DC-4813-8B33-C81A204568A9}" type="parTrans" cxnId="{E01F81AD-78A7-4A91-80A7-767F163E890F}">
      <dgm:prSet/>
      <dgm:spPr/>
      <dgm:t>
        <a:bodyPr/>
        <a:lstStyle/>
        <a:p>
          <a:endParaRPr lang="ru-RU"/>
        </a:p>
      </dgm:t>
    </dgm:pt>
    <dgm:pt modelId="{5221BDDC-A7A0-48EB-96A2-107855BE278A}" type="sibTrans" cxnId="{E01F81AD-78A7-4A91-80A7-767F163E890F}">
      <dgm:prSet/>
      <dgm:spPr/>
      <dgm:t>
        <a:bodyPr/>
        <a:lstStyle/>
        <a:p>
          <a:endParaRPr lang="ru-RU"/>
        </a:p>
      </dgm:t>
    </dgm:pt>
    <dgm:pt modelId="{B96B34FE-AC19-4396-8F0B-600AB273A679}">
      <dgm:prSet/>
      <dgm:spPr/>
      <dgm:t>
        <a:bodyPr/>
        <a:lstStyle/>
        <a:p>
          <a:endParaRPr lang="ru-RU" dirty="0"/>
        </a:p>
      </dgm:t>
    </dgm:pt>
    <dgm:pt modelId="{96A1A66E-A7EC-46B1-9C05-A79A15A64D60}" type="parTrans" cxnId="{4E41D463-B31D-4CF2-BAB4-9A2133A5AD03}">
      <dgm:prSet/>
      <dgm:spPr/>
      <dgm:t>
        <a:bodyPr/>
        <a:lstStyle/>
        <a:p>
          <a:endParaRPr lang="ru-RU"/>
        </a:p>
      </dgm:t>
    </dgm:pt>
    <dgm:pt modelId="{39D4B286-1F96-4D50-8EFF-7D5A967A46E1}" type="sibTrans" cxnId="{4E41D463-B31D-4CF2-BAB4-9A2133A5AD03}">
      <dgm:prSet/>
      <dgm:spPr/>
      <dgm:t>
        <a:bodyPr/>
        <a:lstStyle/>
        <a:p>
          <a:endParaRPr lang="ru-RU"/>
        </a:p>
      </dgm:t>
    </dgm:pt>
    <dgm:pt modelId="{72C9CE21-FA47-4AAE-AB65-814DD0990D50}">
      <dgm:prSet/>
      <dgm:spPr/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Введены новые 15 КСГ </a:t>
          </a:r>
          <a:r>
            <a:rPr lang="ru-RU" dirty="0" smtClean="0"/>
            <a:t>(9 для круглосуточного стационара и 6 для дневного стационара) по трем направлениям: заболевания ЦНС, заболевания опорно-двигательного аппарата и периферической нервной системы, соматические заболевания) </a:t>
          </a:r>
          <a:r>
            <a:rPr lang="ru-RU" dirty="0" smtClean="0">
              <a:solidFill>
                <a:srgbClr val="C00000"/>
              </a:solidFill>
            </a:rPr>
            <a:t>с учетом шкалы реабилитационной маршрутизации</a:t>
          </a:r>
        </a:p>
      </dgm:t>
    </dgm:pt>
    <dgm:pt modelId="{A2EBE54A-69E0-40B5-9D07-BE7E4CD6D39F}" type="parTrans" cxnId="{BE68E57B-7574-4FBC-B49A-8E453668E172}">
      <dgm:prSet/>
      <dgm:spPr/>
      <dgm:t>
        <a:bodyPr/>
        <a:lstStyle/>
        <a:p>
          <a:endParaRPr lang="ru-RU"/>
        </a:p>
      </dgm:t>
    </dgm:pt>
    <dgm:pt modelId="{956C41AE-B25B-4E41-B035-927866BBE4A2}" type="sibTrans" cxnId="{BE68E57B-7574-4FBC-B49A-8E453668E172}">
      <dgm:prSet/>
      <dgm:spPr/>
      <dgm:t>
        <a:bodyPr/>
        <a:lstStyle/>
        <a:p>
          <a:endParaRPr lang="ru-RU"/>
        </a:p>
      </dgm:t>
    </dgm:pt>
    <dgm:pt modelId="{27CFE3D3-BF38-4B66-87D1-77FFC4ADCD17}">
      <dgm:prSet/>
      <dgm:spPr/>
      <dgm:t>
        <a:bodyPr/>
        <a:lstStyle/>
        <a:p>
          <a:endParaRPr lang="ru-RU" dirty="0" smtClean="0"/>
        </a:p>
      </dgm:t>
    </dgm:pt>
    <dgm:pt modelId="{89E4C260-4DDD-4A38-BAD9-1CC52B593FDB}" type="parTrans" cxnId="{725B4D48-0825-4DC0-8F2F-E51343B34492}">
      <dgm:prSet/>
      <dgm:spPr/>
      <dgm:t>
        <a:bodyPr/>
        <a:lstStyle/>
        <a:p>
          <a:endParaRPr lang="ru-RU"/>
        </a:p>
      </dgm:t>
    </dgm:pt>
    <dgm:pt modelId="{52855547-A03C-44DB-B79A-04D9C1AB7883}" type="sibTrans" cxnId="{725B4D48-0825-4DC0-8F2F-E51343B34492}">
      <dgm:prSet/>
      <dgm:spPr/>
      <dgm:t>
        <a:bodyPr/>
        <a:lstStyle/>
        <a:p>
          <a:endParaRPr lang="ru-RU"/>
        </a:p>
      </dgm:t>
    </dgm:pt>
    <dgm:pt modelId="{5F7A16FF-B534-4D5A-883F-6E6B2B16B90C}">
      <dgm:prSet phldrT="[Текст]"/>
      <dgm:spPr/>
      <dgm:t>
        <a:bodyPr/>
        <a:lstStyle/>
        <a:p>
          <a:r>
            <a:rPr lang="ru-RU" dirty="0" smtClean="0"/>
            <a:t>Увеличено количество методов высокотехнологичной медицинской помощи</a:t>
          </a:r>
          <a:endParaRPr lang="ru-RU" dirty="0"/>
        </a:p>
      </dgm:t>
    </dgm:pt>
    <dgm:pt modelId="{8220DBDD-3D07-4A55-B38A-B3A30EE1284A}" type="sibTrans" cxnId="{60A5924F-652E-4B01-9DAF-A02C18A9A687}">
      <dgm:prSet/>
      <dgm:spPr/>
      <dgm:t>
        <a:bodyPr/>
        <a:lstStyle/>
        <a:p>
          <a:endParaRPr lang="ru-RU"/>
        </a:p>
      </dgm:t>
    </dgm:pt>
    <dgm:pt modelId="{DBF00E31-C900-4F1B-BE45-B759422262F3}" type="parTrans" cxnId="{60A5924F-652E-4B01-9DAF-A02C18A9A687}">
      <dgm:prSet/>
      <dgm:spPr/>
      <dgm:t>
        <a:bodyPr/>
        <a:lstStyle/>
        <a:p>
          <a:endParaRPr lang="ru-RU"/>
        </a:p>
      </dgm:t>
    </dgm:pt>
    <dgm:pt modelId="{6C784152-F265-45D5-A406-F06CB3A33412}" type="pres">
      <dgm:prSet presAssocID="{9B265980-58F1-46A1-8060-31C0200DD30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76373E-27B1-4DE8-A312-8B9E98EBAFB0}" type="pres">
      <dgm:prSet presAssocID="{221FB578-768E-4772-81D1-68E2B6A8FBF3}" presName="parentLin" presStyleCnt="0"/>
      <dgm:spPr/>
    </dgm:pt>
    <dgm:pt modelId="{82F05F74-2837-4FAE-A713-DC2BFF48DFA4}" type="pres">
      <dgm:prSet presAssocID="{221FB578-768E-4772-81D1-68E2B6A8FBF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B320FCB-D32D-4EB7-927F-4E61E4025FA3}" type="pres">
      <dgm:prSet presAssocID="{221FB578-768E-4772-81D1-68E2B6A8FBF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F74D20-A0BA-4F3E-AC05-2936C09B8703}" type="pres">
      <dgm:prSet presAssocID="{221FB578-768E-4772-81D1-68E2B6A8FBF3}" presName="negativeSpace" presStyleCnt="0"/>
      <dgm:spPr/>
    </dgm:pt>
    <dgm:pt modelId="{8EAA2562-BEA0-4870-B46B-F615F1FDD4FD}" type="pres">
      <dgm:prSet presAssocID="{221FB578-768E-4772-81D1-68E2B6A8FBF3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6487C-0559-4AAF-B2A8-29B6C3B30FC3}" type="pres">
      <dgm:prSet presAssocID="{D265F22A-1042-4D15-91C8-7BA0430227BC}" presName="spaceBetweenRectangles" presStyleCnt="0"/>
      <dgm:spPr/>
    </dgm:pt>
    <dgm:pt modelId="{C2080B1E-7A38-4F00-A9BD-3A259A87EDF4}" type="pres">
      <dgm:prSet presAssocID="{EC87385E-FAB4-45FF-A074-752485BA5ECC}" presName="parentLin" presStyleCnt="0"/>
      <dgm:spPr/>
    </dgm:pt>
    <dgm:pt modelId="{568C9336-DB2B-47F6-86AC-E9FE67D6655F}" type="pres">
      <dgm:prSet presAssocID="{EC87385E-FAB4-45FF-A074-752485BA5EC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BEF99E4-0002-494F-A8BC-0EE957396AC1}" type="pres">
      <dgm:prSet presAssocID="{EC87385E-FAB4-45FF-A074-752485BA5EC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805262-0463-4ABC-A81E-95B09F18839F}" type="pres">
      <dgm:prSet presAssocID="{EC87385E-FAB4-45FF-A074-752485BA5ECC}" presName="negativeSpace" presStyleCnt="0"/>
      <dgm:spPr/>
    </dgm:pt>
    <dgm:pt modelId="{42EFBB50-C2E7-49A1-A022-96B820D33B83}" type="pres">
      <dgm:prSet presAssocID="{EC87385E-FAB4-45FF-A074-752485BA5ECC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3B1AC2-5C7A-4EF6-B5CA-B75AB8F3ED7A}" type="pres">
      <dgm:prSet presAssocID="{45312F33-3B9B-4EC8-9FEF-AF29E501FB64}" presName="spaceBetweenRectangles" presStyleCnt="0"/>
      <dgm:spPr/>
    </dgm:pt>
    <dgm:pt modelId="{CDAAEB26-80C9-47CC-BE9D-D426FEB2957B}" type="pres">
      <dgm:prSet presAssocID="{5F7A16FF-B534-4D5A-883F-6E6B2B16B90C}" presName="parentLin" presStyleCnt="0"/>
      <dgm:spPr/>
    </dgm:pt>
    <dgm:pt modelId="{66768594-7E2B-4E7C-837C-23F0FBDDA398}" type="pres">
      <dgm:prSet presAssocID="{5F7A16FF-B534-4D5A-883F-6E6B2B16B90C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B5FB3655-B93B-43AF-8B85-F03D2B4BC8D2}" type="pres">
      <dgm:prSet presAssocID="{5F7A16FF-B534-4D5A-883F-6E6B2B16B90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787B0B-168D-4172-9BF4-33A5DA6B1479}" type="pres">
      <dgm:prSet presAssocID="{5F7A16FF-B534-4D5A-883F-6E6B2B16B90C}" presName="negativeSpace" presStyleCnt="0"/>
      <dgm:spPr/>
    </dgm:pt>
    <dgm:pt modelId="{ABD4A73C-C2B0-4D07-B677-A8AE580BEF21}" type="pres">
      <dgm:prSet presAssocID="{5F7A16FF-B534-4D5A-883F-6E6B2B16B90C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171922-8718-41D2-9BD9-5E6126FB1170}" type="presOf" srcId="{3CA09D41-253C-47BD-8E2F-2CE532A02B4D}" destId="{8EAA2562-BEA0-4870-B46B-F615F1FDD4FD}" srcOrd="0" destOrd="1" presId="urn:microsoft.com/office/officeart/2005/8/layout/list1"/>
    <dgm:cxn modelId="{D24256DC-B5C1-463E-9595-1C5828517D24}" type="presOf" srcId="{FCDE4C54-E692-44EB-AAA2-323E9EE2DB0F}" destId="{42EFBB50-C2E7-49A1-A022-96B820D33B83}" srcOrd="0" destOrd="0" presId="urn:microsoft.com/office/officeart/2005/8/layout/list1"/>
    <dgm:cxn modelId="{0FD50741-BFA1-4992-ABAB-D360C8040A8D}" type="presOf" srcId="{27CFE3D3-BF38-4B66-87D1-77FFC4ADCD17}" destId="{42EFBB50-C2E7-49A1-A022-96B820D33B83}" srcOrd="0" destOrd="2" presId="urn:microsoft.com/office/officeart/2005/8/layout/list1"/>
    <dgm:cxn modelId="{E01F81AD-78A7-4A91-80A7-767F163E890F}" srcId="{221FB578-768E-4772-81D1-68E2B6A8FBF3}" destId="{3CA09D41-253C-47BD-8E2F-2CE532A02B4D}" srcOrd="1" destOrd="0" parTransId="{F9DC6B62-A9DC-4813-8B33-C81A204568A9}" sibTransId="{5221BDDC-A7A0-48EB-96A2-107855BE278A}"/>
    <dgm:cxn modelId="{D2254050-A320-4122-B3C9-63FA3CF7397D}" type="presOf" srcId="{72C9CE21-FA47-4AAE-AB65-814DD0990D50}" destId="{42EFBB50-C2E7-49A1-A022-96B820D33B83}" srcOrd="0" destOrd="1" presId="urn:microsoft.com/office/officeart/2005/8/layout/list1"/>
    <dgm:cxn modelId="{3EFDBB82-6027-46D1-B5EA-F5CA39BACF99}" type="presOf" srcId="{EC87385E-FAB4-45FF-A074-752485BA5ECC}" destId="{568C9336-DB2B-47F6-86AC-E9FE67D6655F}" srcOrd="0" destOrd="0" presId="urn:microsoft.com/office/officeart/2005/8/layout/list1"/>
    <dgm:cxn modelId="{725B4D48-0825-4DC0-8F2F-E51343B34492}" srcId="{EC87385E-FAB4-45FF-A074-752485BA5ECC}" destId="{27CFE3D3-BF38-4B66-87D1-77FFC4ADCD17}" srcOrd="2" destOrd="0" parTransId="{89E4C260-4DDD-4A38-BAD9-1CC52B593FDB}" sibTransId="{52855547-A03C-44DB-B79A-04D9C1AB7883}"/>
    <dgm:cxn modelId="{B997495B-CC25-47C3-9024-1F483195B140}" srcId="{5F7A16FF-B534-4D5A-883F-6E6B2B16B90C}" destId="{B2B8E5F5-6F8F-402A-A1BD-70E4FFDD51B3}" srcOrd="0" destOrd="0" parTransId="{89269E55-7B72-40B3-84E8-C1F911E74DFF}" sibTransId="{BD7C4099-324C-4764-837F-F5B5E785E2A3}"/>
    <dgm:cxn modelId="{77D1985C-E87D-454C-A610-35143F13A631}" type="presOf" srcId="{EC87385E-FAB4-45FF-A074-752485BA5ECC}" destId="{2BEF99E4-0002-494F-A8BC-0EE957396AC1}" srcOrd="1" destOrd="0" presId="urn:microsoft.com/office/officeart/2005/8/layout/list1"/>
    <dgm:cxn modelId="{20A9A8EB-41E4-43AC-9A14-561421888E30}" type="presOf" srcId="{5F7A16FF-B534-4D5A-883F-6E6B2B16B90C}" destId="{B5FB3655-B93B-43AF-8B85-F03D2B4BC8D2}" srcOrd="1" destOrd="0" presId="urn:microsoft.com/office/officeart/2005/8/layout/list1"/>
    <dgm:cxn modelId="{837B3983-C1F9-41AE-BE2F-CD3477B7AD64}" srcId="{9B265980-58F1-46A1-8060-31C0200DD30D}" destId="{221FB578-768E-4772-81D1-68E2B6A8FBF3}" srcOrd="0" destOrd="0" parTransId="{1659D89F-3905-4B25-9149-44FCCEA26E61}" sibTransId="{D265F22A-1042-4D15-91C8-7BA0430227BC}"/>
    <dgm:cxn modelId="{60A5924F-652E-4B01-9DAF-A02C18A9A687}" srcId="{9B265980-58F1-46A1-8060-31C0200DD30D}" destId="{5F7A16FF-B534-4D5A-883F-6E6B2B16B90C}" srcOrd="2" destOrd="0" parTransId="{DBF00E31-C900-4F1B-BE45-B759422262F3}" sibTransId="{8220DBDD-3D07-4A55-B38A-B3A30EE1284A}"/>
    <dgm:cxn modelId="{BE68E57B-7574-4FBC-B49A-8E453668E172}" srcId="{EC87385E-FAB4-45FF-A074-752485BA5ECC}" destId="{72C9CE21-FA47-4AAE-AB65-814DD0990D50}" srcOrd="1" destOrd="0" parTransId="{A2EBE54A-69E0-40B5-9D07-BE7E4CD6D39F}" sibTransId="{956C41AE-B25B-4E41-B035-927866BBE4A2}"/>
    <dgm:cxn modelId="{E89F5E0E-8CDF-499D-BEBF-519A446885E3}" srcId="{9B265980-58F1-46A1-8060-31C0200DD30D}" destId="{EC87385E-FAB4-45FF-A074-752485BA5ECC}" srcOrd="1" destOrd="0" parTransId="{93594DE9-5E20-4C97-9569-AC6C5ACB41B1}" sibTransId="{45312F33-3B9B-4EC8-9FEF-AF29E501FB64}"/>
    <dgm:cxn modelId="{43E79B79-435A-4937-A3AF-E2B1AC9E9E20}" type="presOf" srcId="{9B265980-58F1-46A1-8060-31C0200DD30D}" destId="{6C784152-F265-45D5-A406-F06CB3A33412}" srcOrd="0" destOrd="0" presId="urn:microsoft.com/office/officeart/2005/8/layout/list1"/>
    <dgm:cxn modelId="{30FD8AC2-AA69-4525-AFCD-871963E49243}" srcId="{221FB578-768E-4772-81D1-68E2B6A8FBF3}" destId="{7F90DE64-0C5B-4E1B-BAB3-DC1DAE7512A5}" srcOrd="0" destOrd="0" parTransId="{78E80BD6-3989-4791-B51B-A8173E6DEC8C}" sibTransId="{72AAD682-04B8-4940-B520-B40E2310A063}"/>
    <dgm:cxn modelId="{FE5E10D7-955C-4D7F-92E0-002E3E0AFF51}" type="presOf" srcId="{221FB578-768E-4772-81D1-68E2B6A8FBF3}" destId="{82F05F74-2837-4FAE-A713-DC2BFF48DFA4}" srcOrd="0" destOrd="0" presId="urn:microsoft.com/office/officeart/2005/8/layout/list1"/>
    <dgm:cxn modelId="{70930E6E-BAB4-4F8F-80E3-099AE87DA0FA}" type="presOf" srcId="{B2B8E5F5-6F8F-402A-A1BD-70E4FFDD51B3}" destId="{ABD4A73C-C2B0-4D07-B677-A8AE580BEF21}" srcOrd="0" destOrd="0" presId="urn:microsoft.com/office/officeart/2005/8/layout/list1"/>
    <dgm:cxn modelId="{47172212-F559-4BE5-9B51-13C2EF0AD7C7}" type="presOf" srcId="{7F90DE64-0C5B-4E1B-BAB3-DC1DAE7512A5}" destId="{8EAA2562-BEA0-4870-B46B-F615F1FDD4FD}" srcOrd="0" destOrd="0" presId="urn:microsoft.com/office/officeart/2005/8/layout/list1"/>
    <dgm:cxn modelId="{54747632-73E9-4442-9771-389AEADC04F4}" srcId="{EC87385E-FAB4-45FF-A074-752485BA5ECC}" destId="{FCDE4C54-E692-44EB-AAA2-323E9EE2DB0F}" srcOrd="0" destOrd="0" parTransId="{7EB108B1-9792-44AD-8548-A71561FD4C09}" sibTransId="{EA62CD17-FD8A-445E-AD23-6E9AEBCFAF90}"/>
    <dgm:cxn modelId="{58A4705F-A39D-4C47-B3FF-268D9DA34580}" type="presOf" srcId="{221FB578-768E-4772-81D1-68E2B6A8FBF3}" destId="{5B320FCB-D32D-4EB7-927F-4E61E4025FA3}" srcOrd="1" destOrd="0" presId="urn:microsoft.com/office/officeart/2005/8/layout/list1"/>
    <dgm:cxn modelId="{6D24666F-3B25-4838-ACA9-3E61FBF2E0A3}" type="presOf" srcId="{5F7A16FF-B534-4D5A-883F-6E6B2B16B90C}" destId="{66768594-7E2B-4E7C-837C-23F0FBDDA398}" srcOrd="0" destOrd="0" presId="urn:microsoft.com/office/officeart/2005/8/layout/list1"/>
    <dgm:cxn modelId="{4E41D463-B31D-4CF2-BAB4-9A2133A5AD03}" srcId="{221FB578-768E-4772-81D1-68E2B6A8FBF3}" destId="{B96B34FE-AC19-4396-8F0B-600AB273A679}" srcOrd="2" destOrd="0" parTransId="{96A1A66E-A7EC-46B1-9C05-A79A15A64D60}" sibTransId="{39D4B286-1F96-4D50-8EFF-7D5A967A46E1}"/>
    <dgm:cxn modelId="{F30678B5-A0EB-4D2C-8A3E-B8482E0F8D3C}" type="presOf" srcId="{B96B34FE-AC19-4396-8F0B-600AB273A679}" destId="{8EAA2562-BEA0-4870-B46B-F615F1FDD4FD}" srcOrd="0" destOrd="2" presId="urn:microsoft.com/office/officeart/2005/8/layout/list1"/>
    <dgm:cxn modelId="{40C24D66-BD76-4F4E-9CDA-B04E75D11A62}" type="presParOf" srcId="{6C784152-F265-45D5-A406-F06CB3A33412}" destId="{9E76373E-27B1-4DE8-A312-8B9E98EBAFB0}" srcOrd="0" destOrd="0" presId="urn:microsoft.com/office/officeart/2005/8/layout/list1"/>
    <dgm:cxn modelId="{BEDBD0CA-DB79-41C2-AC63-02BCEA088B6C}" type="presParOf" srcId="{9E76373E-27B1-4DE8-A312-8B9E98EBAFB0}" destId="{82F05F74-2837-4FAE-A713-DC2BFF48DFA4}" srcOrd="0" destOrd="0" presId="urn:microsoft.com/office/officeart/2005/8/layout/list1"/>
    <dgm:cxn modelId="{AC3E2D86-9B03-4423-98F6-66D6612221F1}" type="presParOf" srcId="{9E76373E-27B1-4DE8-A312-8B9E98EBAFB0}" destId="{5B320FCB-D32D-4EB7-927F-4E61E4025FA3}" srcOrd="1" destOrd="0" presId="urn:microsoft.com/office/officeart/2005/8/layout/list1"/>
    <dgm:cxn modelId="{519CD94C-0713-4C76-9BA7-6953D1688B2F}" type="presParOf" srcId="{6C784152-F265-45D5-A406-F06CB3A33412}" destId="{4DF74D20-A0BA-4F3E-AC05-2936C09B8703}" srcOrd="1" destOrd="0" presId="urn:microsoft.com/office/officeart/2005/8/layout/list1"/>
    <dgm:cxn modelId="{EE3820F5-2EF1-4F7A-8F97-488EA6F789F3}" type="presParOf" srcId="{6C784152-F265-45D5-A406-F06CB3A33412}" destId="{8EAA2562-BEA0-4870-B46B-F615F1FDD4FD}" srcOrd="2" destOrd="0" presId="urn:microsoft.com/office/officeart/2005/8/layout/list1"/>
    <dgm:cxn modelId="{047C98B9-703F-41AC-9C33-CFB387FFD98C}" type="presParOf" srcId="{6C784152-F265-45D5-A406-F06CB3A33412}" destId="{10A6487C-0559-4AAF-B2A8-29B6C3B30FC3}" srcOrd="3" destOrd="0" presId="urn:microsoft.com/office/officeart/2005/8/layout/list1"/>
    <dgm:cxn modelId="{BF5ECA63-5280-4215-8938-85783C7520F5}" type="presParOf" srcId="{6C784152-F265-45D5-A406-F06CB3A33412}" destId="{C2080B1E-7A38-4F00-A9BD-3A259A87EDF4}" srcOrd="4" destOrd="0" presId="urn:microsoft.com/office/officeart/2005/8/layout/list1"/>
    <dgm:cxn modelId="{0040F69B-54AD-4FC5-AB1D-C08A4BB323AE}" type="presParOf" srcId="{C2080B1E-7A38-4F00-A9BD-3A259A87EDF4}" destId="{568C9336-DB2B-47F6-86AC-E9FE67D6655F}" srcOrd="0" destOrd="0" presId="urn:microsoft.com/office/officeart/2005/8/layout/list1"/>
    <dgm:cxn modelId="{FBC20E38-EB2C-4B31-AAD5-8A76E9F12621}" type="presParOf" srcId="{C2080B1E-7A38-4F00-A9BD-3A259A87EDF4}" destId="{2BEF99E4-0002-494F-A8BC-0EE957396AC1}" srcOrd="1" destOrd="0" presId="urn:microsoft.com/office/officeart/2005/8/layout/list1"/>
    <dgm:cxn modelId="{9F104FE0-7842-42DE-9D22-9470CD4FEB80}" type="presParOf" srcId="{6C784152-F265-45D5-A406-F06CB3A33412}" destId="{C6805262-0463-4ABC-A81E-95B09F18839F}" srcOrd="5" destOrd="0" presId="urn:microsoft.com/office/officeart/2005/8/layout/list1"/>
    <dgm:cxn modelId="{80688990-F9B9-47F3-BDB9-77B15DA722F4}" type="presParOf" srcId="{6C784152-F265-45D5-A406-F06CB3A33412}" destId="{42EFBB50-C2E7-49A1-A022-96B820D33B83}" srcOrd="6" destOrd="0" presId="urn:microsoft.com/office/officeart/2005/8/layout/list1"/>
    <dgm:cxn modelId="{C42710B8-EB82-4AB3-99E3-617867146C43}" type="presParOf" srcId="{6C784152-F265-45D5-A406-F06CB3A33412}" destId="{403B1AC2-5C7A-4EF6-B5CA-B75AB8F3ED7A}" srcOrd="7" destOrd="0" presId="urn:microsoft.com/office/officeart/2005/8/layout/list1"/>
    <dgm:cxn modelId="{2272C9DD-E89B-47A9-A9D6-097AD4BF6068}" type="presParOf" srcId="{6C784152-F265-45D5-A406-F06CB3A33412}" destId="{CDAAEB26-80C9-47CC-BE9D-D426FEB2957B}" srcOrd="8" destOrd="0" presId="urn:microsoft.com/office/officeart/2005/8/layout/list1"/>
    <dgm:cxn modelId="{9E9496F4-76C9-48E0-AE47-01348F15CCA4}" type="presParOf" srcId="{CDAAEB26-80C9-47CC-BE9D-D426FEB2957B}" destId="{66768594-7E2B-4E7C-837C-23F0FBDDA398}" srcOrd="0" destOrd="0" presId="urn:microsoft.com/office/officeart/2005/8/layout/list1"/>
    <dgm:cxn modelId="{E6170CD2-52C3-4C95-8A63-556E9B9C9041}" type="presParOf" srcId="{CDAAEB26-80C9-47CC-BE9D-D426FEB2957B}" destId="{B5FB3655-B93B-43AF-8B85-F03D2B4BC8D2}" srcOrd="1" destOrd="0" presId="urn:microsoft.com/office/officeart/2005/8/layout/list1"/>
    <dgm:cxn modelId="{26234589-ADB7-4ABC-B39E-19FA63629399}" type="presParOf" srcId="{6C784152-F265-45D5-A406-F06CB3A33412}" destId="{07787B0B-168D-4172-9BF4-33A5DA6B1479}" srcOrd="9" destOrd="0" presId="urn:microsoft.com/office/officeart/2005/8/layout/list1"/>
    <dgm:cxn modelId="{0923001C-3EE6-47B5-AB0E-53BFBD8ADE31}" type="presParOf" srcId="{6C784152-F265-45D5-A406-F06CB3A33412}" destId="{ABD4A73C-C2B0-4D07-B677-A8AE580BEF2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265980-58F1-46A1-8060-31C0200DD30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1FB578-768E-4772-81D1-68E2B6A8FBF3}">
      <dgm:prSet phldrT="[Текст]"/>
      <dgm:spPr/>
      <dgm:t>
        <a:bodyPr/>
        <a:lstStyle/>
        <a:p>
          <a:r>
            <a:rPr lang="ru-RU" dirty="0" smtClean="0"/>
            <a:t>Гериатрия</a:t>
          </a:r>
        </a:p>
      </dgm:t>
    </dgm:pt>
    <dgm:pt modelId="{1659D89F-3905-4B25-9149-44FCCEA26E61}" type="parTrans" cxnId="{837B3983-C1F9-41AE-BE2F-CD3477B7AD64}">
      <dgm:prSet/>
      <dgm:spPr/>
      <dgm:t>
        <a:bodyPr/>
        <a:lstStyle/>
        <a:p>
          <a:endParaRPr lang="ru-RU"/>
        </a:p>
      </dgm:t>
    </dgm:pt>
    <dgm:pt modelId="{D265F22A-1042-4D15-91C8-7BA0430227BC}" type="sibTrans" cxnId="{837B3983-C1F9-41AE-BE2F-CD3477B7AD64}">
      <dgm:prSet/>
      <dgm:spPr/>
      <dgm:t>
        <a:bodyPr/>
        <a:lstStyle/>
        <a:p>
          <a:endParaRPr lang="ru-RU"/>
        </a:p>
      </dgm:t>
    </dgm:pt>
    <dgm:pt modelId="{EC87385E-FAB4-45FF-A074-752485BA5ECC}">
      <dgm:prSet phldrT="[Текст]"/>
      <dgm:spPr/>
      <dgm:t>
        <a:bodyPr/>
        <a:lstStyle/>
        <a:p>
          <a:r>
            <a:rPr lang="ru-RU" dirty="0" smtClean="0"/>
            <a:t>Синдром органной дисфункции</a:t>
          </a:r>
          <a:endParaRPr lang="ru-RU" dirty="0"/>
        </a:p>
      </dgm:t>
    </dgm:pt>
    <dgm:pt modelId="{93594DE9-5E20-4C97-9569-AC6C5ACB41B1}" type="parTrans" cxnId="{E89F5E0E-8CDF-499D-BEBF-519A446885E3}">
      <dgm:prSet/>
      <dgm:spPr/>
      <dgm:t>
        <a:bodyPr/>
        <a:lstStyle/>
        <a:p>
          <a:endParaRPr lang="ru-RU"/>
        </a:p>
      </dgm:t>
    </dgm:pt>
    <dgm:pt modelId="{45312F33-3B9B-4EC8-9FEF-AF29E501FB64}" type="sibTrans" cxnId="{E89F5E0E-8CDF-499D-BEBF-519A446885E3}">
      <dgm:prSet/>
      <dgm:spPr/>
      <dgm:t>
        <a:bodyPr/>
        <a:lstStyle/>
        <a:p>
          <a:endParaRPr lang="ru-RU"/>
        </a:p>
      </dgm:t>
    </dgm:pt>
    <dgm:pt modelId="{7F90DE64-0C5B-4E1B-BAB3-DC1DAE7512A5}">
      <dgm:prSet/>
      <dgm:spPr/>
      <dgm:t>
        <a:bodyPr/>
        <a:lstStyle/>
        <a:p>
          <a:r>
            <a:rPr lang="ru-RU" dirty="0" smtClean="0"/>
            <a:t> Утверждены новые КСГ по профилю медицинской помощи «Гериатрия». </a:t>
          </a:r>
          <a:r>
            <a:rPr lang="ru-RU" dirty="0" smtClean="0">
              <a:solidFill>
                <a:srgbClr val="C00000"/>
              </a:solidFill>
            </a:rPr>
            <a:t>Лечение по профилю «Гериатрия» </a:t>
          </a:r>
          <a:r>
            <a:rPr lang="ru-RU" dirty="0" smtClean="0"/>
            <a:t>производится только в медицинских организациях и структурных подразделениях медицинских организаций</a:t>
          </a:r>
          <a:r>
            <a:rPr lang="ru-RU" dirty="0" smtClean="0">
              <a:solidFill>
                <a:srgbClr val="C00000"/>
              </a:solidFill>
            </a:rPr>
            <a:t>, имеющих соответствующую лицензию.</a:t>
          </a:r>
          <a:endParaRPr lang="ru-RU" dirty="0">
            <a:solidFill>
              <a:srgbClr val="C00000"/>
            </a:solidFill>
          </a:endParaRPr>
        </a:p>
      </dgm:t>
    </dgm:pt>
    <dgm:pt modelId="{78E80BD6-3989-4791-B51B-A8173E6DEC8C}" type="parTrans" cxnId="{30FD8AC2-AA69-4525-AFCD-871963E49243}">
      <dgm:prSet/>
      <dgm:spPr/>
      <dgm:t>
        <a:bodyPr/>
        <a:lstStyle/>
        <a:p>
          <a:endParaRPr lang="ru-RU"/>
        </a:p>
      </dgm:t>
    </dgm:pt>
    <dgm:pt modelId="{72AAD682-04B8-4940-B520-B40E2310A063}" type="sibTrans" cxnId="{30FD8AC2-AA69-4525-AFCD-871963E49243}">
      <dgm:prSet/>
      <dgm:spPr/>
      <dgm:t>
        <a:bodyPr/>
        <a:lstStyle/>
        <a:p>
          <a:endParaRPr lang="ru-RU"/>
        </a:p>
      </dgm:t>
    </dgm:pt>
    <dgm:pt modelId="{FCDE4C54-E692-44EB-AAA2-323E9EE2DB0F}">
      <dgm:prSet/>
      <dgm:spPr/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Утверждены новые КСГ для случаев лечения пациентов с синдромом органной дисфункции</a:t>
          </a:r>
          <a:r>
            <a:rPr lang="ru-RU" dirty="0" smtClean="0"/>
            <a:t>, введен дополнительный классификационный критерий – длительность непрерывного проведения искусственной вентиляции легких</a:t>
          </a:r>
          <a:endParaRPr lang="ru-RU" dirty="0"/>
        </a:p>
      </dgm:t>
    </dgm:pt>
    <dgm:pt modelId="{7EB108B1-9792-44AD-8548-A71561FD4C09}" type="parTrans" cxnId="{54747632-73E9-4442-9771-389AEADC04F4}">
      <dgm:prSet/>
      <dgm:spPr/>
      <dgm:t>
        <a:bodyPr/>
        <a:lstStyle/>
        <a:p>
          <a:endParaRPr lang="ru-RU"/>
        </a:p>
      </dgm:t>
    </dgm:pt>
    <dgm:pt modelId="{EA62CD17-FD8A-445E-AD23-6E9AEBCFAF90}" type="sibTrans" cxnId="{54747632-73E9-4442-9771-389AEADC04F4}">
      <dgm:prSet/>
      <dgm:spPr/>
      <dgm:t>
        <a:bodyPr/>
        <a:lstStyle/>
        <a:p>
          <a:endParaRPr lang="ru-RU"/>
        </a:p>
      </dgm:t>
    </dgm:pt>
    <dgm:pt modelId="{6C784152-F265-45D5-A406-F06CB3A33412}" type="pres">
      <dgm:prSet presAssocID="{9B265980-58F1-46A1-8060-31C0200DD30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76373E-27B1-4DE8-A312-8B9E98EBAFB0}" type="pres">
      <dgm:prSet presAssocID="{221FB578-768E-4772-81D1-68E2B6A8FBF3}" presName="parentLin" presStyleCnt="0"/>
      <dgm:spPr/>
    </dgm:pt>
    <dgm:pt modelId="{82F05F74-2837-4FAE-A713-DC2BFF48DFA4}" type="pres">
      <dgm:prSet presAssocID="{221FB578-768E-4772-81D1-68E2B6A8FBF3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5B320FCB-D32D-4EB7-927F-4E61E4025FA3}" type="pres">
      <dgm:prSet presAssocID="{221FB578-768E-4772-81D1-68E2B6A8FBF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F74D20-A0BA-4F3E-AC05-2936C09B8703}" type="pres">
      <dgm:prSet presAssocID="{221FB578-768E-4772-81D1-68E2B6A8FBF3}" presName="negativeSpace" presStyleCnt="0"/>
      <dgm:spPr/>
    </dgm:pt>
    <dgm:pt modelId="{8EAA2562-BEA0-4870-B46B-F615F1FDD4FD}" type="pres">
      <dgm:prSet presAssocID="{221FB578-768E-4772-81D1-68E2B6A8FBF3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6487C-0559-4AAF-B2A8-29B6C3B30FC3}" type="pres">
      <dgm:prSet presAssocID="{D265F22A-1042-4D15-91C8-7BA0430227BC}" presName="spaceBetweenRectangles" presStyleCnt="0"/>
      <dgm:spPr/>
    </dgm:pt>
    <dgm:pt modelId="{C2080B1E-7A38-4F00-A9BD-3A259A87EDF4}" type="pres">
      <dgm:prSet presAssocID="{EC87385E-FAB4-45FF-A074-752485BA5ECC}" presName="parentLin" presStyleCnt="0"/>
      <dgm:spPr/>
    </dgm:pt>
    <dgm:pt modelId="{568C9336-DB2B-47F6-86AC-E9FE67D6655F}" type="pres">
      <dgm:prSet presAssocID="{EC87385E-FAB4-45FF-A074-752485BA5ECC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2BEF99E4-0002-494F-A8BC-0EE957396AC1}" type="pres">
      <dgm:prSet presAssocID="{EC87385E-FAB4-45FF-A074-752485BA5EC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805262-0463-4ABC-A81E-95B09F18839F}" type="pres">
      <dgm:prSet presAssocID="{EC87385E-FAB4-45FF-A074-752485BA5ECC}" presName="negativeSpace" presStyleCnt="0"/>
      <dgm:spPr/>
    </dgm:pt>
    <dgm:pt modelId="{42EFBB50-C2E7-49A1-A022-96B820D33B83}" type="pres">
      <dgm:prSet presAssocID="{EC87385E-FAB4-45FF-A074-752485BA5ECC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7B3983-C1F9-41AE-BE2F-CD3477B7AD64}" srcId="{9B265980-58F1-46A1-8060-31C0200DD30D}" destId="{221FB578-768E-4772-81D1-68E2B6A8FBF3}" srcOrd="0" destOrd="0" parTransId="{1659D89F-3905-4B25-9149-44FCCEA26E61}" sibTransId="{D265F22A-1042-4D15-91C8-7BA0430227BC}"/>
    <dgm:cxn modelId="{30FD8AC2-AA69-4525-AFCD-871963E49243}" srcId="{221FB578-768E-4772-81D1-68E2B6A8FBF3}" destId="{7F90DE64-0C5B-4E1B-BAB3-DC1DAE7512A5}" srcOrd="0" destOrd="0" parTransId="{78E80BD6-3989-4791-B51B-A8173E6DEC8C}" sibTransId="{72AAD682-04B8-4940-B520-B40E2310A063}"/>
    <dgm:cxn modelId="{7EE7C9A9-CF73-4418-83EA-5A19A2644D4C}" type="presOf" srcId="{221FB578-768E-4772-81D1-68E2B6A8FBF3}" destId="{82F05F74-2837-4FAE-A713-DC2BFF48DFA4}" srcOrd="0" destOrd="0" presId="urn:microsoft.com/office/officeart/2005/8/layout/list1"/>
    <dgm:cxn modelId="{54747632-73E9-4442-9771-389AEADC04F4}" srcId="{EC87385E-FAB4-45FF-A074-752485BA5ECC}" destId="{FCDE4C54-E692-44EB-AAA2-323E9EE2DB0F}" srcOrd="0" destOrd="0" parTransId="{7EB108B1-9792-44AD-8548-A71561FD4C09}" sibTransId="{EA62CD17-FD8A-445E-AD23-6E9AEBCFAF90}"/>
    <dgm:cxn modelId="{2BF34E12-0D9C-4900-8FB5-0C604260730B}" type="presOf" srcId="{7F90DE64-0C5B-4E1B-BAB3-DC1DAE7512A5}" destId="{8EAA2562-BEA0-4870-B46B-F615F1FDD4FD}" srcOrd="0" destOrd="0" presId="urn:microsoft.com/office/officeart/2005/8/layout/list1"/>
    <dgm:cxn modelId="{E89F5E0E-8CDF-499D-BEBF-519A446885E3}" srcId="{9B265980-58F1-46A1-8060-31C0200DD30D}" destId="{EC87385E-FAB4-45FF-A074-752485BA5ECC}" srcOrd="1" destOrd="0" parTransId="{93594DE9-5E20-4C97-9569-AC6C5ACB41B1}" sibTransId="{45312F33-3B9B-4EC8-9FEF-AF29E501FB64}"/>
    <dgm:cxn modelId="{150CCFB7-E629-432F-9E9A-5A617B7352B1}" type="presOf" srcId="{EC87385E-FAB4-45FF-A074-752485BA5ECC}" destId="{2BEF99E4-0002-494F-A8BC-0EE957396AC1}" srcOrd="1" destOrd="0" presId="urn:microsoft.com/office/officeart/2005/8/layout/list1"/>
    <dgm:cxn modelId="{0267072E-E3AE-489A-8525-E0F8765B8AB6}" type="presOf" srcId="{9B265980-58F1-46A1-8060-31C0200DD30D}" destId="{6C784152-F265-45D5-A406-F06CB3A33412}" srcOrd="0" destOrd="0" presId="urn:microsoft.com/office/officeart/2005/8/layout/list1"/>
    <dgm:cxn modelId="{D377D4CD-8C92-4528-97C8-12B6304FD165}" type="presOf" srcId="{221FB578-768E-4772-81D1-68E2B6A8FBF3}" destId="{5B320FCB-D32D-4EB7-927F-4E61E4025FA3}" srcOrd="1" destOrd="0" presId="urn:microsoft.com/office/officeart/2005/8/layout/list1"/>
    <dgm:cxn modelId="{4C878140-ED2F-4DD7-98DE-A03516BD62D8}" type="presOf" srcId="{FCDE4C54-E692-44EB-AAA2-323E9EE2DB0F}" destId="{42EFBB50-C2E7-49A1-A022-96B820D33B83}" srcOrd="0" destOrd="0" presId="urn:microsoft.com/office/officeart/2005/8/layout/list1"/>
    <dgm:cxn modelId="{EC5D554D-7A95-4A01-945D-2A5DB2D3B321}" type="presOf" srcId="{EC87385E-FAB4-45FF-A074-752485BA5ECC}" destId="{568C9336-DB2B-47F6-86AC-E9FE67D6655F}" srcOrd="0" destOrd="0" presId="urn:microsoft.com/office/officeart/2005/8/layout/list1"/>
    <dgm:cxn modelId="{76ADCE52-8C87-496A-88CB-0A54637A57AB}" type="presParOf" srcId="{6C784152-F265-45D5-A406-F06CB3A33412}" destId="{9E76373E-27B1-4DE8-A312-8B9E98EBAFB0}" srcOrd="0" destOrd="0" presId="urn:microsoft.com/office/officeart/2005/8/layout/list1"/>
    <dgm:cxn modelId="{AFFFD4D7-F977-4A7A-AFA2-CF3AEF1EE942}" type="presParOf" srcId="{9E76373E-27B1-4DE8-A312-8B9E98EBAFB0}" destId="{82F05F74-2837-4FAE-A713-DC2BFF48DFA4}" srcOrd="0" destOrd="0" presId="urn:microsoft.com/office/officeart/2005/8/layout/list1"/>
    <dgm:cxn modelId="{40E3F6F7-B584-4ACF-A89F-5A9DC0F296A9}" type="presParOf" srcId="{9E76373E-27B1-4DE8-A312-8B9E98EBAFB0}" destId="{5B320FCB-D32D-4EB7-927F-4E61E4025FA3}" srcOrd="1" destOrd="0" presId="urn:microsoft.com/office/officeart/2005/8/layout/list1"/>
    <dgm:cxn modelId="{6ADD98A9-4306-49D4-A81C-2824B166864B}" type="presParOf" srcId="{6C784152-F265-45D5-A406-F06CB3A33412}" destId="{4DF74D20-A0BA-4F3E-AC05-2936C09B8703}" srcOrd="1" destOrd="0" presId="urn:microsoft.com/office/officeart/2005/8/layout/list1"/>
    <dgm:cxn modelId="{63347D2A-F39E-4E50-824E-4A4BDDAF3355}" type="presParOf" srcId="{6C784152-F265-45D5-A406-F06CB3A33412}" destId="{8EAA2562-BEA0-4870-B46B-F615F1FDD4FD}" srcOrd="2" destOrd="0" presId="urn:microsoft.com/office/officeart/2005/8/layout/list1"/>
    <dgm:cxn modelId="{B09FAC84-8C05-402F-851E-9C5C165EF316}" type="presParOf" srcId="{6C784152-F265-45D5-A406-F06CB3A33412}" destId="{10A6487C-0559-4AAF-B2A8-29B6C3B30FC3}" srcOrd="3" destOrd="0" presId="urn:microsoft.com/office/officeart/2005/8/layout/list1"/>
    <dgm:cxn modelId="{96E425C1-F4AD-4C50-9D90-F9AB0CCE57DF}" type="presParOf" srcId="{6C784152-F265-45D5-A406-F06CB3A33412}" destId="{C2080B1E-7A38-4F00-A9BD-3A259A87EDF4}" srcOrd="4" destOrd="0" presId="urn:microsoft.com/office/officeart/2005/8/layout/list1"/>
    <dgm:cxn modelId="{3BDC7100-2A9F-42C2-89CA-4EE7FC661425}" type="presParOf" srcId="{C2080B1E-7A38-4F00-A9BD-3A259A87EDF4}" destId="{568C9336-DB2B-47F6-86AC-E9FE67D6655F}" srcOrd="0" destOrd="0" presId="urn:microsoft.com/office/officeart/2005/8/layout/list1"/>
    <dgm:cxn modelId="{D251E668-3502-43AA-A3CC-B49CDEB8B8A9}" type="presParOf" srcId="{C2080B1E-7A38-4F00-A9BD-3A259A87EDF4}" destId="{2BEF99E4-0002-494F-A8BC-0EE957396AC1}" srcOrd="1" destOrd="0" presId="urn:microsoft.com/office/officeart/2005/8/layout/list1"/>
    <dgm:cxn modelId="{08B31D52-089F-439F-BDC1-5A5F033F9090}" type="presParOf" srcId="{6C784152-F265-45D5-A406-F06CB3A33412}" destId="{C6805262-0463-4ABC-A81E-95B09F18839F}" srcOrd="5" destOrd="0" presId="urn:microsoft.com/office/officeart/2005/8/layout/list1"/>
    <dgm:cxn modelId="{B87F32A4-8026-4891-9432-6644F2569707}" type="presParOf" srcId="{6C784152-F265-45D5-A406-F06CB3A33412}" destId="{42EFBB50-C2E7-49A1-A022-96B820D33B8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265980-58F1-46A1-8060-31C0200DD30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1FB578-768E-4772-81D1-68E2B6A8FBF3}">
      <dgm:prSet phldrT="[Текст]"/>
      <dgm:spPr/>
      <dgm:t>
        <a:bodyPr/>
        <a:lstStyle/>
        <a:p>
          <a:r>
            <a:rPr lang="ru-RU" dirty="0" smtClean="0"/>
            <a:t>Актуализирован перечень стоматологических услуг</a:t>
          </a:r>
        </a:p>
      </dgm:t>
    </dgm:pt>
    <dgm:pt modelId="{1659D89F-3905-4B25-9149-44FCCEA26E61}" type="parTrans" cxnId="{837B3983-C1F9-41AE-BE2F-CD3477B7AD64}">
      <dgm:prSet/>
      <dgm:spPr/>
      <dgm:t>
        <a:bodyPr/>
        <a:lstStyle/>
        <a:p>
          <a:endParaRPr lang="ru-RU"/>
        </a:p>
      </dgm:t>
    </dgm:pt>
    <dgm:pt modelId="{D265F22A-1042-4D15-91C8-7BA0430227BC}" type="sibTrans" cxnId="{837B3983-C1F9-41AE-BE2F-CD3477B7AD64}">
      <dgm:prSet/>
      <dgm:spPr/>
      <dgm:t>
        <a:bodyPr/>
        <a:lstStyle/>
        <a:p>
          <a:endParaRPr lang="ru-RU"/>
        </a:p>
      </dgm:t>
    </dgm:pt>
    <dgm:pt modelId="{EC87385E-FAB4-45FF-A074-752485BA5ECC}">
      <dgm:prSet phldrT="[Текст]"/>
      <dgm:spPr/>
      <dgm:t>
        <a:bodyPr/>
        <a:lstStyle/>
        <a:p>
          <a:r>
            <a:rPr lang="ru-RU" dirty="0" smtClean="0"/>
            <a:t> Диспансеризации взрослого населения</a:t>
          </a:r>
          <a:endParaRPr lang="ru-RU" dirty="0"/>
        </a:p>
      </dgm:t>
    </dgm:pt>
    <dgm:pt modelId="{93594DE9-5E20-4C97-9569-AC6C5ACB41B1}" type="parTrans" cxnId="{E89F5E0E-8CDF-499D-BEBF-519A446885E3}">
      <dgm:prSet/>
      <dgm:spPr/>
      <dgm:t>
        <a:bodyPr/>
        <a:lstStyle/>
        <a:p>
          <a:endParaRPr lang="ru-RU"/>
        </a:p>
      </dgm:t>
    </dgm:pt>
    <dgm:pt modelId="{45312F33-3B9B-4EC8-9FEF-AF29E501FB64}" type="sibTrans" cxnId="{E89F5E0E-8CDF-499D-BEBF-519A446885E3}">
      <dgm:prSet/>
      <dgm:spPr/>
      <dgm:t>
        <a:bodyPr/>
        <a:lstStyle/>
        <a:p>
          <a:endParaRPr lang="ru-RU"/>
        </a:p>
      </dgm:t>
    </dgm:pt>
    <dgm:pt modelId="{7F90DE64-0C5B-4E1B-BAB3-DC1DAE7512A5}">
      <dgm:prSet/>
      <dgm:spPr/>
      <dgm:t>
        <a:bodyPr/>
        <a:lstStyle/>
        <a:p>
          <a:r>
            <a:rPr lang="ru-RU" dirty="0" smtClean="0"/>
            <a:t> в том числе </a:t>
          </a:r>
          <a:r>
            <a:rPr lang="ru-RU" dirty="0" smtClean="0">
              <a:solidFill>
                <a:srgbClr val="C00000"/>
              </a:solidFill>
            </a:rPr>
            <a:t>добавлены услуги по</a:t>
          </a:r>
          <a:r>
            <a:rPr lang="ru-RU" dirty="0" smtClean="0"/>
            <a:t>: </a:t>
          </a:r>
          <a:r>
            <a:rPr lang="ru-RU" dirty="0" smtClean="0">
              <a:solidFill>
                <a:srgbClr val="C00000"/>
              </a:solidFill>
            </a:rPr>
            <a:t>восстановлению зуба </a:t>
          </a:r>
          <a:r>
            <a:rPr lang="ru-RU" dirty="0" smtClean="0"/>
            <a:t>пломбой с использованием материалов </a:t>
          </a:r>
          <a:r>
            <a:rPr lang="ru-RU" dirty="0" smtClean="0">
              <a:solidFill>
                <a:srgbClr val="C00000"/>
              </a:solidFill>
            </a:rPr>
            <a:t>из </a:t>
          </a:r>
          <a:r>
            <a:rPr lang="ru-RU" dirty="0" err="1" smtClean="0">
              <a:solidFill>
                <a:srgbClr val="C00000"/>
              </a:solidFill>
            </a:rPr>
            <a:t>фотополимеров</a:t>
          </a:r>
          <a:r>
            <a:rPr lang="ru-RU" dirty="0" smtClean="0">
              <a:solidFill>
                <a:srgbClr val="C00000"/>
              </a:solidFill>
            </a:rPr>
            <a:t>, пластике уздечки верхней, нижней губы, языка</a:t>
          </a:r>
          <a:endParaRPr lang="ru-RU" dirty="0">
            <a:solidFill>
              <a:srgbClr val="C00000"/>
            </a:solidFill>
          </a:endParaRPr>
        </a:p>
      </dgm:t>
    </dgm:pt>
    <dgm:pt modelId="{78E80BD6-3989-4791-B51B-A8173E6DEC8C}" type="parTrans" cxnId="{30FD8AC2-AA69-4525-AFCD-871963E49243}">
      <dgm:prSet/>
      <dgm:spPr/>
      <dgm:t>
        <a:bodyPr/>
        <a:lstStyle/>
        <a:p>
          <a:endParaRPr lang="ru-RU"/>
        </a:p>
      </dgm:t>
    </dgm:pt>
    <dgm:pt modelId="{72AAD682-04B8-4940-B520-B40E2310A063}" type="sibTrans" cxnId="{30FD8AC2-AA69-4525-AFCD-871963E49243}">
      <dgm:prSet/>
      <dgm:spPr/>
      <dgm:t>
        <a:bodyPr/>
        <a:lstStyle/>
        <a:p>
          <a:endParaRPr lang="ru-RU"/>
        </a:p>
      </dgm:t>
    </dgm:pt>
    <dgm:pt modelId="{FCDE4C54-E692-44EB-AAA2-323E9EE2DB0F}">
      <dgm:prSet/>
      <dgm:spPr/>
      <dgm:t>
        <a:bodyPr/>
        <a:lstStyle/>
        <a:p>
          <a:r>
            <a:rPr lang="ru-RU" dirty="0" smtClean="0"/>
            <a:t>Утверждены тарифы на оплату медицинской помощи в рамках мероприятий по диспансеризации взрослого населения (приказ Минздрава России от </a:t>
          </a:r>
          <a:r>
            <a:rPr lang="ru-RU" dirty="0" smtClean="0">
              <a:solidFill>
                <a:srgbClr val="C00000"/>
              </a:solidFill>
            </a:rPr>
            <a:t>26.10.2017 №869н «Об утверждении порядка проведения диспансеризации определенных групп взрослого населения»)</a:t>
          </a:r>
          <a:endParaRPr lang="ru-RU" dirty="0">
            <a:solidFill>
              <a:srgbClr val="C00000"/>
            </a:solidFill>
          </a:endParaRPr>
        </a:p>
      </dgm:t>
    </dgm:pt>
    <dgm:pt modelId="{7EB108B1-9792-44AD-8548-A71561FD4C09}" type="parTrans" cxnId="{54747632-73E9-4442-9771-389AEADC04F4}">
      <dgm:prSet/>
      <dgm:spPr/>
      <dgm:t>
        <a:bodyPr/>
        <a:lstStyle/>
        <a:p>
          <a:endParaRPr lang="ru-RU"/>
        </a:p>
      </dgm:t>
    </dgm:pt>
    <dgm:pt modelId="{EA62CD17-FD8A-445E-AD23-6E9AEBCFAF90}" type="sibTrans" cxnId="{54747632-73E9-4442-9771-389AEADC04F4}">
      <dgm:prSet/>
      <dgm:spPr/>
      <dgm:t>
        <a:bodyPr/>
        <a:lstStyle/>
        <a:p>
          <a:endParaRPr lang="ru-RU"/>
        </a:p>
      </dgm:t>
    </dgm:pt>
    <dgm:pt modelId="{6C784152-F265-45D5-A406-F06CB3A33412}" type="pres">
      <dgm:prSet presAssocID="{9B265980-58F1-46A1-8060-31C0200DD30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76373E-27B1-4DE8-A312-8B9E98EBAFB0}" type="pres">
      <dgm:prSet presAssocID="{221FB578-768E-4772-81D1-68E2B6A8FBF3}" presName="parentLin" presStyleCnt="0"/>
      <dgm:spPr/>
    </dgm:pt>
    <dgm:pt modelId="{82F05F74-2837-4FAE-A713-DC2BFF48DFA4}" type="pres">
      <dgm:prSet presAssocID="{221FB578-768E-4772-81D1-68E2B6A8FBF3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5B320FCB-D32D-4EB7-927F-4E61E4025FA3}" type="pres">
      <dgm:prSet presAssocID="{221FB578-768E-4772-81D1-68E2B6A8FBF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F74D20-A0BA-4F3E-AC05-2936C09B8703}" type="pres">
      <dgm:prSet presAssocID="{221FB578-768E-4772-81D1-68E2B6A8FBF3}" presName="negativeSpace" presStyleCnt="0"/>
      <dgm:spPr/>
    </dgm:pt>
    <dgm:pt modelId="{8EAA2562-BEA0-4870-B46B-F615F1FDD4FD}" type="pres">
      <dgm:prSet presAssocID="{221FB578-768E-4772-81D1-68E2B6A8FBF3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6487C-0559-4AAF-B2A8-29B6C3B30FC3}" type="pres">
      <dgm:prSet presAssocID="{D265F22A-1042-4D15-91C8-7BA0430227BC}" presName="spaceBetweenRectangles" presStyleCnt="0"/>
      <dgm:spPr/>
    </dgm:pt>
    <dgm:pt modelId="{C2080B1E-7A38-4F00-A9BD-3A259A87EDF4}" type="pres">
      <dgm:prSet presAssocID="{EC87385E-FAB4-45FF-A074-752485BA5ECC}" presName="parentLin" presStyleCnt="0"/>
      <dgm:spPr/>
    </dgm:pt>
    <dgm:pt modelId="{568C9336-DB2B-47F6-86AC-E9FE67D6655F}" type="pres">
      <dgm:prSet presAssocID="{EC87385E-FAB4-45FF-A074-752485BA5ECC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2BEF99E4-0002-494F-A8BC-0EE957396AC1}" type="pres">
      <dgm:prSet presAssocID="{EC87385E-FAB4-45FF-A074-752485BA5EC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805262-0463-4ABC-A81E-95B09F18839F}" type="pres">
      <dgm:prSet presAssocID="{EC87385E-FAB4-45FF-A074-752485BA5ECC}" presName="negativeSpace" presStyleCnt="0"/>
      <dgm:spPr/>
    </dgm:pt>
    <dgm:pt modelId="{42EFBB50-C2E7-49A1-A022-96B820D33B83}" type="pres">
      <dgm:prSet presAssocID="{EC87385E-FAB4-45FF-A074-752485BA5ECC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00C797-C9ED-4A8A-B580-32CF9D37DE3A}" type="presOf" srcId="{221FB578-768E-4772-81D1-68E2B6A8FBF3}" destId="{82F05F74-2837-4FAE-A713-DC2BFF48DFA4}" srcOrd="0" destOrd="0" presId="urn:microsoft.com/office/officeart/2005/8/layout/list1"/>
    <dgm:cxn modelId="{E89F5E0E-8CDF-499D-BEBF-519A446885E3}" srcId="{9B265980-58F1-46A1-8060-31C0200DD30D}" destId="{EC87385E-FAB4-45FF-A074-752485BA5ECC}" srcOrd="1" destOrd="0" parTransId="{93594DE9-5E20-4C97-9569-AC6C5ACB41B1}" sibTransId="{45312F33-3B9B-4EC8-9FEF-AF29E501FB64}"/>
    <dgm:cxn modelId="{5E5A6243-954A-4ABC-AFF7-CB989A195DBF}" type="presOf" srcId="{221FB578-768E-4772-81D1-68E2B6A8FBF3}" destId="{5B320FCB-D32D-4EB7-927F-4E61E4025FA3}" srcOrd="1" destOrd="0" presId="urn:microsoft.com/office/officeart/2005/8/layout/list1"/>
    <dgm:cxn modelId="{05406ED0-44A1-4868-80C9-BB13801C3D31}" type="presOf" srcId="{EC87385E-FAB4-45FF-A074-752485BA5ECC}" destId="{2BEF99E4-0002-494F-A8BC-0EE957396AC1}" srcOrd="1" destOrd="0" presId="urn:microsoft.com/office/officeart/2005/8/layout/list1"/>
    <dgm:cxn modelId="{2DF54C62-7DCC-4A56-BBE5-64F5A4AB7E20}" type="presOf" srcId="{7F90DE64-0C5B-4E1B-BAB3-DC1DAE7512A5}" destId="{8EAA2562-BEA0-4870-B46B-F615F1FDD4FD}" srcOrd="0" destOrd="0" presId="urn:microsoft.com/office/officeart/2005/8/layout/list1"/>
    <dgm:cxn modelId="{228F7477-0CD3-4990-A5B6-C58E6560217A}" type="presOf" srcId="{FCDE4C54-E692-44EB-AAA2-323E9EE2DB0F}" destId="{42EFBB50-C2E7-49A1-A022-96B820D33B83}" srcOrd="0" destOrd="0" presId="urn:microsoft.com/office/officeart/2005/8/layout/list1"/>
    <dgm:cxn modelId="{6C5D4977-2749-4F71-A51C-661ED9010084}" type="presOf" srcId="{EC87385E-FAB4-45FF-A074-752485BA5ECC}" destId="{568C9336-DB2B-47F6-86AC-E9FE67D6655F}" srcOrd="0" destOrd="0" presId="urn:microsoft.com/office/officeart/2005/8/layout/list1"/>
    <dgm:cxn modelId="{30FD8AC2-AA69-4525-AFCD-871963E49243}" srcId="{221FB578-768E-4772-81D1-68E2B6A8FBF3}" destId="{7F90DE64-0C5B-4E1B-BAB3-DC1DAE7512A5}" srcOrd="0" destOrd="0" parTransId="{78E80BD6-3989-4791-B51B-A8173E6DEC8C}" sibTransId="{72AAD682-04B8-4940-B520-B40E2310A063}"/>
    <dgm:cxn modelId="{54747632-73E9-4442-9771-389AEADC04F4}" srcId="{EC87385E-FAB4-45FF-A074-752485BA5ECC}" destId="{FCDE4C54-E692-44EB-AAA2-323E9EE2DB0F}" srcOrd="0" destOrd="0" parTransId="{7EB108B1-9792-44AD-8548-A71561FD4C09}" sibTransId="{EA62CD17-FD8A-445E-AD23-6E9AEBCFAF90}"/>
    <dgm:cxn modelId="{FA3FE010-9D5C-4977-8419-D9814F16C9C8}" type="presOf" srcId="{9B265980-58F1-46A1-8060-31C0200DD30D}" destId="{6C784152-F265-45D5-A406-F06CB3A33412}" srcOrd="0" destOrd="0" presId="urn:microsoft.com/office/officeart/2005/8/layout/list1"/>
    <dgm:cxn modelId="{837B3983-C1F9-41AE-BE2F-CD3477B7AD64}" srcId="{9B265980-58F1-46A1-8060-31C0200DD30D}" destId="{221FB578-768E-4772-81D1-68E2B6A8FBF3}" srcOrd="0" destOrd="0" parTransId="{1659D89F-3905-4B25-9149-44FCCEA26E61}" sibTransId="{D265F22A-1042-4D15-91C8-7BA0430227BC}"/>
    <dgm:cxn modelId="{BBA1EFF4-DB2E-48AA-955D-76559302247D}" type="presParOf" srcId="{6C784152-F265-45D5-A406-F06CB3A33412}" destId="{9E76373E-27B1-4DE8-A312-8B9E98EBAFB0}" srcOrd="0" destOrd="0" presId="urn:microsoft.com/office/officeart/2005/8/layout/list1"/>
    <dgm:cxn modelId="{0268C74A-3275-404A-931E-4512CA15C48E}" type="presParOf" srcId="{9E76373E-27B1-4DE8-A312-8B9E98EBAFB0}" destId="{82F05F74-2837-4FAE-A713-DC2BFF48DFA4}" srcOrd="0" destOrd="0" presId="urn:microsoft.com/office/officeart/2005/8/layout/list1"/>
    <dgm:cxn modelId="{1B3E5EA2-3C0A-413E-86CE-E78F17AF838A}" type="presParOf" srcId="{9E76373E-27B1-4DE8-A312-8B9E98EBAFB0}" destId="{5B320FCB-D32D-4EB7-927F-4E61E4025FA3}" srcOrd="1" destOrd="0" presId="urn:microsoft.com/office/officeart/2005/8/layout/list1"/>
    <dgm:cxn modelId="{42C83577-3C71-4B6F-BDDA-DD6590D4D6BF}" type="presParOf" srcId="{6C784152-F265-45D5-A406-F06CB3A33412}" destId="{4DF74D20-A0BA-4F3E-AC05-2936C09B8703}" srcOrd="1" destOrd="0" presId="urn:microsoft.com/office/officeart/2005/8/layout/list1"/>
    <dgm:cxn modelId="{84546A7D-3BCD-4EEE-BE2B-26285A4F4539}" type="presParOf" srcId="{6C784152-F265-45D5-A406-F06CB3A33412}" destId="{8EAA2562-BEA0-4870-B46B-F615F1FDD4FD}" srcOrd="2" destOrd="0" presId="urn:microsoft.com/office/officeart/2005/8/layout/list1"/>
    <dgm:cxn modelId="{E256885F-12C5-4134-B953-472EF555A97E}" type="presParOf" srcId="{6C784152-F265-45D5-A406-F06CB3A33412}" destId="{10A6487C-0559-4AAF-B2A8-29B6C3B30FC3}" srcOrd="3" destOrd="0" presId="urn:microsoft.com/office/officeart/2005/8/layout/list1"/>
    <dgm:cxn modelId="{D176104A-3E27-450B-87CD-DDBB895D4DE8}" type="presParOf" srcId="{6C784152-F265-45D5-A406-F06CB3A33412}" destId="{C2080B1E-7A38-4F00-A9BD-3A259A87EDF4}" srcOrd="4" destOrd="0" presId="urn:microsoft.com/office/officeart/2005/8/layout/list1"/>
    <dgm:cxn modelId="{BD589AD1-5F27-4085-9722-782AFC82605B}" type="presParOf" srcId="{C2080B1E-7A38-4F00-A9BD-3A259A87EDF4}" destId="{568C9336-DB2B-47F6-86AC-E9FE67D6655F}" srcOrd="0" destOrd="0" presId="urn:microsoft.com/office/officeart/2005/8/layout/list1"/>
    <dgm:cxn modelId="{DAF18A21-1F9A-4F90-B925-6B1C94DBC060}" type="presParOf" srcId="{C2080B1E-7A38-4F00-A9BD-3A259A87EDF4}" destId="{2BEF99E4-0002-494F-A8BC-0EE957396AC1}" srcOrd="1" destOrd="0" presId="urn:microsoft.com/office/officeart/2005/8/layout/list1"/>
    <dgm:cxn modelId="{C1A70686-D73B-4B6C-B96A-A790153C22D7}" type="presParOf" srcId="{6C784152-F265-45D5-A406-F06CB3A33412}" destId="{C6805262-0463-4ABC-A81E-95B09F18839F}" srcOrd="5" destOrd="0" presId="urn:microsoft.com/office/officeart/2005/8/layout/list1"/>
    <dgm:cxn modelId="{927D5049-2BC1-45DD-B6DA-1BFEFDBBB165}" type="presParOf" srcId="{6C784152-F265-45D5-A406-F06CB3A33412}" destId="{42EFBB50-C2E7-49A1-A022-96B820D33B8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B265980-58F1-46A1-8060-31C0200DD30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1FB578-768E-4772-81D1-68E2B6A8FBF3}">
      <dgm:prSet phldrT="[Текст]"/>
      <dgm:spPr/>
      <dgm:t>
        <a:bodyPr/>
        <a:lstStyle/>
        <a:p>
          <a:r>
            <a:rPr lang="ru-RU" dirty="0" smtClean="0"/>
            <a:t>Из доклада С.А. </a:t>
          </a:r>
          <a:r>
            <a:rPr lang="ru-RU" dirty="0" err="1" smtClean="0"/>
            <a:t>Бойцова</a:t>
          </a:r>
          <a:r>
            <a:rPr lang="ru-RU" dirty="0" smtClean="0"/>
            <a:t> 19.12.2017г. </a:t>
          </a:r>
        </a:p>
      </dgm:t>
    </dgm:pt>
    <dgm:pt modelId="{1659D89F-3905-4B25-9149-44FCCEA26E61}" type="parTrans" cxnId="{837B3983-C1F9-41AE-BE2F-CD3477B7AD64}">
      <dgm:prSet/>
      <dgm:spPr/>
      <dgm:t>
        <a:bodyPr/>
        <a:lstStyle/>
        <a:p>
          <a:endParaRPr lang="ru-RU"/>
        </a:p>
      </dgm:t>
    </dgm:pt>
    <dgm:pt modelId="{D265F22A-1042-4D15-91C8-7BA0430227BC}" type="sibTrans" cxnId="{837B3983-C1F9-41AE-BE2F-CD3477B7AD64}">
      <dgm:prSet/>
      <dgm:spPr/>
      <dgm:t>
        <a:bodyPr/>
        <a:lstStyle/>
        <a:p>
          <a:endParaRPr lang="ru-RU"/>
        </a:p>
      </dgm:t>
    </dgm:pt>
    <dgm:pt modelId="{7F90DE64-0C5B-4E1B-BAB3-DC1DAE7512A5}">
      <dgm:prSet/>
      <dgm:spPr/>
      <dgm:t>
        <a:bodyPr/>
        <a:lstStyle/>
        <a:p>
          <a:endParaRPr lang="ru-RU" dirty="0"/>
        </a:p>
      </dgm:t>
    </dgm:pt>
    <dgm:pt modelId="{78E80BD6-3989-4791-B51B-A8173E6DEC8C}" type="parTrans" cxnId="{30FD8AC2-AA69-4525-AFCD-871963E49243}">
      <dgm:prSet/>
      <dgm:spPr/>
      <dgm:t>
        <a:bodyPr/>
        <a:lstStyle/>
        <a:p>
          <a:endParaRPr lang="ru-RU"/>
        </a:p>
      </dgm:t>
    </dgm:pt>
    <dgm:pt modelId="{72AAD682-04B8-4940-B520-B40E2310A063}" type="sibTrans" cxnId="{30FD8AC2-AA69-4525-AFCD-871963E49243}">
      <dgm:prSet/>
      <dgm:spPr/>
      <dgm:t>
        <a:bodyPr/>
        <a:lstStyle/>
        <a:p>
          <a:endParaRPr lang="ru-RU"/>
        </a:p>
      </dgm:t>
    </dgm:pt>
    <dgm:pt modelId="{50386E15-F937-4BC0-8B44-15148DF7568C}">
      <dgm:prSet/>
      <dgm:spPr/>
      <dgm:t>
        <a:bodyPr/>
        <a:lstStyle/>
        <a:p>
          <a:r>
            <a:rPr lang="ru-RU" dirty="0" smtClean="0"/>
            <a:t>сахарный диабет – 43,2%</a:t>
          </a:r>
        </a:p>
      </dgm:t>
    </dgm:pt>
    <dgm:pt modelId="{8E2BF5DA-E243-4CDE-943F-FB48BDF94570}" type="parTrans" cxnId="{B11C8C87-A975-40D7-8548-409E8151DF22}">
      <dgm:prSet/>
      <dgm:spPr/>
      <dgm:t>
        <a:bodyPr/>
        <a:lstStyle/>
        <a:p>
          <a:endParaRPr lang="ru-RU"/>
        </a:p>
      </dgm:t>
    </dgm:pt>
    <dgm:pt modelId="{F3CF11D7-6371-44FD-BE70-83548AFB78E0}" type="sibTrans" cxnId="{B11C8C87-A975-40D7-8548-409E8151DF22}">
      <dgm:prSet/>
      <dgm:spPr/>
      <dgm:t>
        <a:bodyPr/>
        <a:lstStyle/>
        <a:p>
          <a:endParaRPr lang="ru-RU"/>
        </a:p>
      </dgm:t>
    </dgm:pt>
    <dgm:pt modelId="{1677112F-AAE0-4ED4-83F2-EE71230A75E6}">
      <dgm:prSet/>
      <dgm:spPr/>
      <dgm:t>
        <a:bodyPr/>
        <a:lstStyle/>
        <a:p>
          <a:r>
            <a:rPr lang="ru-RU" dirty="0" smtClean="0"/>
            <a:t>болезни органов дыхания – 20,2%</a:t>
          </a:r>
        </a:p>
      </dgm:t>
    </dgm:pt>
    <dgm:pt modelId="{739A40B0-9BFF-4CCD-B887-D84509C3B25D}" type="parTrans" cxnId="{266F34D4-7280-49A9-AD29-6E32B366AE5E}">
      <dgm:prSet/>
      <dgm:spPr/>
      <dgm:t>
        <a:bodyPr/>
        <a:lstStyle/>
        <a:p>
          <a:endParaRPr lang="ru-RU"/>
        </a:p>
      </dgm:t>
    </dgm:pt>
    <dgm:pt modelId="{58708ACB-BDAF-41F0-B952-5A9761A64EE1}" type="sibTrans" cxnId="{266F34D4-7280-49A9-AD29-6E32B366AE5E}">
      <dgm:prSet/>
      <dgm:spPr/>
      <dgm:t>
        <a:bodyPr/>
        <a:lstStyle/>
        <a:p>
          <a:endParaRPr lang="ru-RU"/>
        </a:p>
      </dgm:t>
    </dgm:pt>
    <dgm:pt modelId="{3EB87E50-8409-4C14-908B-0791B82240DC}">
      <dgm:prSet/>
      <dgm:spPr/>
      <dgm:t>
        <a:bodyPr/>
        <a:lstStyle/>
        <a:p>
          <a:endParaRPr lang="ru-RU" dirty="0" smtClean="0"/>
        </a:p>
      </dgm:t>
    </dgm:pt>
    <dgm:pt modelId="{C7C50DB8-F0EB-41B1-B93E-91A9B94C099A}" type="parTrans" cxnId="{82577730-D3DD-4688-8AE5-7847AB0EEF5C}">
      <dgm:prSet/>
      <dgm:spPr/>
      <dgm:t>
        <a:bodyPr/>
        <a:lstStyle/>
        <a:p>
          <a:endParaRPr lang="ru-RU"/>
        </a:p>
      </dgm:t>
    </dgm:pt>
    <dgm:pt modelId="{920F41D1-BAF1-4C17-AF6C-47C03D2ED203}" type="sibTrans" cxnId="{82577730-D3DD-4688-8AE5-7847AB0EEF5C}">
      <dgm:prSet/>
      <dgm:spPr/>
      <dgm:t>
        <a:bodyPr/>
        <a:lstStyle/>
        <a:p>
          <a:endParaRPr lang="ru-RU"/>
        </a:p>
      </dgm:t>
    </dgm:pt>
    <dgm:pt modelId="{5F6C1749-4D34-4017-A78F-FEB064360F70}">
      <dgm:prSet/>
      <dgm:spPr/>
      <dgm:t>
        <a:bodyPr/>
        <a:lstStyle/>
        <a:p>
          <a:r>
            <a:rPr lang="ru-RU" dirty="0" smtClean="0"/>
            <a:t>Порядок проведения диспансеризации</a:t>
          </a:r>
          <a:endParaRPr lang="ru-RU" dirty="0"/>
        </a:p>
      </dgm:t>
    </dgm:pt>
    <dgm:pt modelId="{C65E9EF2-A6D5-4087-9D6B-49BECB080025}" type="parTrans" cxnId="{79D1C2D1-9487-4041-8577-886B55270ADC}">
      <dgm:prSet/>
      <dgm:spPr/>
      <dgm:t>
        <a:bodyPr/>
        <a:lstStyle/>
        <a:p>
          <a:endParaRPr lang="ru-RU"/>
        </a:p>
      </dgm:t>
    </dgm:pt>
    <dgm:pt modelId="{774F2BBD-84EF-4374-84C4-A27A2616E856}" type="sibTrans" cxnId="{79D1C2D1-9487-4041-8577-886B55270ADC}">
      <dgm:prSet/>
      <dgm:spPr/>
      <dgm:t>
        <a:bodyPr/>
        <a:lstStyle/>
        <a:p>
          <a:endParaRPr lang="ru-RU"/>
        </a:p>
      </dgm:t>
    </dgm:pt>
    <dgm:pt modelId="{359B808B-E820-4BC9-8D91-A082FC98848E}">
      <dgm:prSet/>
      <dgm:spPr/>
      <dgm:t>
        <a:bodyPr/>
        <a:lstStyle/>
        <a:p>
          <a:r>
            <a:rPr lang="ru-RU" dirty="0" smtClean="0"/>
            <a:t>болезни системы кровообращения – 36,6%</a:t>
          </a:r>
          <a:endParaRPr lang="ru-RU" dirty="0"/>
        </a:p>
      </dgm:t>
    </dgm:pt>
    <dgm:pt modelId="{B12982F2-5088-470D-AD58-B2BD76D6FA22}" type="parTrans" cxnId="{59BDAE1C-9359-49CC-B97D-4A08FF1CB391}">
      <dgm:prSet/>
      <dgm:spPr/>
      <dgm:t>
        <a:bodyPr/>
        <a:lstStyle/>
        <a:p>
          <a:endParaRPr lang="ru-RU"/>
        </a:p>
      </dgm:t>
    </dgm:pt>
    <dgm:pt modelId="{595D7723-E11B-4680-BFD2-29BBBFFC8B47}" type="sibTrans" cxnId="{59BDAE1C-9359-49CC-B97D-4A08FF1CB391}">
      <dgm:prSet/>
      <dgm:spPr/>
      <dgm:t>
        <a:bodyPr/>
        <a:lstStyle/>
        <a:p>
          <a:endParaRPr lang="ru-RU"/>
        </a:p>
      </dgm:t>
    </dgm:pt>
    <dgm:pt modelId="{957732EC-D36B-43A1-A33A-9CBE66F0E26B}">
      <dgm:prSet/>
      <dgm:spPr/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все граждане с установленными </a:t>
          </a:r>
          <a:r>
            <a:rPr lang="ru-RU" dirty="0" err="1" smtClean="0">
              <a:solidFill>
                <a:srgbClr val="C00000"/>
              </a:solidFill>
            </a:rPr>
            <a:t>IIIа</a:t>
          </a:r>
          <a:r>
            <a:rPr lang="ru-RU" dirty="0" smtClean="0">
              <a:solidFill>
                <a:srgbClr val="C00000"/>
              </a:solidFill>
            </a:rPr>
            <a:t> и </a:t>
          </a:r>
          <a:r>
            <a:rPr lang="ru-RU" dirty="0" err="1" smtClean="0">
              <a:solidFill>
                <a:srgbClr val="C00000"/>
              </a:solidFill>
            </a:rPr>
            <a:t>IIIб</a:t>
          </a:r>
          <a:r>
            <a:rPr lang="ru-RU" dirty="0" smtClean="0">
              <a:solidFill>
                <a:srgbClr val="C00000"/>
              </a:solidFill>
            </a:rPr>
            <a:t> группами здоровья подлежат диспансерному наблюдению</a:t>
          </a:r>
          <a:endParaRPr lang="ru-RU" dirty="0">
            <a:solidFill>
              <a:srgbClr val="C00000"/>
            </a:solidFill>
          </a:endParaRPr>
        </a:p>
      </dgm:t>
    </dgm:pt>
    <dgm:pt modelId="{17CDAAF7-8623-404E-94D6-A3CD434319E4}" type="parTrans" cxnId="{5DC3EFF1-82C6-4B48-8CF4-295AA62EB838}">
      <dgm:prSet/>
      <dgm:spPr/>
      <dgm:t>
        <a:bodyPr/>
        <a:lstStyle/>
        <a:p>
          <a:endParaRPr lang="ru-RU"/>
        </a:p>
      </dgm:t>
    </dgm:pt>
    <dgm:pt modelId="{BB01441F-BC75-444B-A6D8-FD5234AAB6F9}" type="sibTrans" cxnId="{5DC3EFF1-82C6-4B48-8CF4-295AA62EB838}">
      <dgm:prSet/>
      <dgm:spPr/>
      <dgm:t>
        <a:bodyPr/>
        <a:lstStyle/>
        <a:p>
          <a:endParaRPr lang="ru-RU"/>
        </a:p>
      </dgm:t>
    </dgm:pt>
    <dgm:pt modelId="{95D55A04-7F1B-403F-B090-D2A429CD458D}">
      <dgm:prSet/>
      <dgm:spPr/>
      <dgm:t>
        <a:bodyPr/>
        <a:lstStyle/>
        <a:p>
          <a:r>
            <a:rPr lang="ru-RU" dirty="0" smtClean="0"/>
            <a:t>за 2017 в Иркутской области установлено диспансерное наблюдение по результатам диспансеризации -  82 466 человекам, что на </a:t>
          </a:r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43,8 % меньше, чем подлежит диспансерному наблюдению.</a:t>
          </a:r>
          <a:endParaRPr lang="ru-RU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81C19C1-379E-424A-9106-F05B5D49B2BB}" type="parTrans" cxnId="{0580AF63-72D0-4C1F-AC1C-BD680CBCEFE6}">
      <dgm:prSet/>
      <dgm:spPr/>
      <dgm:t>
        <a:bodyPr/>
        <a:lstStyle/>
        <a:p>
          <a:endParaRPr lang="ru-RU"/>
        </a:p>
      </dgm:t>
    </dgm:pt>
    <dgm:pt modelId="{0388D6C1-23E2-4B4F-853C-24C0E079994E}" type="sibTrans" cxnId="{0580AF63-72D0-4C1F-AC1C-BD680CBCEFE6}">
      <dgm:prSet/>
      <dgm:spPr/>
      <dgm:t>
        <a:bodyPr/>
        <a:lstStyle/>
        <a:p>
          <a:endParaRPr lang="ru-RU"/>
        </a:p>
      </dgm:t>
    </dgm:pt>
    <dgm:pt modelId="{17143E59-9F8E-443D-993F-2396045E08A9}">
      <dgm:prSet/>
      <dgm:spPr/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за 2017 год по результатам диспансеризации подлежит диспансерному наблюдению (установлены </a:t>
          </a:r>
          <a:r>
            <a:rPr lang="ru-RU" dirty="0" err="1" smtClean="0">
              <a:solidFill>
                <a:srgbClr val="C00000"/>
              </a:solidFill>
            </a:rPr>
            <a:t>IIIа</a:t>
          </a:r>
          <a:r>
            <a:rPr lang="ru-RU" dirty="0" smtClean="0">
              <a:solidFill>
                <a:srgbClr val="C00000"/>
              </a:solidFill>
            </a:rPr>
            <a:t> и </a:t>
          </a:r>
          <a:r>
            <a:rPr lang="ru-RU" dirty="0" err="1" smtClean="0">
              <a:solidFill>
                <a:srgbClr val="C00000"/>
              </a:solidFill>
            </a:rPr>
            <a:t>IIIб</a:t>
          </a:r>
          <a:r>
            <a:rPr lang="ru-RU" dirty="0" smtClean="0">
              <a:solidFill>
                <a:srgbClr val="C00000"/>
              </a:solidFill>
            </a:rPr>
            <a:t> группы) -188 161 человек.</a:t>
          </a:r>
          <a:endParaRPr lang="ru-RU" dirty="0">
            <a:solidFill>
              <a:srgbClr val="C00000"/>
            </a:solidFill>
          </a:endParaRPr>
        </a:p>
      </dgm:t>
    </dgm:pt>
    <dgm:pt modelId="{ABD67CEF-681F-4E7C-A788-B2F712118B0F}" type="parTrans" cxnId="{C5D4722C-7B9B-44D5-B464-DE283D0E124B}">
      <dgm:prSet/>
      <dgm:spPr/>
      <dgm:t>
        <a:bodyPr/>
        <a:lstStyle/>
        <a:p>
          <a:endParaRPr lang="ru-RU"/>
        </a:p>
      </dgm:t>
    </dgm:pt>
    <dgm:pt modelId="{15E199B0-9786-4F8B-9869-C5365F0A2007}" type="sibTrans" cxnId="{C5D4722C-7B9B-44D5-B464-DE283D0E124B}">
      <dgm:prSet/>
      <dgm:spPr/>
      <dgm:t>
        <a:bodyPr/>
        <a:lstStyle/>
        <a:p>
          <a:endParaRPr lang="ru-RU"/>
        </a:p>
      </dgm:t>
    </dgm:pt>
    <dgm:pt modelId="{EC1888EF-79A6-4AA6-AE34-8517385AB579}">
      <dgm:prSet/>
      <dgm:spPr/>
      <dgm:t>
        <a:bodyPr/>
        <a:lstStyle/>
        <a:p>
          <a:r>
            <a:rPr lang="ru-RU" dirty="0" smtClean="0"/>
            <a:t>По данным формы </a:t>
          </a:r>
          <a:r>
            <a:rPr lang="ru-RU" smtClean="0"/>
            <a:t>статистической отчетности N 131 </a:t>
          </a:r>
          <a:endParaRPr lang="ru-RU" dirty="0"/>
        </a:p>
      </dgm:t>
    </dgm:pt>
    <dgm:pt modelId="{60E33844-7584-45C7-8075-CFF09702EEFA}" type="sibTrans" cxnId="{8DA52F04-651C-45B5-93E4-955DE7CAEBDF}">
      <dgm:prSet/>
      <dgm:spPr/>
      <dgm:t>
        <a:bodyPr/>
        <a:lstStyle/>
        <a:p>
          <a:endParaRPr lang="ru-RU"/>
        </a:p>
      </dgm:t>
    </dgm:pt>
    <dgm:pt modelId="{5E923CCD-614D-4B18-BD65-4EA7B33F84D7}" type="parTrans" cxnId="{8DA52F04-651C-45B5-93E4-955DE7CAEBDF}">
      <dgm:prSet/>
      <dgm:spPr/>
      <dgm:t>
        <a:bodyPr/>
        <a:lstStyle/>
        <a:p>
          <a:endParaRPr lang="ru-RU"/>
        </a:p>
      </dgm:t>
    </dgm:pt>
    <dgm:pt modelId="{287B244A-F773-44CE-AF51-974ABEA18387}">
      <dgm:prSet/>
      <dgm:spPr/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Иркутская область – регион с наименьшей долей установки диспансерного наблюдения</a:t>
          </a:r>
          <a:endParaRPr lang="ru-RU" dirty="0">
            <a:solidFill>
              <a:srgbClr val="C00000"/>
            </a:solidFill>
          </a:endParaRPr>
        </a:p>
      </dgm:t>
    </dgm:pt>
    <dgm:pt modelId="{2D56F8B4-202B-4313-A24C-8AC390B9B411}" type="parTrans" cxnId="{F54FD0BA-CFA0-4ED6-8C2C-6B8231343F25}">
      <dgm:prSet/>
      <dgm:spPr/>
      <dgm:t>
        <a:bodyPr/>
        <a:lstStyle/>
        <a:p>
          <a:endParaRPr lang="ru-RU"/>
        </a:p>
      </dgm:t>
    </dgm:pt>
    <dgm:pt modelId="{E5A4C1A2-CFDA-4B48-90F9-24275679AE7D}" type="sibTrans" cxnId="{F54FD0BA-CFA0-4ED6-8C2C-6B8231343F25}">
      <dgm:prSet/>
      <dgm:spPr/>
      <dgm:t>
        <a:bodyPr/>
        <a:lstStyle/>
        <a:p>
          <a:endParaRPr lang="ru-RU"/>
        </a:p>
      </dgm:t>
    </dgm:pt>
    <dgm:pt modelId="{6C784152-F265-45D5-A406-F06CB3A33412}" type="pres">
      <dgm:prSet presAssocID="{9B265980-58F1-46A1-8060-31C0200DD30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76373E-27B1-4DE8-A312-8B9E98EBAFB0}" type="pres">
      <dgm:prSet presAssocID="{221FB578-768E-4772-81D1-68E2B6A8FBF3}" presName="parentLin" presStyleCnt="0"/>
      <dgm:spPr/>
    </dgm:pt>
    <dgm:pt modelId="{82F05F74-2837-4FAE-A713-DC2BFF48DFA4}" type="pres">
      <dgm:prSet presAssocID="{221FB578-768E-4772-81D1-68E2B6A8FBF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B320FCB-D32D-4EB7-927F-4E61E4025FA3}" type="pres">
      <dgm:prSet presAssocID="{221FB578-768E-4772-81D1-68E2B6A8FBF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F74D20-A0BA-4F3E-AC05-2936C09B8703}" type="pres">
      <dgm:prSet presAssocID="{221FB578-768E-4772-81D1-68E2B6A8FBF3}" presName="negativeSpace" presStyleCnt="0"/>
      <dgm:spPr/>
    </dgm:pt>
    <dgm:pt modelId="{8EAA2562-BEA0-4870-B46B-F615F1FDD4FD}" type="pres">
      <dgm:prSet presAssocID="{221FB578-768E-4772-81D1-68E2B6A8FBF3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6487C-0559-4AAF-B2A8-29B6C3B30FC3}" type="pres">
      <dgm:prSet presAssocID="{D265F22A-1042-4D15-91C8-7BA0430227BC}" presName="spaceBetweenRectangles" presStyleCnt="0"/>
      <dgm:spPr/>
    </dgm:pt>
    <dgm:pt modelId="{550982AD-D50F-4D91-94E7-24EE1B084648}" type="pres">
      <dgm:prSet presAssocID="{5F6C1749-4D34-4017-A78F-FEB064360F70}" presName="parentLin" presStyleCnt="0"/>
      <dgm:spPr/>
    </dgm:pt>
    <dgm:pt modelId="{4738FA1B-D687-4654-BD4D-99C16836A8AD}" type="pres">
      <dgm:prSet presAssocID="{5F6C1749-4D34-4017-A78F-FEB064360F7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62244D4-6618-4751-AE00-DC946B56E87B}" type="pres">
      <dgm:prSet presAssocID="{5F6C1749-4D34-4017-A78F-FEB064360F7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45619A-F130-4F7E-B24B-D8099DE4056A}" type="pres">
      <dgm:prSet presAssocID="{5F6C1749-4D34-4017-A78F-FEB064360F70}" presName="negativeSpace" presStyleCnt="0"/>
      <dgm:spPr/>
    </dgm:pt>
    <dgm:pt modelId="{3CD9C89A-4324-4E06-A85C-CFBAD2526A2B}" type="pres">
      <dgm:prSet presAssocID="{5F6C1749-4D34-4017-A78F-FEB064360F70}" presName="childText" presStyleLbl="conFgAcc1" presStyleIdx="1" presStyleCnt="3" custLinFactNeighborX="3299" custLinFactNeighborY="-254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AF42F5-787D-4623-B48D-A5697F18F9E4}" type="pres">
      <dgm:prSet presAssocID="{774F2BBD-84EF-4374-84C4-A27A2616E856}" presName="spaceBetweenRectangles" presStyleCnt="0"/>
      <dgm:spPr/>
    </dgm:pt>
    <dgm:pt modelId="{ACBB03EB-81EC-40F7-9E8C-FA9A637541A6}" type="pres">
      <dgm:prSet presAssocID="{EC1888EF-79A6-4AA6-AE34-8517385AB579}" presName="parentLin" presStyleCnt="0"/>
      <dgm:spPr/>
    </dgm:pt>
    <dgm:pt modelId="{2227CEAF-4693-43B2-8617-3C2C3C327D04}" type="pres">
      <dgm:prSet presAssocID="{EC1888EF-79A6-4AA6-AE34-8517385AB57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AF8E594-833D-4297-89ED-FDBE9559841D}" type="pres">
      <dgm:prSet presAssocID="{EC1888EF-79A6-4AA6-AE34-8517385AB57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D2071A-454B-43D9-AC15-6703E03F9E22}" type="pres">
      <dgm:prSet presAssocID="{EC1888EF-79A6-4AA6-AE34-8517385AB579}" presName="negativeSpace" presStyleCnt="0"/>
      <dgm:spPr/>
    </dgm:pt>
    <dgm:pt modelId="{3BA324D7-C63F-4244-96E5-4352EA4847C7}" type="pres">
      <dgm:prSet presAssocID="{EC1888EF-79A6-4AA6-AE34-8517385AB579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FF157F-E456-4528-B187-1267B14A66CC}" type="presOf" srcId="{17143E59-9F8E-443D-993F-2396045E08A9}" destId="{3CD9C89A-4324-4E06-A85C-CFBAD2526A2B}" srcOrd="0" destOrd="1" presId="urn:microsoft.com/office/officeart/2005/8/layout/list1"/>
    <dgm:cxn modelId="{566838AE-8C6B-4FFE-8B82-95E065130B1F}" type="presOf" srcId="{50386E15-F937-4BC0-8B44-15148DF7568C}" destId="{8EAA2562-BEA0-4870-B46B-F615F1FDD4FD}" srcOrd="0" destOrd="3" presId="urn:microsoft.com/office/officeart/2005/8/layout/list1"/>
    <dgm:cxn modelId="{3B4330D0-C9A2-4B2B-9EE2-9561FAC0FCF6}" type="presOf" srcId="{EC1888EF-79A6-4AA6-AE34-8517385AB579}" destId="{2227CEAF-4693-43B2-8617-3C2C3C327D04}" srcOrd="0" destOrd="0" presId="urn:microsoft.com/office/officeart/2005/8/layout/list1"/>
    <dgm:cxn modelId="{F54FD0BA-CFA0-4ED6-8C2C-6B8231343F25}" srcId="{221FB578-768E-4772-81D1-68E2B6A8FBF3}" destId="{287B244A-F773-44CE-AF51-974ABEA18387}" srcOrd="1" destOrd="0" parTransId="{2D56F8B4-202B-4313-A24C-8AC390B9B411}" sibTransId="{E5A4C1A2-CFDA-4B48-90F9-24275679AE7D}"/>
    <dgm:cxn modelId="{79D1C2D1-9487-4041-8577-886B55270ADC}" srcId="{9B265980-58F1-46A1-8060-31C0200DD30D}" destId="{5F6C1749-4D34-4017-A78F-FEB064360F70}" srcOrd="1" destOrd="0" parTransId="{C65E9EF2-A6D5-4087-9D6B-49BECB080025}" sibTransId="{774F2BBD-84EF-4374-84C4-A27A2616E856}"/>
    <dgm:cxn modelId="{89C70770-3796-47B2-9BEC-C32F7DD212E4}" type="presOf" srcId="{1677112F-AAE0-4ED4-83F2-EE71230A75E6}" destId="{8EAA2562-BEA0-4870-B46B-F615F1FDD4FD}" srcOrd="0" destOrd="4" presId="urn:microsoft.com/office/officeart/2005/8/layout/list1"/>
    <dgm:cxn modelId="{CC33DB7A-DC45-41FA-86E8-188DF43205E0}" type="presOf" srcId="{95D55A04-7F1B-403F-B090-D2A429CD458D}" destId="{3BA324D7-C63F-4244-96E5-4352EA4847C7}" srcOrd="0" destOrd="0" presId="urn:microsoft.com/office/officeart/2005/8/layout/list1"/>
    <dgm:cxn modelId="{30FD8AC2-AA69-4525-AFCD-871963E49243}" srcId="{221FB578-768E-4772-81D1-68E2B6A8FBF3}" destId="{7F90DE64-0C5B-4E1B-BAB3-DC1DAE7512A5}" srcOrd="0" destOrd="0" parTransId="{78E80BD6-3989-4791-B51B-A8173E6DEC8C}" sibTransId="{72AAD682-04B8-4940-B520-B40E2310A063}"/>
    <dgm:cxn modelId="{266F34D4-7280-49A9-AD29-6E32B366AE5E}" srcId="{221FB578-768E-4772-81D1-68E2B6A8FBF3}" destId="{1677112F-AAE0-4ED4-83F2-EE71230A75E6}" srcOrd="4" destOrd="0" parTransId="{739A40B0-9BFF-4CCD-B887-D84509C3B25D}" sibTransId="{58708ACB-BDAF-41F0-B952-5A9761A64EE1}"/>
    <dgm:cxn modelId="{1E8E352D-B040-46C3-98E0-9B632E1A7B67}" type="presOf" srcId="{287B244A-F773-44CE-AF51-974ABEA18387}" destId="{8EAA2562-BEA0-4870-B46B-F615F1FDD4FD}" srcOrd="0" destOrd="1" presId="urn:microsoft.com/office/officeart/2005/8/layout/list1"/>
    <dgm:cxn modelId="{ACAFB72A-EF78-4B9D-B9F8-A6C67972EC16}" type="presOf" srcId="{221FB578-768E-4772-81D1-68E2B6A8FBF3}" destId="{5B320FCB-D32D-4EB7-927F-4E61E4025FA3}" srcOrd="1" destOrd="0" presId="urn:microsoft.com/office/officeart/2005/8/layout/list1"/>
    <dgm:cxn modelId="{5DC3EFF1-82C6-4B48-8CF4-295AA62EB838}" srcId="{5F6C1749-4D34-4017-A78F-FEB064360F70}" destId="{957732EC-D36B-43A1-A33A-9CBE66F0E26B}" srcOrd="0" destOrd="0" parTransId="{17CDAAF7-8623-404E-94D6-A3CD434319E4}" sibTransId="{BB01441F-BC75-444B-A6D8-FD5234AAB6F9}"/>
    <dgm:cxn modelId="{ECE609AB-AB50-4EC6-BA0C-7504F135DFB4}" type="presOf" srcId="{7F90DE64-0C5B-4E1B-BAB3-DC1DAE7512A5}" destId="{8EAA2562-BEA0-4870-B46B-F615F1FDD4FD}" srcOrd="0" destOrd="0" presId="urn:microsoft.com/office/officeart/2005/8/layout/list1"/>
    <dgm:cxn modelId="{5B25DED6-BCD2-4BD1-ADDA-96EF408AEE84}" type="presOf" srcId="{221FB578-768E-4772-81D1-68E2B6A8FBF3}" destId="{82F05F74-2837-4FAE-A713-DC2BFF48DFA4}" srcOrd="0" destOrd="0" presId="urn:microsoft.com/office/officeart/2005/8/layout/list1"/>
    <dgm:cxn modelId="{49FCD78C-6C1F-4802-A985-3DFCC69D1E98}" type="presOf" srcId="{5F6C1749-4D34-4017-A78F-FEB064360F70}" destId="{4738FA1B-D687-4654-BD4D-99C16836A8AD}" srcOrd="0" destOrd="0" presId="urn:microsoft.com/office/officeart/2005/8/layout/list1"/>
    <dgm:cxn modelId="{EA3687E8-313D-449C-A4E0-298A5DC479C0}" type="presOf" srcId="{957732EC-D36B-43A1-A33A-9CBE66F0E26B}" destId="{3CD9C89A-4324-4E06-A85C-CFBAD2526A2B}" srcOrd="0" destOrd="0" presId="urn:microsoft.com/office/officeart/2005/8/layout/list1"/>
    <dgm:cxn modelId="{59BDAE1C-9359-49CC-B97D-4A08FF1CB391}" srcId="{221FB578-768E-4772-81D1-68E2B6A8FBF3}" destId="{359B808B-E820-4BC9-8D91-A082FC98848E}" srcOrd="2" destOrd="0" parTransId="{B12982F2-5088-470D-AD58-B2BD76D6FA22}" sibTransId="{595D7723-E11B-4680-BFD2-29BBBFFC8B47}"/>
    <dgm:cxn modelId="{B11C8C87-A975-40D7-8548-409E8151DF22}" srcId="{221FB578-768E-4772-81D1-68E2B6A8FBF3}" destId="{50386E15-F937-4BC0-8B44-15148DF7568C}" srcOrd="3" destOrd="0" parTransId="{8E2BF5DA-E243-4CDE-943F-FB48BDF94570}" sibTransId="{F3CF11D7-6371-44FD-BE70-83548AFB78E0}"/>
    <dgm:cxn modelId="{0CEA9E97-03DC-4662-BC09-AFC58E20F5CC}" type="presOf" srcId="{3EB87E50-8409-4C14-908B-0791B82240DC}" destId="{8EAA2562-BEA0-4870-B46B-F615F1FDD4FD}" srcOrd="0" destOrd="5" presId="urn:microsoft.com/office/officeart/2005/8/layout/list1"/>
    <dgm:cxn modelId="{2FF8A83F-DE16-421F-BCFC-4CF65373A70F}" type="presOf" srcId="{359B808B-E820-4BC9-8D91-A082FC98848E}" destId="{8EAA2562-BEA0-4870-B46B-F615F1FDD4FD}" srcOrd="0" destOrd="2" presId="urn:microsoft.com/office/officeart/2005/8/layout/list1"/>
    <dgm:cxn modelId="{C5D4722C-7B9B-44D5-B464-DE283D0E124B}" srcId="{5F6C1749-4D34-4017-A78F-FEB064360F70}" destId="{17143E59-9F8E-443D-993F-2396045E08A9}" srcOrd="1" destOrd="0" parTransId="{ABD67CEF-681F-4E7C-A788-B2F712118B0F}" sibTransId="{15E199B0-9786-4F8B-9869-C5365F0A2007}"/>
    <dgm:cxn modelId="{837B3983-C1F9-41AE-BE2F-CD3477B7AD64}" srcId="{9B265980-58F1-46A1-8060-31C0200DD30D}" destId="{221FB578-768E-4772-81D1-68E2B6A8FBF3}" srcOrd="0" destOrd="0" parTransId="{1659D89F-3905-4B25-9149-44FCCEA26E61}" sibTransId="{D265F22A-1042-4D15-91C8-7BA0430227BC}"/>
    <dgm:cxn modelId="{82577730-D3DD-4688-8AE5-7847AB0EEF5C}" srcId="{221FB578-768E-4772-81D1-68E2B6A8FBF3}" destId="{3EB87E50-8409-4C14-908B-0791B82240DC}" srcOrd="5" destOrd="0" parTransId="{C7C50DB8-F0EB-41B1-B93E-91A9B94C099A}" sibTransId="{920F41D1-BAF1-4C17-AF6C-47C03D2ED203}"/>
    <dgm:cxn modelId="{8DA52F04-651C-45B5-93E4-955DE7CAEBDF}" srcId="{9B265980-58F1-46A1-8060-31C0200DD30D}" destId="{EC1888EF-79A6-4AA6-AE34-8517385AB579}" srcOrd="2" destOrd="0" parTransId="{5E923CCD-614D-4B18-BD65-4EA7B33F84D7}" sibTransId="{60E33844-7584-45C7-8075-CFF09702EEFA}"/>
    <dgm:cxn modelId="{0ECC3109-DDBE-40DE-91C4-D21BD8EF0FCB}" type="presOf" srcId="{5F6C1749-4D34-4017-A78F-FEB064360F70}" destId="{662244D4-6618-4751-AE00-DC946B56E87B}" srcOrd="1" destOrd="0" presId="urn:microsoft.com/office/officeart/2005/8/layout/list1"/>
    <dgm:cxn modelId="{0580AF63-72D0-4C1F-AC1C-BD680CBCEFE6}" srcId="{EC1888EF-79A6-4AA6-AE34-8517385AB579}" destId="{95D55A04-7F1B-403F-B090-D2A429CD458D}" srcOrd="0" destOrd="0" parTransId="{C81C19C1-379E-424A-9106-F05B5D49B2BB}" sibTransId="{0388D6C1-23E2-4B4F-853C-24C0E079994E}"/>
    <dgm:cxn modelId="{3E5CD9CF-A989-43F2-B34D-720BF519BA94}" type="presOf" srcId="{9B265980-58F1-46A1-8060-31C0200DD30D}" destId="{6C784152-F265-45D5-A406-F06CB3A33412}" srcOrd="0" destOrd="0" presId="urn:microsoft.com/office/officeart/2005/8/layout/list1"/>
    <dgm:cxn modelId="{45A70AF3-3BE9-4873-8BBF-0E6A8F9DEF8F}" type="presOf" srcId="{EC1888EF-79A6-4AA6-AE34-8517385AB579}" destId="{0AF8E594-833D-4297-89ED-FDBE9559841D}" srcOrd="1" destOrd="0" presId="urn:microsoft.com/office/officeart/2005/8/layout/list1"/>
    <dgm:cxn modelId="{6785F351-4298-4043-B345-D095F73A4159}" type="presParOf" srcId="{6C784152-F265-45D5-A406-F06CB3A33412}" destId="{9E76373E-27B1-4DE8-A312-8B9E98EBAFB0}" srcOrd="0" destOrd="0" presId="urn:microsoft.com/office/officeart/2005/8/layout/list1"/>
    <dgm:cxn modelId="{C66D65B7-A46B-4517-96E5-58B0F85B4F59}" type="presParOf" srcId="{9E76373E-27B1-4DE8-A312-8B9E98EBAFB0}" destId="{82F05F74-2837-4FAE-A713-DC2BFF48DFA4}" srcOrd="0" destOrd="0" presId="urn:microsoft.com/office/officeart/2005/8/layout/list1"/>
    <dgm:cxn modelId="{65F6714D-058A-4AEE-9A06-28C668D01CE9}" type="presParOf" srcId="{9E76373E-27B1-4DE8-A312-8B9E98EBAFB0}" destId="{5B320FCB-D32D-4EB7-927F-4E61E4025FA3}" srcOrd="1" destOrd="0" presId="urn:microsoft.com/office/officeart/2005/8/layout/list1"/>
    <dgm:cxn modelId="{878B0F43-6C18-499A-8579-CC17A8B5ADC7}" type="presParOf" srcId="{6C784152-F265-45D5-A406-F06CB3A33412}" destId="{4DF74D20-A0BA-4F3E-AC05-2936C09B8703}" srcOrd="1" destOrd="0" presId="urn:microsoft.com/office/officeart/2005/8/layout/list1"/>
    <dgm:cxn modelId="{15C0C1CA-4D28-4F30-8DB5-6B74F7B4A679}" type="presParOf" srcId="{6C784152-F265-45D5-A406-F06CB3A33412}" destId="{8EAA2562-BEA0-4870-B46B-F615F1FDD4FD}" srcOrd="2" destOrd="0" presId="urn:microsoft.com/office/officeart/2005/8/layout/list1"/>
    <dgm:cxn modelId="{6276CD11-508F-4D4F-842D-52A63706B9CF}" type="presParOf" srcId="{6C784152-F265-45D5-A406-F06CB3A33412}" destId="{10A6487C-0559-4AAF-B2A8-29B6C3B30FC3}" srcOrd="3" destOrd="0" presId="urn:microsoft.com/office/officeart/2005/8/layout/list1"/>
    <dgm:cxn modelId="{A6ECDAC0-8F6C-48DE-A2F6-C835A838677B}" type="presParOf" srcId="{6C784152-F265-45D5-A406-F06CB3A33412}" destId="{550982AD-D50F-4D91-94E7-24EE1B084648}" srcOrd="4" destOrd="0" presId="urn:microsoft.com/office/officeart/2005/8/layout/list1"/>
    <dgm:cxn modelId="{1B8CFEFB-1CAE-49EC-8BE1-E2C2C620EAEB}" type="presParOf" srcId="{550982AD-D50F-4D91-94E7-24EE1B084648}" destId="{4738FA1B-D687-4654-BD4D-99C16836A8AD}" srcOrd="0" destOrd="0" presId="urn:microsoft.com/office/officeart/2005/8/layout/list1"/>
    <dgm:cxn modelId="{2E0371C7-7345-4D3E-894C-E5FB7D28A3EC}" type="presParOf" srcId="{550982AD-D50F-4D91-94E7-24EE1B084648}" destId="{662244D4-6618-4751-AE00-DC946B56E87B}" srcOrd="1" destOrd="0" presId="urn:microsoft.com/office/officeart/2005/8/layout/list1"/>
    <dgm:cxn modelId="{446E133C-AFB3-4A99-BDD2-2E8C6E9DE9FA}" type="presParOf" srcId="{6C784152-F265-45D5-A406-F06CB3A33412}" destId="{4F45619A-F130-4F7E-B24B-D8099DE4056A}" srcOrd="5" destOrd="0" presId="urn:microsoft.com/office/officeart/2005/8/layout/list1"/>
    <dgm:cxn modelId="{A6D4DB85-F18A-4A63-BD07-62F927109847}" type="presParOf" srcId="{6C784152-F265-45D5-A406-F06CB3A33412}" destId="{3CD9C89A-4324-4E06-A85C-CFBAD2526A2B}" srcOrd="6" destOrd="0" presId="urn:microsoft.com/office/officeart/2005/8/layout/list1"/>
    <dgm:cxn modelId="{C13011F3-D609-438D-BED8-3E397866B3D6}" type="presParOf" srcId="{6C784152-F265-45D5-A406-F06CB3A33412}" destId="{1DAF42F5-787D-4623-B48D-A5697F18F9E4}" srcOrd="7" destOrd="0" presId="urn:microsoft.com/office/officeart/2005/8/layout/list1"/>
    <dgm:cxn modelId="{45777CC0-0E18-4949-9D52-C2EE4F840C43}" type="presParOf" srcId="{6C784152-F265-45D5-A406-F06CB3A33412}" destId="{ACBB03EB-81EC-40F7-9E8C-FA9A637541A6}" srcOrd="8" destOrd="0" presId="urn:microsoft.com/office/officeart/2005/8/layout/list1"/>
    <dgm:cxn modelId="{DFA66229-94D4-43DF-A0D4-79524F5ED559}" type="presParOf" srcId="{ACBB03EB-81EC-40F7-9E8C-FA9A637541A6}" destId="{2227CEAF-4693-43B2-8617-3C2C3C327D04}" srcOrd="0" destOrd="0" presId="urn:microsoft.com/office/officeart/2005/8/layout/list1"/>
    <dgm:cxn modelId="{54ACDCDD-18F8-476D-B7F4-4BED8AB2E23B}" type="presParOf" srcId="{ACBB03EB-81EC-40F7-9E8C-FA9A637541A6}" destId="{0AF8E594-833D-4297-89ED-FDBE9559841D}" srcOrd="1" destOrd="0" presId="urn:microsoft.com/office/officeart/2005/8/layout/list1"/>
    <dgm:cxn modelId="{8BB5D891-88C8-44B9-9041-CCD7664205F2}" type="presParOf" srcId="{6C784152-F265-45D5-A406-F06CB3A33412}" destId="{C7D2071A-454B-43D9-AC15-6703E03F9E22}" srcOrd="9" destOrd="0" presId="urn:microsoft.com/office/officeart/2005/8/layout/list1"/>
    <dgm:cxn modelId="{FC7C1F83-F2A6-40F6-8C9C-5DD927A87A90}" type="presParOf" srcId="{6C784152-F265-45D5-A406-F06CB3A33412}" destId="{3BA324D7-C63F-4244-96E5-4352EA4847C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AA2562-BEA0-4870-B46B-F615F1FDD4FD}">
      <dsp:nvSpPr>
        <dsp:cNvPr id="0" name=""/>
        <dsp:cNvSpPr/>
      </dsp:nvSpPr>
      <dsp:spPr>
        <a:xfrm>
          <a:off x="0" y="323390"/>
          <a:ext cx="9937103" cy="1748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1230" tIns="312420" rIns="77123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 </a:t>
          </a:r>
          <a:r>
            <a:rPr lang="ru-RU" sz="1500" kern="1200" dirty="0" smtClean="0">
              <a:solidFill>
                <a:srgbClr val="C00000"/>
              </a:solidFill>
            </a:rPr>
            <a:t>Сокращены сроки ожидания </a:t>
          </a:r>
          <a:r>
            <a:rPr lang="ru-RU" sz="1500" kern="1200" dirty="0" smtClean="0"/>
            <a:t>оказания специализированной медицинской помощи </a:t>
          </a:r>
          <a:r>
            <a:rPr lang="ru-RU" sz="1500" kern="1200" dirty="0" smtClean="0">
              <a:solidFill>
                <a:srgbClr val="C00000"/>
              </a:solidFill>
            </a:rPr>
            <a:t>до 14 дней</a:t>
          </a:r>
          <a:r>
            <a:rPr lang="ru-RU" sz="1500" kern="1200" dirty="0" smtClean="0"/>
            <a:t> для пациентов с </a:t>
          </a:r>
          <a:r>
            <a:rPr lang="ru-RU" sz="1500" kern="1200" dirty="0" smtClean="0">
              <a:solidFill>
                <a:srgbClr val="C00000"/>
              </a:solidFill>
            </a:rPr>
            <a:t>онкологическими заболеваниями</a:t>
          </a:r>
          <a:endParaRPr lang="ru-RU" sz="1500" kern="1200" dirty="0">
            <a:solidFill>
              <a:srgbClr val="C0000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Увеличено количество КСГ по профилю «онкология» с 3 в 2017 году до 12 по специализированной медицинской помощи в стационарных условиях и до 9 в дневных стационарах. Введен новый классификационный критерий по схемам лекарственной терапии по онкологии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>
        <a:off x="0" y="323390"/>
        <a:ext cx="9937103" cy="1748250"/>
      </dsp:txXfrm>
    </dsp:sp>
    <dsp:sp modelId="{5B320FCB-D32D-4EB7-927F-4E61E4025FA3}">
      <dsp:nvSpPr>
        <dsp:cNvPr id="0" name=""/>
        <dsp:cNvSpPr/>
      </dsp:nvSpPr>
      <dsp:spPr>
        <a:xfrm>
          <a:off x="496855" y="101990"/>
          <a:ext cx="6955972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2919" tIns="0" rIns="262919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Развитие медицинской помощи по профилю «онкология»</a:t>
          </a:r>
        </a:p>
      </dsp:txBody>
      <dsp:txXfrm>
        <a:off x="518471" y="123606"/>
        <a:ext cx="6912740" cy="399568"/>
      </dsp:txXfrm>
    </dsp:sp>
    <dsp:sp modelId="{42EFBB50-C2E7-49A1-A022-96B820D33B83}">
      <dsp:nvSpPr>
        <dsp:cNvPr id="0" name=""/>
        <dsp:cNvSpPr/>
      </dsp:nvSpPr>
      <dsp:spPr>
        <a:xfrm>
          <a:off x="0" y="2374040"/>
          <a:ext cx="9937103" cy="1748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1230" tIns="312420" rIns="77123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Установлен норматив объема по медицинской реабилитации для детей (на 2018 год -0,012 койко-дня на 1 застрахованное лицо, на 2019 – 0,014, на 2020 –0,017);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C00000"/>
              </a:solidFill>
            </a:rPr>
            <a:t>Введены новые 15 КСГ </a:t>
          </a:r>
          <a:r>
            <a:rPr lang="ru-RU" sz="1500" kern="1200" dirty="0" smtClean="0"/>
            <a:t>(9 для круглосуточного стационара и 6 для дневного стационара) по трем направлениям: заболевания ЦНС, заболевания опорно-двигательного аппарата и периферической нервной системы, соматические заболевания) </a:t>
          </a:r>
          <a:r>
            <a:rPr lang="ru-RU" sz="1500" kern="1200" dirty="0" smtClean="0">
              <a:solidFill>
                <a:srgbClr val="C00000"/>
              </a:solidFill>
            </a:rPr>
            <a:t>с учетом шкалы реабилитационной маршрутизации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 smtClean="0"/>
        </a:p>
      </dsp:txBody>
      <dsp:txXfrm>
        <a:off x="0" y="2374040"/>
        <a:ext cx="9937103" cy="1748250"/>
      </dsp:txXfrm>
    </dsp:sp>
    <dsp:sp modelId="{2BEF99E4-0002-494F-A8BC-0EE957396AC1}">
      <dsp:nvSpPr>
        <dsp:cNvPr id="0" name=""/>
        <dsp:cNvSpPr/>
      </dsp:nvSpPr>
      <dsp:spPr>
        <a:xfrm>
          <a:off x="496855" y="2152640"/>
          <a:ext cx="6955972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2919" tIns="0" rIns="262919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Развитие медицинской реабилитации</a:t>
          </a:r>
          <a:endParaRPr lang="ru-RU" sz="1500" kern="1200" dirty="0"/>
        </a:p>
      </dsp:txBody>
      <dsp:txXfrm>
        <a:off x="518471" y="2174256"/>
        <a:ext cx="6912740" cy="399568"/>
      </dsp:txXfrm>
    </dsp:sp>
    <dsp:sp modelId="{ABD4A73C-C2B0-4D07-B677-A8AE580BEF21}">
      <dsp:nvSpPr>
        <dsp:cNvPr id="0" name=""/>
        <dsp:cNvSpPr/>
      </dsp:nvSpPr>
      <dsp:spPr>
        <a:xfrm>
          <a:off x="0" y="4424690"/>
          <a:ext cx="9937103" cy="1063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1230" tIns="312420" rIns="77123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C00000"/>
              </a:solidFill>
            </a:rPr>
            <a:t>Увеличено количество методов высокотехнологичной медицинской помощи, включенных в ТПОМС</a:t>
          </a:r>
          <a:r>
            <a:rPr lang="ru-RU" sz="1500" kern="1200" dirty="0" smtClean="0"/>
            <a:t>, за счет передачи 6-ти методов из раздела II в раздел I Перечня ВМП (</a:t>
          </a:r>
          <a:r>
            <a:rPr lang="ru-RU" sz="1500" kern="1200" dirty="0" err="1" smtClean="0"/>
            <a:t>камбустиология</a:t>
          </a:r>
          <a:r>
            <a:rPr lang="ru-RU" sz="1500" kern="1200" dirty="0" smtClean="0"/>
            <a:t>, сердечно-сосудистая хирургия, травматология, онкология, нейрохирургия)</a:t>
          </a:r>
          <a:endParaRPr lang="ru-RU" sz="1500" kern="1200" dirty="0"/>
        </a:p>
      </dsp:txBody>
      <dsp:txXfrm>
        <a:off x="0" y="4424690"/>
        <a:ext cx="9937103" cy="1063125"/>
      </dsp:txXfrm>
    </dsp:sp>
    <dsp:sp modelId="{B5FB3655-B93B-43AF-8B85-F03D2B4BC8D2}">
      <dsp:nvSpPr>
        <dsp:cNvPr id="0" name=""/>
        <dsp:cNvSpPr/>
      </dsp:nvSpPr>
      <dsp:spPr>
        <a:xfrm>
          <a:off x="496855" y="4203290"/>
          <a:ext cx="6955972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2919" tIns="0" rIns="262919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Увеличено количество методов высокотехнологичной медицинской помощи</a:t>
          </a:r>
          <a:endParaRPr lang="ru-RU" sz="1500" kern="1200" dirty="0"/>
        </a:p>
      </dsp:txBody>
      <dsp:txXfrm>
        <a:off x="518471" y="4224906"/>
        <a:ext cx="6912740" cy="3995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AA2562-BEA0-4870-B46B-F615F1FDD4FD}">
      <dsp:nvSpPr>
        <dsp:cNvPr id="0" name=""/>
        <dsp:cNvSpPr/>
      </dsp:nvSpPr>
      <dsp:spPr>
        <a:xfrm>
          <a:off x="0" y="518802"/>
          <a:ext cx="9937103" cy="2381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1230" tIns="499872" rIns="771230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 Утверждены новые КСГ по профилю медицинской помощи «Гериатрия». </a:t>
          </a:r>
          <a:r>
            <a:rPr lang="ru-RU" sz="2400" kern="1200" dirty="0" smtClean="0">
              <a:solidFill>
                <a:srgbClr val="C00000"/>
              </a:solidFill>
            </a:rPr>
            <a:t>Лечение по профилю «Гериатрия» </a:t>
          </a:r>
          <a:r>
            <a:rPr lang="ru-RU" sz="2400" kern="1200" dirty="0" smtClean="0"/>
            <a:t>производится только в медицинских организациях и структурных подразделениях медицинских организаций</a:t>
          </a:r>
          <a:r>
            <a:rPr lang="ru-RU" sz="2400" kern="1200" dirty="0" smtClean="0">
              <a:solidFill>
                <a:srgbClr val="C00000"/>
              </a:solidFill>
            </a:rPr>
            <a:t>, имеющих соответствующую лицензию.</a:t>
          </a:r>
          <a:endParaRPr lang="ru-RU" sz="2400" kern="1200" dirty="0">
            <a:solidFill>
              <a:srgbClr val="C00000"/>
            </a:solidFill>
          </a:endParaRPr>
        </a:p>
      </dsp:txBody>
      <dsp:txXfrm>
        <a:off x="0" y="518802"/>
        <a:ext cx="9937103" cy="2381400"/>
      </dsp:txXfrm>
    </dsp:sp>
    <dsp:sp modelId="{5B320FCB-D32D-4EB7-927F-4E61E4025FA3}">
      <dsp:nvSpPr>
        <dsp:cNvPr id="0" name=""/>
        <dsp:cNvSpPr/>
      </dsp:nvSpPr>
      <dsp:spPr>
        <a:xfrm>
          <a:off x="496855" y="164562"/>
          <a:ext cx="6955972" cy="7084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2919" tIns="0" rIns="26291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Гериатрия</a:t>
          </a:r>
        </a:p>
      </dsp:txBody>
      <dsp:txXfrm>
        <a:off x="531440" y="199147"/>
        <a:ext cx="6886802" cy="639309"/>
      </dsp:txXfrm>
    </dsp:sp>
    <dsp:sp modelId="{42EFBB50-C2E7-49A1-A022-96B820D33B83}">
      <dsp:nvSpPr>
        <dsp:cNvPr id="0" name=""/>
        <dsp:cNvSpPr/>
      </dsp:nvSpPr>
      <dsp:spPr>
        <a:xfrm>
          <a:off x="0" y="3384043"/>
          <a:ext cx="9937103" cy="204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1230" tIns="499872" rIns="771230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rgbClr val="C00000"/>
              </a:solidFill>
            </a:rPr>
            <a:t>Утверждены новые КСГ для случаев лечения пациентов с синдромом органной дисфункции</a:t>
          </a:r>
          <a:r>
            <a:rPr lang="ru-RU" sz="2400" kern="1200" dirty="0" smtClean="0"/>
            <a:t>, введен дополнительный классификационный критерий – длительность непрерывного проведения искусственной вентиляции легких</a:t>
          </a:r>
          <a:endParaRPr lang="ru-RU" sz="2400" kern="1200" dirty="0"/>
        </a:p>
      </dsp:txBody>
      <dsp:txXfrm>
        <a:off x="0" y="3384043"/>
        <a:ext cx="9937103" cy="2041200"/>
      </dsp:txXfrm>
    </dsp:sp>
    <dsp:sp modelId="{2BEF99E4-0002-494F-A8BC-0EE957396AC1}">
      <dsp:nvSpPr>
        <dsp:cNvPr id="0" name=""/>
        <dsp:cNvSpPr/>
      </dsp:nvSpPr>
      <dsp:spPr>
        <a:xfrm>
          <a:off x="496855" y="3029803"/>
          <a:ext cx="6955972" cy="7084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2919" tIns="0" rIns="26291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Синдром органной дисфункции</a:t>
          </a:r>
          <a:endParaRPr lang="ru-RU" sz="2400" kern="1200" dirty="0"/>
        </a:p>
      </dsp:txBody>
      <dsp:txXfrm>
        <a:off x="531440" y="3064388"/>
        <a:ext cx="6886802" cy="6393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AA2562-BEA0-4870-B46B-F615F1FDD4FD}">
      <dsp:nvSpPr>
        <dsp:cNvPr id="0" name=""/>
        <dsp:cNvSpPr/>
      </dsp:nvSpPr>
      <dsp:spPr>
        <a:xfrm>
          <a:off x="0" y="864402"/>
          <a:ext cx="9937103" cy="1559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1230" tIns="458216" rIns="771230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 в том числе </a:t>
          </a:r>
          <a:r>
            <a:rPr lang="ru-RU" sz="2200" kern="1200" dirty="0" smtClean="0">
              <a:solidFill>
                <a:srgbClr val="C00000"/>
              </a:solidFill>
            </a:rPr>
            <a:t>добавлены услуги по</a:t>
          </a:r>
          <a:r>
            <a:rPr lang="ru-RU" sz="2200" kern="1200" dirty="0" smtClean="0"/>
            <a:t>: </a:t>
          </a:r>
          <a:r>
            <a:rPr lang="ru-RU" sz="2200" kern="1200" dirty="0" smtClean="0">
              <a:solidFill>
                <a:srgbClr val="C00000"/>
              </a:solidFill>
            </a:rPr>
            <a:t>восстановлению зуба </a:t>
          </a:r>
          <a:r>
            <a:rPr lang="ru-RU" sz="2200" kern="1200" dirty="0" smtClean="0"/>
            <a:t>пломбой с использованием материалов </a:t>
          </a:r>
          <a:r>
            <a:rPr lang="ru-RU" sz="2200" kern="1200" dirty="0" smtClean="0">
              <a:solidFill>
                <a:srgbClr val="C00000"/>
              </a:solidFill>
            </a:rPr>
            <a:t>из </a:t>
          </a:r>
          <a:r>
            <a:rPr lang="ru-RU" sz="2200" kern="1200" dirty="0" err="1" smtClean="0">
              <a:solidFill>
                <a:srgbClr val="C00000"/>
              </a:solidFill>
            </a:rPr>
            <a:t>фотополимеров</a:t>
          </a:r>
          <a:r>
            <a:rPr lang="ru-RU" sz="2200" kern="1200" dirty="0" smtClean="0">
              <a:solidFill>
                <a:srgbClr val="C00000"/>
              </a:solidFill>
            </a:rPr>
            <a:t>, пластике уздечки верхней, нижней губы, языка</a:t>
          </a:r>
          <a:endParaRPr lang="ru-RU" sz="2200" kern="1200" dirty="0">
            <a:solidFill>
              <a:srgbClr val="C00000"/>
            </a:solidFill>
          </a:endParaRPr>
        </a:p>
      </dsp:txBody>
      <dsp:txXfrm>
        <a:off x="0" y="864402"/>
        <a:ext cx="9937103" cy="1559250"/>
      </dsp:txXfrm>
    </dsp:sp>
    <dsp:sp modelId="{5B320FCB-D32D-4EB7-927F-4E61E4025FA3}">
      <dsp:nvSpPr>
        <dsp:cNvPr id="0" name=""/>
        <dsp:cNvSpPr/>
      </dsp:nvSpPr>
      <dsp:spPr>
        <a:xfrm>
          <a:off x="496855" y="539682"/>
          <a:ext cx="6955972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2919" tIns="0" rIns="262919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Актуализирован перечень стоматологических услуг</a:t>
          </a:r>
        </a:p>
      </dsp:txBody>
      <dsp:txXfrm>
        <a:off x="528558" y="571385"/>
        <a:ext cx="6892566" cy="586034"/>
      </dsp:txXfrm>
    </dsp:sp>
    <dsp:sp modelId="{42EFBB50-C2E7-49A1-A022-96B820D33B83}">
      <dsp:nvSpPr>
        <dsp:cNvPr id="0" name=""/>
        <dsp:cNvSpPr/>
      </dsp:nvSpPr>
      <dsp:spPr>
        <a:xfrm>
          <a:off x="0" y="2867173"/>
          <a:ext cx="9937103" cy="2182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1230" tIns="458216" rIns="771230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Утверждены тарифы на оплату медицинской помощи в рамках мероприятий по диспансеризации взрослого населения (приказ Минздрава России от </a:t>
          </a:r>
          <a:r>
            <a:rPr lang="ru-RU" sz="2200" kern="1200" dirty="0" smtClean="0">
              <a:solidFill>
                <a:srgbClr val="C00000"/>
              </a:solidFill>
            </a:rPr>
            <a:t>26.10.2017 №869н «Об утверждении порядка проведения диспансеризации определенных групп взрослого населения»)</a:t>
          </a:r>
          <a:endParaRPr lang="ru-RU" sz="2200" kern="1200" dirty="0">
            <a:solidFill>
              <a:srgbClr val="C00000"/>
            </a:solidFill>
          </a:endParaRPr>
        </a:p>
      </dsp:txBody>
      <dsp:txXfrm>
        <a:off x="0" y="2867173"/>
        <a:ext cx="9937103" cy="2182950"/>
      </dsp:txXfrm>
    </dsp:sp>
    <dsp:sp modelId="{2BEF99E4-0002-494F-A8BC-0EE957396AC1}">
      <dsp:nvSpPr>
        <dsp:cNvPr id="0" name=""/>
        <dsp:cNvSpPr/>
      </dsp:nvSpPr>
      <dsp:spPr>
        <a:xfrm>
          <a:off x="496855" y="2542452"/>
          <a:ext cx="6955972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2919" tIns="0" rIns="262919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 Диспансеризации взрослого населения</a:t>
          </a:r>
          <a:endParaRPr lang="ru-RU" sz="2200" kern="1200" dirty="0"/>
        </a:p>
      </dsp:txBody>
      <dsp:txXfrm>
        <a:off x="528558" y="2574155"/>
        <a:ext cx="6892566" cy="5860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AA2562-BEA0-4870-B46B-F615F1FDD4FD}">
      <dsp:nvSpPr>
        <dsp:cNvPr id="0" name=""/>
        <dsp:cNvSpPr/>
      </dsp:nvSpPr>
      <dsp:spPr>
        <a:xfrm>
          <a:off x="0" y="301992"/>
          <a:ext cx="8731482" cy="249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7660" tIns="374904" rIns="67766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C00000"/>
              </a:solidFill>
            </a:rPr>
            <a:t>Иркутская область – регион с наименьшей долей установки диспансерного наблюдения</a:t>
          </a:r>
          <a:endParaRPr lang="ru-RU" sz="1800" kern="1200" dirty="0">
            <a:solidFill>
              <a:srgbClr val="C000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болезни системы кровообращения – 36,6%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сахарный диабет – 43,2%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болезни органов дыхания – 20,2%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 smtClean="0"/>
        </a:p>
      </dsp:txBody>
      <dsp:txXfrm>
        <a:off x="0" y="301992"/>
        <a:ext cx="8731482" cy="2494800"/>
      </dsp:txXfrm>
    </dsp:sp>
    <dsp:sp modelId="{5B320FCB-D32D-4EB7-927F-4E61E4025FA3}">
      <dsp:nvSpPr>
        <dsp:cNvPr id="0" name=""/>
        <dsp:cNvSpPr/>
      </dsp:nvSpPr>
      <dsp:spPr>
        <a:xfrm>
          <a:off x="436574" y="36312"/>
          <a:ext cx="6112037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020" tIns="0" rIns="23102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Из доклада С.А. </a:t>
          </a:r>
          <a:r>
            <a:rPr lang="ru-RU" sz="1800" kern="1200" dirty="0" err="1" smtClean="0"/>
            <a:t>Бойцова</a:t>
          </a:r>
          <a:r>
            <a:rPr lang="ru-RU" sz="1800" kern="1200" dirty="0" smtClean="0"/>
            <a:t> 19.12.2017г. </a:t>
          </a:r>
        </a:p>
      </dsp:txBody>
      <dsp:txXfrm>
        <a:off x="462513" y="62251"/>
        <a:ext cx="6060159" cy="479482"/>
      </dsp:txXfrm>
    </dsp:sp>
    <dsp:sp modelId="{3CD9C89A-4324-4E06-A85C-CFBAD2526A2B}">
      <dsp:nvSpPr>
        <dsp:cNvPr id="0" name=""/>
        <dsp:cNvSpPr/>
      </dsp:nvSpPr>
      <dsp:spPr>
        <a:xfrm>
          <a:off x="0" y="3134915"/>
          <a:ext cx="8731482" cy="1559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7660" tIns="374904" rIns="67766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C00000"/>
              </a:solidFill>
            </a:rPr>
            <a:t>все граждане с установленными </a:t>
          </a:r>
          <a:r>
            <a:rPr lang="ru-RU" sz="1800" kern="1200" dirty="0" err="1" smtClean="0">
              <a:solidFill>
                <a:srgbClr val="C00000"/>
              </a:solidFill>
            </a:rPr>
            <a:t>IIIа</a:t>
          </a:r>
          <a:r>
            <a:rPr lang="ru-RU" sz="1800" kern="1200" dirty="0" smtClean="0">
              <a:solidFill>
                <a:srgbClr val="C00000"/>
              </a:solidFill>
            </a:rPr>
            <a:t> и </a:t>
          </a:r>
          <a:r>
            <a:rPr lang="ru-RU" sz="1800" kern="1200" dirty="0" err="1" smtClean="0">
              <a:solidFill>
                <a:srgbClr val="C00000"/>
              </a:solidFill>
            </a:rPr>
            <a:t>IIIб</a:t>
          </a:r>
          <a:r>
            <a:rPr lang="ru-RU" sz="1800" kern="1200" dirty="0" smtClean="0">
              <a:solidFill>
                <a:srgbClr val="C00000"/>
              </a:solidFill>
            </a:rPr>
            <a:t> группами здоровья подлежат диспансерному наблюдению</a:t>
          </a:r>
          <a:endParaRPr lang="ru-RU" sz="1800" kern="1200" dirty="0">
            <a:solidFill>
              <a:srgbClr val="C000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C00000"/>
              </a:solidFill>
            </a:rPr>
            <a:t>за 2017 год по результатам диспансеризации подлежит диспансерному наблюдению (установлены </a:t>
          </a:r>
          <a:r>
            <a:rPr lang="ru-RU" sz="1800" kern="1200" dirty="0" err="1" smtClean="0">
              <a:solidFill>
                <a:srgbClr val="C00000"/>
              </a:solidFill>
            </a:rPr>
            <a:t>IIIа</a:t>
          </a:r>
          <a:r>
            <a:rPr lang="ru-RU" sz="1800" kern="1200" dirty="0" smtClean="0">
              <a:solidFill>
                <a:srgbClr val="C00000"/>
              </a:solidFill>
            </a:rPr>
            <a:t> и </a:t>
          </a:r>
          <a:r>
            <a:rPr lang="ru-RU" sz="1800" kern="1200" dirty="0" err="1" smtClean="0">
              <a:solidFill>
                <a:srgbClr val="C00000"/>
              </a:solidFill>
            </a:rPr>
            <a:t>IIIб</a:t>
          </a:r>
          <a:r>
            <a:rPr lang="ru-RU" sz="1800" kern="1200" dirty="0" smtClean="0">
              <a:solidFill>
                <a:srgbClr val="C00000"/>
              </a:solidFill>
            </a:rPr>
            <a:t> группы) -188 161 человек.</a:t>
          </a:r>
          <a:endParaRPr lang="ru-RU" sz="1800" kern="1200" dirty="0">
            <a:solidFill>
              <a:srgbClr val="C00000"/>
            </a:solidFill>
          </a:endParaRPr>
        </a:p>
      </dsp:txBody>
      <dsp:txXfrm>
        <a:off x="0" y="3134915"/>
        <a:ext cx="8731482" cy="1559250"/>
      </dsp:txXfrm>
    </dsp:sp>
    <dsp:sp modelId="{662244D4-6618-4751-AE00-DC946B56E87B}">
      <dsp:nvSpPr>
        <dsp:cNvPr id="0" name=""/>
        <dsp:cNvSpPr/>
      </dsp:nvSpPr>
      <dsp:spPr>
        <a:xfrm>
          <a:off x="436574" y="2893992"/>
          <a:ext cx="6112037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020" tIns="0" rIns="23102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Порядок проведения диспансеризации</a:t>
          </a:r>
          <a:endParaRPr lang="ru-RU" sz="1800" kern="1200" dirty="0"/>
        </a:p>
      </dsp:txBody>
      <dsp:txXfrm>
        <a:off x="462513" y="2919931"/>
        <a:ext cx="6060159" cy="479482"/>
      </dsp:txXfrm>
    </dsp:sp>
    <dsp:sp modelId="{3BA324D7-C63F-4244-96E5-4352EA4847C7}">
      <dsp:nvSpPr>
        <dsp:cNvPr id="0" name=""/>
        <dsp:cNvSpPr/>
      </dsp:nvSpPr>
      <dsp:spPr>
        <a:xfrm>
          <a:off x="0" y="5081803"/>
          <a:ext cx="8731482" cy="1275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7660" tIns="374904" rIns="67766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за 2017 в Иркутской области установлено диспансерное наблюдение по результатам диспансеризации -  82 466 человекам, что на </a:t>
          </a:r>
          <a:r>
            <a:rPr lang="ru-RU" sz="18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43,8 % меньше, чем подлежит диспансерному наблюдению.</a:t>
          </a:r>
          <a:endParaRPr lang="ru-RU" sz="18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5081803"/>
        <a:ext cx="8731482" cy="1275750"/>
      </dsp:txXfrm>
    </dsp:sp>
    <dsp:sp modelId="{0AF8E594-833D-4297-89ED-FDBE9559841D}">
      <dsp:nvSpPr>
        <dsp:cNvPr id="0" name=""/>
        <dsp:cNvSpPr/>
      </dsp:nvSpPr>
      <dsp:spPr>
        <a:xfrm>
          <a:off x="436574" y="4816123"/>
          <a:ext cx="6112037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020" tIns="0" rIns="23102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 данным формы </a:t>
          </a:r>
          <a:r>
            <a:rPr lang="ru-RU" sz="1800" kern="1200" smtClean="0"/>
            <a:t>статистической отчетности N 131 </a:t>
          </a:r>
          <a:endParaRPr lang="ru-RU" sz="1800" kern="1200" dirty="0"/>
        </a:p>
      </dsp:txBody>
      <dsp:txXfrm>
        <a:off x="462513" y="4842062"/>
        <a:ext cx="6060159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0.63786</cdr:x>
      <cdr:y>0.00058</cdr:y>
    </cdr:from>
    <cdr:to>
      <cdr:x>0.73095</cdr:x>
      <cdr:y>0.15455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265316" y="343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0.87762</cdr:x>
      <cdr:y>0.43345</cdr:y>
    </cdr:from>
    <cdr:to>
      <cdr:x>0.97071</cdr:x>
      <cdr:y>0.58742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620327" y="257410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5659" cy="496332"/>
          </a:xfrm>
          <a:prstGeom prst="rect">
            <a:avLst/>
          </a:prstGeom>
        </p:spPr>
        <p:txBody>
          <a:bodyPr vert="horz" lIns="92272" tIns="46136" rIns="92272" bIns="4613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6" y="1"/>
            <a:ext cx="2945659" cy="496332"/>
          </a:xfrm>
          <a:prstGeom prst="rect">
            <a:avLst/>
          </a:prstGeom>
        </p:spPr>
        <p:txBody>
          <a:bodyPr vert="horz" lIns="92272" tIns="46136" rIns="92272" bIns="46136" rtlCol="0"/>
          <a:lstStyle>
            <a:lvl1pPr algn="r">
              <a:defRPr sz="1200"/>
            </a:lvl1pPr>
          </a:lstStyle>
          <a:p>
            <a:fld id="{47332977-251D-4043-9CB9-9165511E3B0E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9428584"/>
            <a:ext cx="2945659" cy="496332"/>
          </a:xfrm>
          <a:prstGeom prst="rect">
            <a:avLst/>
          </a:prstGeom>
        </p:spPr>
        <p:txBody>
          <a:bodyPr vert="horz" lIns="92272" tIns="46136" rIns="92272" bIns="4613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6" y="9428584"/>
            <a:ext cx="2945659" cy="496332"/>
          </a:xfrm>
          <a:prstGeom prst="rect">
            <a:avLst/>
          </a:prstGeom>
        </p:spPr>
        <p:txBody>
          <a:bodyPr vert="horz" lIns="92272" tIns="46136" rIns="92272" bIns="46136" rtlCol="0" anchor="b"/>
          <a:lstStyle>
            <a:lvl1pPr algn="r">
              <a:defRPr sz="1200"/>
            </a:lvl1pPr>
          </a:lstStyle>
          <a:p>
            <a:fld id="{F00389E1-AD00-4FE4-AB59-B0439615F4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94243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5659" cy="496332"/>
          </a:xfrm>
          <a:prstGeom prst="rect">
            <a:avLst/>
          </a:prstGeom>
        </p:spPr>
        <p:txBody>
          <a:bodyPr vert="horz" lIns="92272" tIns="46136" rIns="92272" bIns="4613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1"/>
            <a:ext cx="2945659" cy="496332"/>
          </a:xfrm>
          <a:prstGeom prst="rect">
            <a:avLst/>
          </a:prstGeom>
        </p:spPr>
        <p:txBody>
          <a:bodyPr vert="horz" lIns="92272" tIns="46136" rIns="92272" bIns="46136" rtlCol="0"/>
          <a:lstStyle>
            <a:lvl1pPr algn="r">
              <a:defRPr sz="1200"/>
            </a:lvl1pPr>
          </a:lstStyle>
          <a:p>
            <a:fld id="{0DE5F6B3-F9E0-42E2-AA6A-2553227D87F5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00088" y="746125"/>
            <a:ext cx="5397500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72" tIns="46136" rIns="92272" bIns="4613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2272" tIns="46136" rIns="92272" bIns="4613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28584"/>
            <a:ext cx="2945659" cy="496332"/>
          </a:xfrm>
          <a:prstGeom prst="rect">
            <a:avLst/>
          </a:prstGeom>
        </p:spPr>
        <p:txBody>
          <a:bodyPr vert="horz" lIns="92272" tIns="46136" rIns="92272" bIns="4613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28584"/>
            <a:ext cx="2945659" cy="496332"/>
          </a:xfrm>
          <a:prstGeom prst="rect">
            <a:avLst/>
          </a:prstGeom>
        </p:spPr>
        <p:txBody>
          <a:bodyPr vert="horz" lIns="92272" tIns="46136" rIns="92272" bIns="46136" rtlCol="0" anchor="b"/>
          <a:lstStyle>
            <a:lvl1pPr algn="r">
              <a:defRPr sz="1200"/>
            </a:lvl1pPr>
          </a:lstStyle>
          <a:p>
            <a:fld id="{8D1FBC15-DC71-487F-9E72-125B323D4C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3199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8741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D29C21-3D73-4899-96F0-BA3060D382E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/>
          </a:p>
        </p:txBody>
      </p:sp>
      <p:sp>
        <p:nvSpPr>
          <p:cNvPr id="77827" name="Rectangle 7"/>
          <p:cNvSpPr txBox="1">
            <a:spLocks noGrp="1" noChangeArrowheads="1"/>
          </p:cNvSpPr>
          <p:nvPr/>
        </p:nvSpPr>
        <p:spPr bwMode="auto">
          <a:xfrm>
            <a:off x="3849694" y="9478217"/>
            <a:ext cx="2946399" cy="499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62" tIns="46132" rIns="92262" bIns="46132" anchor="b"/>
          <a:lstStyle/>
          <a:p>
            <a:pPr algn="r"/>
            <a:fld id="{823C7859-F8F1-4319-8402-57A17118F513}" type="slidenum">
              <a:rPr lang="ru-RU" sz="1200">
                <a:latin typeface="Calibri" pitchFamily="34" charset="0"/>
              </a:rPr>
              <a:pPr algn="r"/>
              <a:t>15</a:t>
            </a:fld>
            <a:endParaRPr lang="ru-RU" sz="1200" dirty="0">
              <a:latin typeface="Calibri" pitchFamily="34" charset="0"/>
            </a:endParaRPr>
          </a:p>
        </p:txBody>
      </p:sp>
      <p:sp>
        <p:nvSpPr>
          <p:cNvPr id="77828" name="Rectangle 7"/>
          <p:cNvSpPr txBox="1">
            <a:spLocks noGrp="1" noChangeArrowheads="1"/>
          </p:cNvSpPr>
          <p:nvPr/>
        </p:nvSpPr>
        <p:spPr bwMode="auto">
          <a:xfrm>
            <a:off x="3849694" y="9478217"/>
            <a:ext cx="2946399" cy="499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62" tIns="46132" rIns="92262" bIns="46132" anchor="b"/>
          <a:lstStyle/>
          <a:p>
            <a:pPr algn="r"/>
            <a:fld id="{3B27D068-FFAF-4478-B22A-025E4D6D2E0B}" type="slidenum">
              <a:rPr lang="ru-RU" sz="1200">
                <a:latin typeface="Calibri" pitchFamily="34" charset="0"/>
              </a:rPr>
              <a:pPr algn="r"/>
              <a:t>15</a:t>
            </a:fld>
            <a:endParaRPr lang="ru-RU" sz="1200" dirty="0">
              <a:latin typeface="Calibri" pitchFamily="34" charset="0"/>
            </a:endParaRPr>
          </a:p>
        </p:txBody>
      </p:sp>
      <p:sp>
        <p:nvSpPr>
          <p:cNvPr id="778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749300"/>
            <a:ext cx="5426075" cy="3743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3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Мартынова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dirty="0" smtClean="0"/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9м16+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65407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D29C21-3D73-4899-96F0-BA3060D382E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/>
          </a:p>
        </p:txBody>
      </p:sp>
      <p:sp>
        <p:nvSpPr>
          <p:cNvPr id="77827" name="Rectangle 7"/>
          <p:cNvSpPr txBox="1">
            <a:spLocks noGrp="1" noChangeArrowheads="1"/>
          </p:cNvSpPr>
          <p:nvPr/>
        </p:nvSpPr>
        <p:spPr bwMode="auto">
          <a:xfrm>
            <a:off x="3849694" y="9478217"/>
            <a:ext cx="2946399" cy="499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62" tIns="46132" rIns="92262" bIns="46132" anchor="b"/>
          <a:lstStyle/>
          <a:p>
            <a:pPr algn="r"/>
            <a:fld id="{823C7859-F8F1-4319-8402-57A17118F513}" type="slidenum">
              <a:rPr lang="ru-RU" sz="1200">
                <a:latin typeface="Calibri" pitchFamily="34" charset="0"/>
              </a:rPr>
              <a:pPr algn="r"/>
              <a:t>16</a:t>
            </a:fld>
            <a:endParaRPr lang="ru-RU" sz="1200" dirty="0">
              <a:latin typeface="Calibri" pitchFamily="34" charset="0"/>
            </a:endParaRPr>
          </a:p>
        </p:txBody>
      </p:sp>
      <p:sp>
        <p:nvSpPr>
          <p:cNvPr id="77828" name="Rectangle 7"/>
          <p:cNvSpPr txBox="1">
            <a:spLocks noGrp="1" noChangeArrowheads="1"/>
          </p:cNvSpPr>
          <p:nvPr/>
        </p:nvSpPr>
        <p:spPr bwMode="auto">
          <a:xfrm>
            <a:off x="3849694" y="9478217"/>
            <a:ext cx="2946399" cy="499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62" tIns="46132" rIns="92262" bIns="46132" anchor="b"/>
          <a:lstStyle/>
          <a:p>
            <a:pPr algn="r"/>
            <a:fld id="{3B27D068-FFAF-4478-B22A-025E4D6D2E0B}" type="slidenum">
              <a:rPr lang="ru-RU" sz="1200">
                <a:latin typeface="Calibri" pitchFamily="34" charset="0"/>
              </a:rPr>
              <a:pPr algn="r"/>
              <a:t>16</a:t>
            </a:fld>
            <a:endParaRPr lang="ru-RU" sz="1200" dirty="0">
              <a:latin typeface="Calibri" pitchFamily="34" charset="0"/>
            </a:endParaRPr>
          </a:p>
        </p:txBody>
      </p:sp>
      <p:sp>
        <p:nvSpPr>
          <p:cNvPr id="778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749300"/>
            <a:ext cx="5426075" cy="3743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3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Мартынова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dirty="0" smtClean="0"/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9м16+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99414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D29C21-3D73-4899-96F0-BA3060D382E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/>
          </a:p>
        </p:txBody>
      </p:sp>
      <p:sp>
        <p:nvSpPr>
          <p:cNvPr id="77827" name="Rectangle 7"/>
          <p:cNvSpPr txBox="1">
            <a:spLocks noGrp="1" noChangeArrowheads="1"/>
          </p:cNvSpPr>
          <p:nvPr/>
        </p:nvSpPr>
        <p:spPr bwMode="auto">
          <a:xfrm>
            <a:off x="3849694" y="9478217"/>
            <a:ext cx="2946399" cy="499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62" tIns="46132" rIns="92262" bIns="46132" anchor="b"/>
          <a:lstStyle/>
          <a:p>
            <a:pPr algn="r"/>
            <a:fld id="{823C7859-F8F1-4319-8402-57A17118F513}" type="slidenum">
              <a:rPr lang="ru-RU" sz="1200">
                <a:latin typeface="Calibri" pitchFamily="34" charset="0"/>
              </a:rPr>
              <a:pPr algn="r"/>
              <a:t>17</a:t>
            </a:fld>
            <a:endParaRPr lang="ru-RU" sz="1200" dirty="0">
              <a:latin typeface="Calibri" pitchFamily="34" charset="0"/>
            </a:endParaRPr>
          </a:p>
        </p:txBody>
      </p:sp>
      <p:sp>
        <p:nvSpPr>
          <p:cNvPr id="77828" name="Rectangle 7"/>
          <p:cNvSpPr txBox="1">
            <a:spLocks noGrp="1" noChangeArrowheads="1"/>
          </p:cNvSpPr>
          <p:nvPr/>
        </p:nvSpPr>
        <p:spPr bwMode="auto">
          <a:xfrm>
            <a:off x="3849694" y="9478217"/>
            <a:ext cx="2946399" cy="499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62" tIns="46132" rIns="92262" bIns="46132" anchor="b"/>
          <a:lstStyle/>
          <a:p>
            <a:pPr algn="r"/>
            <a:fld id="{3B27D068-FFAF-4478-B22A-025E4D6D2E0B}" type="slidenum">
              <a:rPr lang="ru-RU" sz="1200">
                <a:latin typeface="Calibri" pitchFamily="34" charset="0"/>
              </a:rPr>
              <a:pPr algn="r"/>
              <a:t>17</a:t>
            </a:fld>
            <a:endParaRPr lang="ru-RU" sz="1200" dirty="0">
              <a:latin typeface="Calibri" pitchFamily="34" charset="0"/>
            </a:endParaRPr>
          </a:p>
        </p:txBody>
      </p:sp>
      <p:sp>
        <p:nvSpPr>
          <p:cNvPr id="778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749300"/>
            <a:ext cx="5426075" cy="3743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3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Мартынова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dirty="0" smtClean="0"/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9м16+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39819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D29C21-3D73-4899-96F0-BA3060D382E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/>
          </a:p>
        </p:txBody>
      </p:sp>
      <p:sp>
        <p:nvSpPr>
          <p:cNvPr id="77827" name="Rectangle 7"/>
          <p:cNvSpPr txBox="1">
            <a:spLocks noGrp="1" noChangeArrowheads="1"/>
          </p:cNvSpPr>
          <p:nvPr/>
        </p:nvSpPr>
        <p:spPr bwMode="auto">
          <a:xfrm>
            <a:off x="3849693" y="9428195"/>
            <a:ext cx="2946399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62" tIns="46132" rIns="92262" bIns="46132" anchor="b"/>
          <a:lstStyle/>
          <a:p>
            <a:pPr algn="r"/>
            <a:fld id="{823C7859-F8F1-4319-8402-57A17118F513}" type="slidenum">
              <a:rPr lang="ru-RU" sz="1200">
                <a:latin typeface="Calibri" pitchFamily="34" charset="0"/>
              </a:rPr>
              <a:pPr algn="r"/>
              <a:t>18</a:t>
            </a:fld>
            <a:endParaRPr lang="ru-RU" sz="1200" dirty="0">
              <a:latin typeface="Calibri" pitchFamily="34" charset="0"/>
            </a:endParaRPr>
          </a:p>
        </p:txBody>
      </p:sp>
      <p:sp>
        <p:nvSpPr>
          <p:cNvPr id="77828" name="Rectangle 7"/>
          <p:cNvSpPr txBox="1">
            <a:spLocks noGrp="1" noChangeArrowheads="1"/>
          </p:cNvSpPr>
          <p:nvPr/>
        </p:nvSpPr>
        <p:spPr bwMode="auto">
          <a:xfrm>
            <a:off x="3849693" y="9428195"/>
            <a:ext cx="2946399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62" tIns="46132" rIns="92262" bIns="46132" anchor="b"/>
          <a:lstStyle/>
          <a:p>
            <a:pPr algn="r"/>
            <a:fld id="{3B27D068-FFAF-4478-B22A-025E4D6D2E0B}" type="slidenum">
              <a:rPr lang="ru-RU" sz="1200">
                <a:latin typeface="Calibri" pitchFamily="34" charset="0"/>
              </a:rPr>
              <a:pPr algn="r"/>
              <a:t>18</a:t>
            </a:fld>
            <a:endParaRPr lang="ru-RU" sz="1200" dirty="0">
              <a:latin typeface="Calibri" pitchFamily="34" charset="0"/>
            </a:endParaRPr>
          </a:p>
        </p:txBody>
      </p:sp>
      <p:sp>
        <p:nvSpPr>
          <p:cNvPr id="778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00088" y="746125"/>
            <a:ext cx="5397500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3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Мартынова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dirty="0" smtClean="0"/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9м16+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5639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Казакова</a:t>
            </a:r>
            <a:r>
              <a:rPr lang="ru-RU" baseline="0" dirty="0" smtClean="0"/>
              <a:t> 9мес 17</a:t>
            </a:r>
            <a:endParaRPr lang="ru-RU" dirty="0" smtClean="0"/>
          </a:p>
          <a:p>
            <a:pPr defTabSz="914306">
              <a:defRPr/>
            </a:pPr>
            <a:endParaRPr lang="ru-RU" dirty="0" smtClean="0"/>
          </a:p>
          <a:p>
            <a:pPr defTabSz="914306">
              <a:defRPr/>
            </a:pPr>
            <a:endParaRPr lang="ru-RU" dirty="0" smtClean="0"/>
          </a:p>
          <a:p>
            <a:pPr defTabSz="914306">
              <a:defRPr/>
            </a:pPr>
            <a:endParaRPr lang="ru-RU" dirty="0" smtClean="0"/>
          </a:p>
          <a:p>
            <a:pPr defTabSz="914306">
              <a:defRPr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8940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00088" y="746125"/>
            <a:ext cx="5397500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42F5D4-5220-4BC6-88F2-C35D4C3CB989}" type="slidenum">
              <a:rPr lang="ru-RU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497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5963" y="742950"/>
            <a:ext cx="536575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Фирсова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9034AD-2AB1-425A-A69D-AAE64F2E85D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124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00088" y="746125"/>
            <a:ext cx="5397500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Фирсова</a:t>
            </a:r>
            <a:r>
              <a:rPr lang="ru-RU" baseline="0" dirty="0" smtClean="0"/>
              <a:t> 1пол16+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47B3E1-515A-46C1-AEFC-A8E142809CD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854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8CAC34-2810-4666-9174-03185B976D9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  <p:sp>
        <p:nvSpPr>
          <p:cNvPr id="11366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33425" y="769938"/>
            <a:ext cx="5572125" cy="38433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70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Казакова 6мес</a:t>
            </a:r>
          </a:p>
          <a:p>
            <a:pPr defTabSz="917052">
              <a:defRPr/>
            </a:pPr>
            <a:endParaRPr lang="ru-RU" dirty="0" smtClean="0"/>
          </a:p>
          <a:p>
            <a:pPr defTabSz="917052"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113669" name="Номер слайда 3"/>
          <p:cNvSpPr txBox="1">
            <a:spLocks noGrp="1"/>
          </p:cNvSpPr>
          <p:nvPr/>
        </p:nvSpPr>
        <p:spPr bwMode="auto">
          <a:xfrm>
            <a:off x="3987766" y="9737219"/>
            <a:ext cx="3052071" cy="513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019" tIns="47513" rIns="95019" bIns="47513" anchor="b"/>
          <a:lstStyle/>
          <a:p>
            <a:pPr algn="r"/>
            <a:fld id="{031FA627-19B3-44D6-804D-1AEFA47EDB9B}" type="slidenum">
              <a:rPr lang="ru-RU" sz="1200">
                <a:latin typeface="Calibri" pitchFamily="34" charset="0"/>
              </a:rPr>
              <a:pPr algn="r"/>
              <a:t>8</a:t>
            </a:fld>
            <a:endParaRPr lang="ru-RU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97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8CAC34-2810-4666-9174-03185B976D9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/>
          </a:p>
        </p:txBody>
      </p:sp>
      <p:sp>
        <p:nvSpPr>
          <p:cNvPr id="11366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33425" y="769938"/>
            <a:ext cx="5572125" cy="38433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70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Казакова 6мес</a:t>
            </a:r>
          </a:p>
          <a:p>
            <a:pPr defTabSz="917052">
              <a:defRPr/>
            </a:pPr>
            <a:endParaRPr lang="ru-RU" dirty="0" smtClean="0"/>
          </a:p>
          <a:p>
            <a:pPr defTabSz="917052"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113669" name="Номер слайда 3"/>
          <p:cNvSpPr txBox="1">
            <a:spLocks noGrp="1"/>
          </p:cNvSpPr>
          <p:nvPr/>
        </p:nvSpPr>
        <p:spPr bwMode="auto">
          <a:xfrm>
            <a:off x="3987766" y="9737219"/>
            <a:ext cx="3052071" cy="513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019" tIns="47513" rIns="95019" bIns="47513" anchor="b"/>
          <a:lstStyle/>
          <a:p>
            <a:pPr algn="r"/>
            <a:fld id="{031FA627-19B3-44D6-804D-1AEFA47EDB9B}" type="slidenum">
              <a:rPr lang="ru-RU" sz="1200">
                <a:latin typeface="Calibri" pitchFamily="34" charset="0"/>
              </a:rPr>
              <a:pPr algn="r"/>
              <a:t>9</a:t>
            </a:fld>
            <a:endParaRPr lang="ru-RU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678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4F2ED7-34FF-4E25-853F-92FD3685C52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1038" y="739775"/>
            <a:ext cx="5356225" cy="36957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45" y="4679368"/>
            <a:ext cx="5375268" cy="443665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 smtClean="0"/>
              <a:t>Отдел ОМС</a:t>
            </a:r>
          </a:p>
        </p:txBody>
      </p:sp>
    </p:spTree>
    <p:extLst>
      <p:ext uri="{BB962C8B-B14F-4D97-AF65-F5344CB8AC3E}">
        <p14:creationId xmlns:p14="http://schemas.microsoft.com/office/powerpoint/2010/main" val="10483701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4F2ED7-34FF-4E25-853F-92FD3685C52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1038" y="739775"/>
            <a:ext cx="5356225" cy="36957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45" y="4679368"/>
            <a:ext cx="5375268" cy="443665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 smtClean="0"/>
              <a:t>Отдел ОМС</a:t>
            </a:r>
          </a:p>
        </p:txBody>
      </p:sp>
    </p:spTree>
    <p:extLst>
      <p:ext uri="{BB962C8B-B14F-4D97-AF65-F5344CB8AC3E}">
        <p14:creationId xmlns:p14="http://schemas.microsoft.com/office/powerpoint/2010/main" val="2664275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3082" y="2236959"/>
            <a:ext cx="8874841" cy="15435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6152" y="4080511"/>
            <a:ext cx="7308692" cy="18402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BB63-A68F-45AF-82B1-A8C541C22A9C}" type="datetime1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BF0F5-7DE8-4619-A886-E698F0F87A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" y="6525836"/>
            <a:ext cx="10440988" cy="675064"/>
          </a:xfrm>
          <a:solidFill>
            <a:srgbClr val="0088EE"/>
          </a:solidFill>
        </p:spPr>
        <p:txBody>
          <a:bodyPr>
            <a:normAutofit/>
          </a:bodyPr>
          <a:lstStyle>
            <a:lvl1pPr>
              <a:defRPr sz="2000" b="1" i="1">
                <a:solidFill>
                  <a:schemeClr val="bg1">
                    <a:lumMod val="95000"/>
                  </a:schemeClr>
                </a:solidFill>
                <a:latin typeface="DINPro-Bold" pitchFamily="2" charset="0"/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  <p:pic>
        <p:nvPicPr>
          <p:cNvPr id="6" name="Picture 2" descr="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597" t="48387" r="34412" b="3226"/>
          <a:stretch>
            <a:fillRect/>
          </a:stretch>
        </p:blipFill>
        <p:spPr bwMode="auto">
          <a:xfrm>
            <a:off x="8238619" y="0"/>
            <a:ext cx="652563" cy="36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728040" y="0"/>
            <a:ext cx="17129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0" i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Pro-Bold" pitchFamily="2" charset="0"/>
              </a:rPr>
              <a:t>ТФОМС Иркутской области</a:t>
            </a:r>
            <a:endParaRPr lang="ru-RU" sz="900" b="0" i="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Pro-Bold" pitchFamily="2" charset="0"/>
            </a:endParaRPr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489391" y="900094"/>
            <a:ext cx="4812677" cy="2175288"/>
          </a:xfrm>
          <a:solidFill>
            <a:srgbClr val="0088EE"/>
          </a:solidFill>
          <a:ln w="57150">
            <a:solidFill>
              <a:srgbClr val="0088EE"/>
            </a:solidFill>
          </a:ln>
        </p:spPr>
        <p:txBody>
          <a:bodyPr/>
          <a:lstStyle>
            <a:lvl1pPr algn="just">
              <a:buFont typeface="Wingdings" pitchFamily="2" charset="2"/>
              <a:buChar char="ü"/>
              <a:defRPr sz="2400" b="0" i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Font typeface="Wingdings" pitchFamily="2" charset="2"/>
              <a:buChar char="Ø"/>
              <a:defRPr sz="160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20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20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223527" y="149995"/>
            <a:ext cx="7178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i="1" dirty="0" smtClean="0">
                <a:solidFill>
                  <a:srgbClr val="0088EE"/>
                </a:solidFill>
                <a:latin typeface="DINPro-Bold" pitchFamily="2" charset="0"/>
              </a:rPr>
              <a:t>Колонтитул</a:t>
            </a:r>
            <a:endParaRPr lang="ru-RU" sz="1800" i="1" dirty="0">
              <a:solidFill>
                <a:srgbClr val="0088EE"/>
              </a:solidFill>
              <a:latin typeface="DINPro-Bold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56E99-3B7C-41E1-8518-238AF9491C79}" type="datetime1">
              <a:rPr lang="ru-RU" smtClean="0"/>
              <a:pPr/>
              <a:t>01.02.2018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BF0F5-7DE8-4619-A886-E698F0F87A88}" type="slidenum">
              <a:rPr lang="ru-RU" smtClean="0"/>
              <a:pPr/>
              <a:t>‹#›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 userDrawn="1"/>
        </p:nvGraphicFramePr>
        <p:xfrm>
          <a:off x="179507" y="957248"/>
          <a:ext cx="10012922" cy="557216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231506"/>
                <a:gridCol w="1423547"/>
                <a:gridCol w="1077280"/>
                <a:gridCol w="1312934"/>
                <a:gridCol w="1442785"/>
                <a:gridCol w="1024374"/>
                <a:gridCol w="1500495"/>
              </a:tblGrid>
              <a:tr h="188921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latin typeface="DINPro-Bold" pitchFamily="2" charset="0"/>
                      </a:endParaRPr>
                    </a:p>
                  </a:txBody>
                  <a:tcPr marL="41106" marR="41106" marT="4265" marB="0" anchor="ctr"/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latin typeface="DINPro-Bold" pitchFamily="2" charset="0"/>
                      </a:endParaRPr>
                    </a:p>
                  </a:txBody>
                  <a:tcPr marL="41106" marR="41106" marT="426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latin typeface="DINPro-Bold" pitchFamily="2" charset="0"/>
                      </a:endParaRPr>
                    </a:p>
                  </a:txBody>
                  <a:tcPr marL="41106" marR="41106" marT="426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8682"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DINPro-Bold" pitchFamily="2" charset="0"/>
                      </a:endParaRPr>
                    </a:p>
                  </a:txBody>
                  <a:tcPr marL="41106" marR="41106" marT="426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DINPro-Bold" pitchFamily="2" charset="0"/>
                      </a:endParaRPr>
                    </a:p>
                  </a:txBody>
                  <a:tcPr marL="41106" marR="41106" marT="426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DINPro-Bold" pitchFamily="2" charset="0"/>
                      </a:endParaRPr>
                    </a:p>
                  </a:txBody>
                  <a:tcPr marL="41106" marR="41106" marT="426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DINPro-Bold" pitchFamily="2" charset="0"/>
                      </a:endParaRPr>
                    </a:p>
                  </a:txBody>
                  <a:tcPr marL="41106" marR="41106" marT="426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DINPro-Bold" pitchFamily="2" charset="0"/>
                      </a:endParaRPr>
                    </a:p>
                  </a:txBody>
                  <a:tcPr marL="41106" marR="41106" marT="426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DINPro-Bold" pitchFamily="2" charset="0"/>
                      </a:endParaRPr>
                    </a:p>
                  </a:txBody>
                  <a:tcPr marL="41106" marR="41106" marT="426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DINPro-Bold" pitchFamily="2" charset="0"/>
                      </a:endParaRPr>
                    </a:p>
                  </a:txBody>
                  <a:tcPr marL="41106" marR="41106" marT="4265" marB="0" anchor="ctr"/>
                </a:tc>
              </a:tr>
              <a:tr h="222728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</a:tr>
              <a:tr h="222728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</a:tr>
              <a:tr h="222728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</a:tr>
              <a:tr h="222728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</a:tr>
              <a:tr h="222728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</a:tr>
              <a:tr h="222728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</a:tr>
              <a:tr h="222728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</a:tr>
              <a:tr h="222728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</a:tr>
              <a:tr h="222728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</a:tr>
              <a:tr h="222728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</a:tr>
              <a:tr h="222728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</a:tr>
              <a:tr h="222728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</a:tr>
              <a:tr h="222728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</a:tr>
              <a:tr h="222728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</a:tr>
              <a:tr h="222728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</a:tr>
              <a:tr h="222728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</a:tr>
              <a:tr h="222728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</a:tr>
              <a:tr h="222728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</a:tr>
              <a:tr h="222728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</a:tr>
              <a:tr h="222728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DINPro-Bold" pitchFamily="2" charset="0"/>
                      </a:endParaRPr>
                    </a:p>
                  </a:txBody>
                  <a:tcPr marL="9207" marR="9207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6C4C-9774-42D5-9616-53672720F1FF}" type="datetime1">
              <a:rPr lang="ru-RU" smtClean="0"/>
              <a:pPr/>
              <a:t>01.02.2018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BF0F5-7DE8-4619-A886-E698F0F87A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2" y="286702"/>
            <a:ext cx="3435014" cy="122015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82139" y="286705"/>
            <a:ext cx="5836802" cy="61457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2052" y="1506857"/>
            <a:ext cx="3435014" cy="49256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6109B-D001-4E86-945F-7231F168A438}" type="datetime1">
              <a:rPr lang="ru-RU" smtClean="0"/>
              <a:pPr/>
              <a:t>01.02.2018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BF0F5-7DE8-4619-A886-E698F0F87A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6511" y="5040638"/>
            <a:ext cx="6264593" cy="5950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46511" y="643414"/>
            <a:ext cx="6264593" cy="4320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46511" y="5635713"/>
            <a:ext cx="6264593" cy="8451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97AB9-1D25-4F67-B56F-EACAF0849DEC}" type="datetime1">
              <a:rPr lang="ru-RU" smtClean="0"/>
              <a:pPr/>
              <a:t>01.02.2018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BF0F5-7DE8-4619-A886-E698F0F87A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92799-A131-49C2-ADB7-DD2388F54B39}" type="datetime1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BF0F5-7DE8-4619-A886-E698F0F87A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69720" y="288371"/>
            <a:ext cx="2349221" cy="614410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2053" y="288371"/>
            <a:ext cx="6873651" cy="61441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5FD5E-0F31-4E52-B4E9-189F8C41C3E2}" type="datetime1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BF0F5-7DE8-4619-A886-E698F0F87A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22052" y="377438"/>
            <a:ext cx="9396889" cy="120015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A1A8E-3311-4494-B125-2B1F7FAC43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BAB81-5340-446C-8EA6-FFB7C357B14F}" type="datetimeFigureOut">
              <a:rPr lang="ru-RU"/>
              <a:pPr>
                <a:defRPr/>
              </a:pPr>
              <a:t>01.02.2018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2" y="480060"/>
            <a:ext cx="9396889" cy="14401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22052" y="2080260"/>
            <a:ext cx="4611436" cy="408051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307502" y="2080261"/>
            <a:ext cx="4611436" cy="19602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307502" y="4200529"/>
            <a:ext cx="4611436" cy="19602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0EA56-069E-4FBD-9BEC-CD2D34766E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51E53-A901-4B8F-99A7-F190149E8D8A}" type="datetimeFigureOut">
              <a:rPr lang="ru-RU"/>
              <a:pPr>
                <a:defRPr/>
              </a:pPr>
              <a:t>01.02.2018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2" y="288370"/>
            <a:ext cx="9396889" cy="12001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22052" y="1680215"/>
            <a:ext cx="9396889" cy="4752261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62DC6-CC4C-413B-B8D7-6C246F80D4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F536A-D0F5-46F5-B7B1-82877E0D2DCE}" type="datetime1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BF0F5-7DE8-4619-A886-E698F0F87A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522052" y="740093"/>
            <a:ext cx="9396889" cy="12001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22052" y="2031926"/>
            <a:ext cx="4611436" cy="22236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307502" y="2031926"/>
            <a:ext cx="4611436" cy="22236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22052" y="4415552"/>
            <a:ext cx="4611436" cy="22252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07502" y="4415552"/>
            <a:ext cx="4611436" cy="22252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8DFB7-D440-4F0E-85EA-5B26771D8D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05216-1A46-4A54-B309-40D3EED571A0}" type="datetimeFigureOut">
              <a:rPr lang="ru-RU"/>
              <a:pPr>
                <a:defRPr/>
              </a:pPr>
              <a:t>01.02.2018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2" y="480060"/>
            <a:ext cx="9396889" cy="14401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22052" y="2080260"/>
            <a:ext cx="4611436" cy="408051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07502" y="2080260"/>
            <a:ext cx="4611436" cy="408051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09B9C-E1CB-4936-9B00-C4F3A6A3C6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6422A-1B93-4110-95BB-AA471B4BC360}" type="datetimeFigureOut">
              <a:rPr lang="ru-RU"/>
              <a:pPr>
                <a:defRPr/>
              </a:pPr>
              <a:t>01.02.2018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2614" y="2236788"/>
            <a:ext cx="8875760" cy="15430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6763" y="4079875"/>
            <a:ext cx="7307464" cy="1841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A59B-897F-4631-AC50-55324DCED9A8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990-C4EB-4002-BDDB-5C7114A222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A59B-897F-4631-AC50-55324DCED9A8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990-C4EB-4002-BDDB-5C7114A222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047" y="4627567"/>
            <a:ext cx="8875760" cy="1430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4047" y="3052763"/>
            <a:ext cx="8875760" cy="15748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A59B-897F-4631-AC50-55324DCED9A8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990-C4EB-4002-BDDB-5C7114A222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21744" y="1679579"/>
            <a:ext cx="4625094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94153" y="1679579"/>
            <a:ext cx="4625094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A59B-897F-4631-AC50-55324DCED9A8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990-C4EB-4002-BDDB-5C7114A222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1744" y="1611313"/>
            <a:ext cx="4612817" cy="6731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1744" y="2284417"/>
            <a:ext cx="4612817" cy="41481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03359" y="1611313"/>
            <a:ext cx="4615886" cy="6731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03359" y="2284417"/>
            <a:ext cx="4615886" cy="41481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A59B-897F-4631-AC50-55324DCED9A8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990-C4EB-4002-BDDB-5C7114A222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A59B-897F-4631-AC50-55324DCED9A8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990-C4EB-4002-BDDB-5C7114A222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A59B-897F-4631-AC50-55324DCED9A8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990-C4EB-4002-BDDB-5C7114A222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743" y="287338"/>
            <a:ext cx="3435828" cy="12192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81867" y="287338"/>
            <a:ext cx="5837378" cy="61452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1743" y="1506538"/>
            <a:ext cx="3435828" cy="49260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A59B-897F-4631-AC50-55324DCED9A8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990-C4EB-4002-BDDB-5C7114A222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770" y="4627258"/>
            <a:ext cx="8874841" cy="143017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4770" y="3052052"/>
            <a:ext cx="8874841" cy="157519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988E0-7647-4B06-B16E-42B33C1C51D5}" type="datetime1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BF0F5-7DE8-4619-A886-E698F0F87A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7074" y="5040313"/>
            <a:ext cx="6263979" cy="5953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47074" y="642938"/>
            <a:ext cx="6263979" cy="4321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47074" y="5635625"/>
            <a:ext cx="6263979" cy="844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A59B-897F-4631-AC50-55324DCED9A8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990-C4EB-4002-BDDB-5C7114A222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A59B-897F-4631-AC50-55324DCED9A8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990-C4EB-4002-BDDB-5C7114A222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69872" y="288925"/>
            <a:ext cx="2349375" cy="61436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1743" y="288925"/>
            <a:ext cx="6900812" cy="61436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A59B-897F-4631-AC50-55324DCED9A8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990-C4EB-4002-BDDB-5C7114A222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22050" y="1680220"/>
            <a:ext cx="4611437" cy="47522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07506" y="1680220"/>
            <a:ext cx="4611437" cy="47522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F7E1A-2C0E-4799-BE93-BD33762CF618}" type="datetime1">
              <a:rPr lang="ru-RU" smtClean="0"/>
              <a:pPr/>
              <a:t>01.02.2018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BF0F5-7DE8-4619-A886-E698F0F87A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2056" y="1611869"/>
            <a:ext cx="4613249" cy="6717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2056" y="2283619"/>
            <a:ext cx="4613249" cy="41488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03880" y="1611869"/>
            <a:ext cx="4615062" cy="6717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03880" y="2283619"/>
            <a:ext cx="4615062" cy="41488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8D267-FAFC-41F9-90EE-DD6721C74315}" type="datetime1">
              <a:rPr lang="ru-RU" smtClean="0"/>
              <a:pPr/>
              <a:t>01.02.2018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BF0F5-7DE8-4619-A886-E698F0F87A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" y="0"/>
            <a:ext cx="10440988" cy="675064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>
            <a:lvl1pPr>
              <a:defRPr sz="2400" b="1" i="1">
                <a:solidFill>
                  <a:schemeClr val="bg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parajita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8742281" y="6750869"/>
            <a:ext cx="1698707" cy="369332"/>
            <a:chOff x="9044013" y="6750866"/>
            <a:chExt cx="1757338" cy="445818"/>
          </a:xfrm>
        </p:grpSpPr>
        <p:pic>
          <p:nvPicPr>
            <p:cNvPr id="6" name="Picture 2" descr="LOGO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5597" t="48387" r="34412" b="3226"/>
            <a:stretch>
              <a:fillRect/>
            </a:stretch>
          </p:blipFill>
          <p:spPr bwMode="auto">
            <a:xfrm>
              <a:off x="9044013" y="6750870"/>
              <a:ext cx="571504" cy="3600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9497806" y="6750866"/>
              <a:ext cx="1303545" cy="445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i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rPr>
                <a:t>ТФОМС Иркутской области</a:t>
              </a:r>
              <a:endParaRPr lang="ru-RU" sz="900" b="1" i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" y="0"/>
            <a:ext cx="10440988" cy="675064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>
            <a:lvl1pPr>
              <a:defRPr sz="2000" b="1" i="1">
                <a:solidFill>
                  <a:schemeClr val="bg1">
                    <a:lumMod val="95000"/>
                  </a:schemeClr>
                </a:solidFill>
                <a:latin typeface="DINPro-Bold" pitchFamily="2" charset="0"/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317616" y="957244"/>
            <a:ext cx="9874813" cy="5715040"/>
          </a:xfrm>
          <a:ln w="57150">
            <a:gradFill flip="none" rotWithShape="1">
              <a:gsLst>
                <a:gs pos="57000">
                  <a:schemeClr val="accent1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4800000" scaled="0"/>
              <a:tileRect/>
            </a:gradFill>
          </a:ln>
        </p:spPr>
        <p:txBody>
          <a:bodyPr/>
          <a:lstStyle>
            <a:lvl1pPr algn="just">
              <a:lnSpc>
                <a:spcPts val="3330"/>
              </a:lnSpc>
              <a:buFont typeface="Wingdings" pitchFamily="2" charset="2"/>
              <a:buChar char="ü"/>
              <a:defRPr sz="2400" b="0" i="0">
                <a:solidFill>
                  <a:schemeClr val="tx2">
                    <a:lumMod val="50000"/>
                  </a:schemeClr>
                </a:solidFill>
                <a:latin typeface="DINPro-Bold" pitchFamily="2" charset="0"/>
                <a:cs typeface="Arial" pitchFamily="34" charset="0"/>
              </a:defRPr>
            </a:lvl1pPr>
            <a:lvl2pPr>
              <a:lnSpc>
                <a:spcPts val="3330"/>
              </a:lnSpc>
              <a:buFont typeface="Wingdings" pitchFamily="2" charset="2"/>
              <a:buChar char="Ø"/>
              <a:defRPr sz="1600">
                <a:solidFill>
                  <a:schemeClr val="tx2">
                    <a:lumMod val="50000"/>
                  </a:schemeClr>
                </a:solidFill>
                <a:latin typeface="DINPro-Bold" pitchFamily="2" charset="0"/>
                <a:cs typeface="Arial" pitchFamily="34" charset="0"/>
              </a:defRPr>
            </a:lvl2pPr>
            <a:lvl3pPr>
              <a:lnSpc>
                <a:spcPts val="3330"/>
              </a:lnSpc>
              <a:defRPr sz="2400">
                <a:solidFill>
                  <a:schemeClr val="tx2">
                    <a:lumMod val="50000"/>
                  </a:schemeClr>
                </a:solidFill>
                <a:latin typeface="DINPro-Bold" pitchFamily="2" charset="0"/>
              </a:defRPr>
            </a:lvl3pPr>
            <a:lvl4pPr>
              <a:lnSpc>
                <a:spcPts val="3330"/>
              </a:lnSpc>
              <a:defRPr sz="2000">
                <a:solidFill>
                  <a:schemeClr val="tx2">
                    <a:lumMod val="50000"/>
                  </a:schemeClr>
                </a:solidFill>
                <a:latin typeface="DINPro-Bold" pitchFamily="2" charset="0"/>
              </a:defRPr>
            </a:lvl4pPr>
            <a:lvl5pPr>
              <a:lnSpc>
                <a:spcPts val="3330"/>
              </a:lnSpc>
              <a:defRPr sz="2000">
                <a:solidFill>
                  <a:schemeClr val="tx2">
                    <a:lumMod val="50000"/>
                  </a:schemeClr>
                </a:solidFill>
                <a:latin typeface="DINPro-Bold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8742281" y="6750866"/>
            <a:ext cx="1698708" cy="507831"/>
            <a:chOff x="9044013" y="6750866"/>
            <a:chExt cx="1757338" cy="507831"/>
          </a:xfrm>
        </p:grpSpPr>
        <p:pic>
          <p:nvPicPr>
            <p:cNvPr id="10" name="Picture 2" descr="LOGO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5597" t="48387" r="34412" b="3226"/>
            <a:stretch>
              <a:fillRect/>
            </a:stretch>
          </p:blipFill>
          <p:spPr bwMode="auto">
            <a:xfrm>
              <a:off x="9044013" y="6750870"/>
              <a:ext cx="571504" cy="3600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9544079" y="6750866"/>
              <a:ext cx="1257272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i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Pro-Bold" pitchFamily="2" charset="0"/>
                </a:rPr>
                <a:t>ТФОМС Иркутской области</a:t>
              </a:r>
              <a:endParaRPr lang="ru-RU" sz="900" b="1" i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Pro-Bold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" y="0"/>
            <a:ext cx="10440988" cy="675064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>
            <a:lvl1pPr>
              <a:defRPr sz="2000" b="1" i="1">
                <a:solidFill>
                  <a:schemeClr val="bg1">
                    <a:lumMod val="95000"/>
                  </a:schemeClr>
                </a:solidFill>
                <a:latin typeface="DINPro-Bold" pitchFamily="2" charset="0"/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317616" y="957244"/>
            <a:ext cx="9874813" cy="5715040"/>
          </a:xfrm>
          <a:ln w="57150">
            <a:gradFill flip="none" rotWithShape="1">
              <a:gsLst>
                <a:gs pos="57000">
                  <a:schemeClr val="accent1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a:ln>
        </p:spPr>
        <p:txBody>
          <a:bodyPr/>
          <a:lstStyle>
            <a:lvl1pPr algn="just">
              <a:lnSpc>
                <a:spcPts val="3330"/>
              </a:lnSpc>
              <a:buFont typeface="Wingdings" pitchFamily="2" charset="2"/>
              <a:buChar char="ü"/>
              <a:defRPr sz="2400" b="0" i="0">
                <a:solidFill>
                  <a:schemeClr val="tx2">
                    <a:lumMod val="50000"/>
                  </a:schemeClr>
                </a:solidFill>
                <a:latin typeface="DINPro-Bold" pitchFamily="2" charset="0"/>
                <a:cs typeface="Arial" pitchFamily="34" charset="0"/>
              </a:defRPr>
            </a:lvl1pPr>
            <a:lvl2pPr>
              <a:lnSpc>
                <a:spcPts val="3330"/>
              </a:lnSpc>
              <a:buFont typeface="Wingdings" pitchFamily="2" charset="2"/>
              <a:buChar char="Ø"/>
              <a:defRPr sz="1600">
                <a:solidFill>
                  <a:schemeClr val="tx2">
                    <a:lumMod val="50000"/>
                  </a:schemeClr>
                </a:solidFill>
                <a:latin typeface="DINPro-Bold" pitchFamily="2" charset="0"/>
                <a:cs typeface="Arial" pitchFamily="34" charset="0"/>
              </a:defRPr>
            </a:lvl2pPr>
            <a:lvl3pPr>
              <a:lnSpc>
                <a:spcPts val="3330"/>
              </a:lnSpc>
              <a:defRPr sz="2400">
                <a:solidFill>
                  <a:schemeClr val="tx2">
                    <a:lumMod val="50000"/>
                  </a:schemeClr>
                </a:solidFill>
                <a:latin typeface="DINPro-Bold" pitchFamily="2" charset="0"/>
              </a:defRPr>
            </a:lvl3pPr>
            <a:lvl4pPr>
              <a:lnSpc>
                <a:spcPts val="3330"/>
              </a:lnSpc>
              <a:defRPr sz="2000">
                <a:solidFill>
                  <a:schemeClr val="tx2">
                    <a:lumMod val="50000"/>
                  </a:schemeClr>
                </a:solidFill>
                <a:latin typeface="DINPro-Bold" pitchFamily="2" charset="0"/>
              </a:defRPr>
            </a:lvl4pPr>
            <a:lvl5pPr>
              <a:lnSpc>
                <a:spcPts val="3330"/>
              </a:lnSpc>
              <a:defRPr sz="2000">
                <a:solidFill>
                  <a:schemeClr val="tx2">
                    <a:lumMod val="50000"/>
                  </a:schemeClr>
                </a:solidFill>
                <a:latin typeface="DINPro-Bold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grpSp>
        <p:nvGrpSpPr>
          <p:cNvPr id="3" name="Группа 8"/>
          <p:cNvGrpSpPr/>
          <p:nvPr userDrawn="1"/>
        </p:nvGrpSpPr>
        <p:grpSpPr>
          <a:xfrm>
            <a:off x="8742281" y="6750866"/>
            <a:ext cx="1698708" cy="507831"/>
            <a:chOff x="9044013" y="6750866"/>
            <a:chExt cx="1757338" cy="507831"/>
          </a:xfrm>
        </p:grpSpPr>
        <p:pic>
          <p:nvPicPr>
            <p:cNvPr id="10" name="Picture 2" descr="LOGO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5597" t="48387" r="34412" b="3226"/>
            <a:stretch>
              <a:fillRect/>
            </a:stretch>
          </p:blipFill>
          <p:spPr bwMode="auto">
            <a:xfrm>
              <a:off x="9044013" y="6750870"/>
              <a:ext cx="571504" cy="3600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9544079" y="6750866"/>
              <a:ext cx="1257272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i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Pro-Bold" pitchFamily="2" charset="0"/>
                </a:rPr>
                <a:t>ТФОМС Иркутской области</a:t>
              </a:r>
              <a:endParaRPr lang="ru-RU" sz="900" b="1" i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Pro-Bold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" y="0"/>
            <a:ext cx="10440988" cy="675064"/>
          </a:xfrm>
          <a:solidFill>
            <a:srgbClr val="0088EE"/>
          </a:solidFill>
        </p:spPr>
        <p:txBody>
          <a:bodyPr>
            <a:normAutofit/>
          </a:bodyPr>
          <a:lstStyle>
            <a:lvl1pPr>
              <a:defRPr sz="2000" b="1" i="1">
                <a:solidFill>
                  <a:schemeClr val="bg1">
                    <a:lumMod val="95000"/>
                  </a:schemeClr>
                </a:solidFill>
                <a:latin typeface="DINPro-Bold" pitchFamily="2" charset="0"/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  <p:pic>
        <p:nvPicPr>
          <p:cNvPr id="6" name="Picture 2" descr="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597" t="48387" r="34412" b="3226"/>
          <a:stretch>
            <a:fillRect/>
          </a:stretch>
        </p:blipFill>
        <p:spPr bwMode="auto">
          <a:xfrm>
            <a:off x="8157046" y="6750874"/>
            <a:ext cx="652563" cy="36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728040" y="6750866"/>
            <a:ext cx="17129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Pro-Bold" pitchFamily="2" charset="0"/>
              </a:rPr>
              <a:t>ТФОМС Иркутской области</a:t>
            </a:r>
            <a:endParaRPr lang="ru-RU" sz="900" b="0" i="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Pro-Bold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23527" y="6675855"/>
            <a:ext cx="7178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i="1" dirty="0" smtClean="0">
                <a:solidFill>
                  <a:srgbClr val="0088EE"/>
                </a:solidFill>
                <a:latin typeface="DINPro-Bold" pitchFamily="2" charset="0"/>
              </a:rPr>
              <a:t>Колонтитул</a:t>
            </a:r>
            <a:endParaRPr lang="ru-RU" sz="1800" i="1" dirty="0">
              <a:solidFill>
                <a:srgbClr val="0088EE"/>
              </a:solidFill>
              <a:latin typeface="DINPro-Bold" pitchFamily="2" charset="0"/>
            </a:endParaRPr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489393" y="900101"/>
            <a:ext cx="9462210" cy="5625741"/>
          </a:xfrm>
          <a:solidFill>
            <a:srgbClr val="0088EE"/>
          </a:solidFill>
          <a:ln w="57150">
            <a:solidFill>
              <a:srgbClr val="0088EE"/>
            </a:solidFill>
          </a:ln>
        </p:spPr>
        <p:txBody>
          <a:bodyPr/>
          <a:lstStyle>
            <a:lvl1pPr algn="just">
              <a:buFont typeface="Wingdings" pitchFamily="2" charset="2"/>
              <a:buChar char="ü"/>
              <a:defRPr sz="2400" b="0" i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Font typeface="Wingdings" pitchFamily="2" charset="2"/>
              <a:buChar char="Ø"/>
              <a:defRPr sz="160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20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20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5-конечная звезда 9"/>
          <p:cNvSpPr/>
          <p:nvPr/>
        </p:nvSpPr>
        <p:spPr>
          <a:xfrm>
            <a:off x="9625320" y="750075"/>
            <a:ext cx="503019" cy="396481"/>
          </a:xfrm>
          <a:prstGeom prst="star5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2" y="288370"/>
            <a:ext cx="9396890" cy="1200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2052" y="1680220"/>
            <a:ext cx="9396890" cy="47522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22054" y="6674181"/>
            <a:ext cx="2436229" cy="383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03D34-1D0C-433A-A13B-F3FC9A3BA59A}" type="datetime1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67342" y="6674181"/>
            <a:ext cx="3306313" cy="383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482715" y="6674181"/>
            <a:ext cx="2436229" cy="383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BF0F5-7DE8-4619-A886-E698F0F87A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94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1" r:id="rId2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744" y="288925"/>
            <a:ext cx="9397503" cy="1200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1744" y="1679579"/>
            <a:ext cx="9397503" cy="4752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21743" y="6673854"/>
            <a:ext cx="2436844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5A59B-897F-4631-AC50-55324DCED9A8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67799" y="6673854"/>
            <a:ext cx="3305392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482401" y="6673854"/>
            <a:ext cx="2436844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85990-C4EB-4002-BDDB-5C7114A222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9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198" y="432098"/>
            <a:ext cx="5017145" cy="501714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4000"/>
              </a:srgbClr>
            </a:outerShdw>
          </a:effectLst>
        </p:spPr>
      </p:pic>
      <p:pic>
        <p:nvPicPr>
          <p:cNvPr id="8" name="Picture 2" descr="LOG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597" t="48387" r="34412" b="3226"/>
          <a:stretch>
            <a:fillRect/>
          </a:stretch>
        </p:blipFill>
        <p:spPr bwMode="auto">
          <a:xfrm>
            <a:off x="8934696" y="432098"/>
            <a:ext cx="1465086" cy="879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70401" y="6265281"/>
            <a:ext cx="10081120" cy="372855"/>
          </a:xfrm>
          <a:prstGeom prst="rect">
            <a:avLst/>
          </a:prstGeom>
          <a:noFill/>
        </p:spPr>
        <p:txBody>
          <a:bodyPr vert="horz" lIns="60827" tIns="30413" rIns="60827" bIns="30413" rtlCol="0" anchor="ctr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ru-RU" sz="2000" b="1" i="1" dirty="0">
                <a:solidFill>
                  <a:srgbClr val="1F497D">
                    <a:lumMod val="7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Директор </a:t>
            </a:r>
            <a:r>
              <a:rPr lang="ru-RU" sz="2000" b="1" i="1" dirty="0" smtClean="0">
                <a:solidFill>
                  <a:srgbClr val="1F497D">
                    <a:lumMod val="7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ТФОМС Иркутской области, </a:t>
            </a:r>
            <a:r>
              <a:rPr lang="ru-RU" sz="2000" b="1" i="1" dirty="0">
                <a:solidFill>
                  <a:srgbClr val="1F497D">
                    <a:lumMod val="7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к.э.н.</a:t>
            </a:r>
            <a:r>
              <a:rPr lang="en-US" sz="2000" b="1" i="1" dirty="0">
                <a:solidFill>
                  <a:srgbClr val="1F497D">
                    <a:lumMod val="7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</a:t>
            </a:r>
            <a:endParaRPr lang="ru-RU" sz="2000" b="1" i="1" dirty="0">
              <a:solidFill>
                <a:srgbClr val="1F497D">
                  <a:lumMod val="75000"/>
                </a:srgb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r">
              <a:defRPr/>
            </a:pPr>
            <a:r>
              <a:rPr lang="ru-RU" sz="2000" b="1" i="1" dirty="0">
                <a:solidFill>
                  <a:srgbClr val="1F497D">
                    <a:lumMod val="7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Евгений Валерьевич Градобоев</a:t>
            </a:r>
          </a:p>
          <a:p>
            <a:pPr defTabSz="608315">
              <a:defRPr/>
            </a:pPr>
            <a:endParaRPr lang="ru-RU" sz="2000" b="1" i="1" dirty="0">
              <a:ln w="50800"/>
              <a:solidFill>
                <a:srgbClr val="1F497D">
                  <a:lumMod val="75000"/>
                </a:srgb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defTabSz="608315">
              <a:defRPr/>
            </a:pPr>
            <a:endParaRPr lang="ru-RU" sz="2000" b="1" i="1" dirty="0">
              <a:ln w="50800"/>
              <a:solidFill>
                <a:srgbClr val="1F497D">
                  <a:lumMod val="75000"/>
                </a:srgb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defTabSz="608315">
              <a:defRPr/>
            </a:pPr>
            <a:endParaRPr lang="ru-RU" sz="2000" b="1" i="1" dirty="0">
              <a:ln w="50800"/>
              <a:solidFill>
                <a:srgbClr val="1F497D">
                  <a:lumMod val="75000"/>
                </a:srgb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18" y="3260782"/>
            <a:ext cx="10440988" cy="954107"/>
          </a:xfrm>
          <a:prstGeom prst="rect">
            <a:avLst/>
          </a:prstGeom>
          <a:solidFill>
            <a:schemeClr val="accent1">
              <a:lumMod val="75000"/>
              <a:alpha val="83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800" b="1" i="1" dirty="0">
                <a:ln w="5080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О РЕАЛИЗАЦИИ ТЕРРИТОРИАЛЬНОЙ ПРОГРАММЫ ОМС 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2800" b="1" i="1" dirty="0">
                <a:ln w="5080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В  2017 ГОДУ И ЗАДАЧАХ НА 2018 ГОД</a:t>
            </a:r>
          </a:p>
        </p:txBody>
      </p:sp>
    </p:spTree>
    <p:extLst>
      <p:ext uri="{BB962C8B-B14F-4D97-AF65-F5344CB8AC3E}">
        <p14:creationId xmlns:p14="http://schemas.microsoft.com/office/powerpoint/2010/main" val="374744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9" y="4466878"/>
            <a:ext cx="10440988" cy="272988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СПИСОК ЛИЦ, ПОЛУЧИВШИХ НАПРАВЛЕНИЕ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В РКЛРЦ</a:t>
            </a:r>
            <a:r>
              <a:rPr lang="en-US" dirty="0" smtClean="0"/>
              <a:t> </a:t>
            </a:r>
            <a:r>
              <a:rPr lang="ru-RU" dirty="0" smtClean="0"/>
              <a:t>“</a:t>
            </a:r>
            <a:r>
              <a:rPr lang="en-US" dirty="0" smtClean="0"/>
              <a:t> </a:t>
            </a:r>
            <a:r>
              <a:rPr lang="ru-RU" dirty="0" smtClean="0"/>
              <a:t>ЦЕНТР ВОСТОЧНОЙ МЕДИЦИНЫ"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0" y="675064"/>
          <a:ext cx="10436309" cy="4854417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531185"/>
                <a:gridCol w="3463630"/>
                <a:gridCol w="5441494"/>
              </a:tblGrid>
              <a:tr h="5035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Фамилия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0" marT="7738" marB="0" anchor="ctr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МО, выдавшая направление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0" marT="7738" marB="0" anchor="ctr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Диагноз по направлению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0" marT="7738" marB="0" anchor="ctr">
                    <a:solidFill>
                      <a:srgbClr val="376092"/>
                    </a:solidFill>
                  </a:tcPr>
                </a:tc>
              </a:tr>
              <a:tr h="37975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Зов…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0" marT="7738" marB="0" anchor="ctr">
                    <a:solidFill>
                      <a:srgbClr val="F2C9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err="1">
                          <a:effectLst/>
                        </a:rPr>
                        <a:t>ОГАУЗ"Братская</a:t>
                      </a:r>
                      <a:r>
                        <a:rPr lang="ru-RU" sz="1600" u="none" strike="noStrike" dirty="0">
                          <a:effectLst/>
                        </a:rPr>
                        <a:t> ГБ №3"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0" marT="7738" marB="0" anchor="ctr">
                    <a:solidFill>
                      <a:srgbClr val="F2C9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effectLst/>
                        </a:rPr>
                        <a:t>ПОСЛЕДСТВИЕ ТРАВМЫ СПИННОГО МОЗГА </a:t>
                      </a:r>
                      <a:endParaRPr lang="en-US" sz="1600" b="0" i="0" u="none" strike="noStrike" dirty="0" smtClean="0">
                        <a:effectLst/>
                      </a:endParaRPr>
                    </a:p>
                    <a:p>
                      <a:pPr algn="l" fontAlgn="b"/>
                      <a:r>
                        <a:rPr lang="ru-RU" sz="1600" b="0" i="0" u="none" strike="noStrike" dirty="0" smtClean="0">
                          <a:effectLst/>
                        </a:rPr>
                        <a:t>( ОТ 04.2015Г.)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0" marT="7738" marB="0" anchor="ctr">
                    <a:solidFill>
                      <a:srgbClr val="F2C98C"/>
                    </a:solidFill>
                  </a:tcPr>
                </a:tc>
              </a:tr>
              <a:tr h="22480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Зов…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0" marT="7738" marB="0" anchor="ctr">
                    <a:solidFill>
                      <a:srgbClr val="F2C9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err="1">
                          <a:effectLst/>
                        </a:rPr>
                        <a:t>ОГАУЗ"Братская</a:t>
                      </a:r>
                      <a:r>
                        <a:rPr lang="ru-RU" sz="1600" u="none" strike="noStrike" dirty="0">
                          <a:effectLst/>
                        </a:rPr>
                        <a:t> ГБ №3"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0" marT="7738" marB="0" anchor="ctr">
                    <a:solidFill>
                      <a:srgbClr val="F2C9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effectLst/>
                        </a:rPr>
                        <a:t>ДОРСРПАТИЯ ШОП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0" marT="7738" marB="0" anchor="ctr">
                    <a:solidFill>
                      <a:srgbClr val="F2C98C"/>
                    </a:solidFill>
                  </a:tcPr>
                </a:tc>
              </a:tr>
              <a:tr h="37975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Анд…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0" marT="7738" marB="0" anchor="ctr">
                    <a:solidFill>
                      <a:srgbClr val="CAD0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err="1">
                          <a:effectLst/>
                        </a:rPr>
                        <a:t>ОГБУЗ"Баяндаевская</a:t>
                      </a:r>
                      <a:r>
                        <a:rPr lang="ru-RU" sz="1600" u="none" strike="noStrike" dirty="0">
                          <a:effectLst/>
                        </a:rPr>
                        <a:t> РБ"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0" marT="7738" marB="0" anchor="ctr">
                    <a:solidFill>
                      <a:srgbClr val="CAD0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effectLst/>
                        </a:rPr>
                        <a:t>ПОСТТРАВМАТИЧЕСКАЯ ДОРСОПАТИЯ ПОП</a:t>
                      </a:r>
                      <a:endParaRPr lang="en-US" sz="1600" b="0" i="0" u="none" strike="noStrike" dirty="0" smtClean="0">
                        <a:effectLst/>
                      </a:endParaRPr>
                    </a:p>
                    <a:p>
                      <a:pPr algn="l" fontAlgn="b"/>
                      <a:r>
                        <a:rPr lang="ru-RU" sz="1600" b="0" i="0" u="none" strike="noStrike" dirty="0" smtClean="0">
                          <a:effectLst/>
                        </a:rPr>
                        <a:t>(ОТ 10.2016)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0" marT="7738" marB="0" anchor="ctr">
                    <a:solidFill>
                      <a:srgbClr val="CAD0CE"/>
                    </a:solidFill>
                  </a:tcPr>
                </a:tc>
              </a:tr>
              <a:tr h="37975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Анд…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0" marT="7738" marB="0" anchor="ctr">
                    <a:solidFill>
                      <a:srgbClr val="CAD0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err="1">
                          <a:effectLst/>
                        </a:rPr>
                        <a:t>ОГБУЗ"Баяндаевская</a:t>
                      </a:r>
                      <a:r>
                        <a:rPr lang="ru-RU" sz="1600" u="none" strike="noStrike" dirty="0">
                          <a:effectLst/>
                        </a:rPr>
                        <a:t> РБ"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0" marT="7738" marB="0" anchor="ctr">
                    <a:solidFill>
                      <a:srgbClr val="CAD0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effectLst/>
                        </a:rPr>
                        <a:t>ПОСТТРАВМАТИЧЕСКАЯ ДОРСОПАТИЯ ПОП</a:t>
                      </a:r>
                      <a:endParaRPr lang="en-US" sz="1600" b="0" i="0" u="none" strike="noStrike" dirty="0" smtClean="0">
                        <a:effectLst/>
                      </a:endParaRPr>
                    </a:p>
                    <a:p>
                      <a:pPr algn="l" fontAlgn="b"/>
                      <a:r>
                        <a:rPr lang="ru-RU" sz="1600" b="0" i="0" u="none" strike="noStrike" dirty="0" smtClean="0">
                          <a:effectLst/>
                        </a:rPr>
                        <a:t>(ОТ 2005Г.)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0" marT="7738" marB="0" anchor="ctr">
                    <a:solidFill>
                      <a:srgbClr val="CAD0CE"/>
                    </a:solidFill>
                  </a:tcPr>
                </a:tc>
              </a:tr>
              <a:tr h="37965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err="1">
                          <a:effectLst/>
                        </a:rPr>
                        <a:t>Шам</a:t>
                      </a:r>
                      <a:r>
                        <a:rPr lang="ru-RU" sz="1600" u="none" strike="noStrike" dirty="0">
                          <a:effectLst/>
                        </a:rPr>
                        <a:t>…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0" marT="7738" marB="0" anchor="ctr">
                    <a:solidFill>
                      <a:srgbClr val="F2C9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ОГБУЗ "Саянская ГБ"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0" marT="7738" marB="0" anchor="ctr">
                    <a:solidFill>
                      <a:srgbClr val="F2C9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effectLst/>
                        </a:rPr>
                        <a:t>СОСТОЯНИЕ ПОСЛЕ УДАЛЕНИЯ ГРЫЖИ ДИСКА</a:t>
                      </a:r>
                      <a:r>
                        <a:rPr lang="en-US" sz="1600" b="0" i="0" u="none" strike="noStrike" dirty="0" smtClean="0">
                          <a:effectLst/>
                        </a:rPr>
                        <a:t> </a:t>
                      </a:r>
                    </a:p>
                    <a:p>
                      <a:pPr algn="l" fontAlgn="b"/>
                      <a:r>
                        <a:rPr lang="ru-RU" sz="1600" b="0" i="0" u="none" strike="noStrike" dirty="0" smtClean="0">
                          <a:effectLst/>
                        </a:rPr>
                        <a:t>(2003Г.)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0" marT="7738" marB="0" anchor="ctr">
                    <a:solidFill>
                      <a:srgbClr val="F2C98C"/>
                    </a:solidFill>
                  </a:tcPr>
                </a:tc>
              </a:tr>
              <a:tr h="37975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Шам…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0" marT="7738" marB="0" anchor="ctr">
                    <a:solidFill>
                      <a:srgbClr val="F2C9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ОГБУЗ "Саянская ГБ"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0" marT="7738" marB="0" anchor="ctr">
                    <a:solidFill>
                      <a:srgbClr val="F2C9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effectLst/>
                        </a:rPr>
                        <a:t>ПОСЛЕДСТВИЯ ТР.ПОВРЕЖДЕНИЯ Л.КОЛ. С-ВА</a:t>
                      </a:r>
                      <a:r>
                        <a:rPr lang="en-US" sz="1600" b="0" i="0" u="none" strike="noStrike" dirty="0" smtClean="0">
                          <a:effectLst/>
                        </a:rPr>
                        <a:t> </a:t>
                      </a:r>
                      <a:r>
                        <a:rPr lang="ru-RU" sz="1600" b="0" i="0" u="none" strike="noStrike" dirty="0" smtClean="0">
                          <a:effectLst/>
                        </a:rPr>
                        <a:t>(2013Г) ДОРСОПАТИЯ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0" marT="7738" marB="0" anchor="ctr">
                    <a:solidFill>
                      <a:srgbClr val="F2C98C"/>
                    </a:solidFill>
                  </a:tcPr>
                </a:tc>
              </a:tr>
              <a:tr h="43642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Вален…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0" marT="7738" marB="0" anchor="ctr">
                    <a:solidFill>
                      <a:srgbClr val="CAD0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err="1">
                          <a:effectLst/>
                        </a:rPr>
                        <a:t>ОГБУЗ"Нижнеудинская</a:t>
                      </a:r>
                      <a:r>
                        <a:rPr lang="ru-RU" sz="1600" u="none" strike="noStrike" dirty="0">
                          <a:effectLst/>
                        </a:rPr>
                        <a:t> РБ"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0" marT="7738" marB="0" anchor="ctr">
                    <a:solidFill>
                      <a:srgbClr val="CAD0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effectLst/>
                        </a:rPr>
                        <a:t>ПОСЛЕДСТВИЕ ВНУТРИЧЕРЕПНОЙ ТРАВМЫ</a:t>
                      </a:r>
                      <a:endParaRPr lang="en-US" sz="1600" b="0" i="0" u="none" strike="noStrike" dirty="0" smtClean="0">
                        <a:effectLst/>
                      </a:endParaRPr>
                    </a:p>
                    <a:p>
                      <a:pPr algn="l" fontAlgn="b"/>
                      <a:r>
                        <a:rPr lang="ru-RU" sz="1600" b="0" i="0" u="none" strike="noStrike" dirty="0" smtClean="0">
                          <a:effectLst/>
                        </a:rPr>
                        <a:t>( ОТ 2013Г.)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0" marT="7738" marB="0" anchor="ctr">
                    <a:solidFill>
                      <a:srgbClr val="CAD0CE"/>
                    </a:solidFill>
                  </a:tcPr>
                </a:tc>
              </a:tr>
              <a:tr h="43642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Вален…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0" marT="7738" marB="0" anchor="ctr">
                    <a:solidFill>
                      <a:srgbClr val="CAD0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err="1">
                          <a:effectLst/>
                        </a:rPr>
                        <a:t>ОГБУЗ"Нижнеудинская</a:t>
                      </a:r>
                      <a:r>
                        <a:rPr lang="ru-RU" sz="1600" u="none" strike="noStrike" dirty="0">
                          <a:effectLst/>
                        </a:rPr>
                        <a:t> РБ"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0" marT="7738" marB="0" anchor="ctr">
                    <a:solidFill>
                      <a:srgbClr val="CAD0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effectLst/>
                        </a:rPr>
                        <a:t>ПОСЛЕДСТВИЕ ВНУТРИЧЕРЕПНОЙ ТРАВМЫ</a:t>
                      </a:r>
                      <a:endParaRPr lang="en-US" sz="1600" b="0" i="0" u="none" strike="noStrike" dirty="0" smtClean="0">
                        <a:effectLst/>
                      </a:endParaRPr>
                    </a:p>
                    <a:p>
                      <a:pPr algn="l" fontAlgn="b"/>
                      <a:r>
                        <a:rPr lang="ru-RU" sz="1600" b="0" i="0" u="none" strike="noStrike" dirty="0" smtClean="0">
                          <a:effectLst/>
                        </a:rPr>
                        <a:t>( ОТ 2013Г.)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0" marT="7738" marB="0" anchor="ctr">
                    <a:solidFill>
                      <a:srgbClr val="CAD0CE"/>
                    </a:solidFill>
                  </a:tcPr>
                </a:tc>
              </a:tr>
              <a:tr h="22480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Чер…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0" marT="7738" marB="0" anchor="ctr">
                    <a:solidFill>
                      <a:srgbClr val="F2C9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err="1">
                          <a:effectLst/>
                        </a:rPr>
                        <a:t>ОГБУЗ"Тайшетская</a:t>
                      </a:r>
                      <a:r>
                        <a:rPr lang="ru-RU" sz="1600" u="none" strike="noStrike" dirty="0">
                          <a:effectLst/>
                        </a:rPr>
                        <a:t> РБ"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0" marT="7738" marB="0" anchor="ctr">
                    <a:solidFill>
                      <a:srgbClr val="F2C9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effectLst/>
                        </a:rPr>
                        <a:t>ДОРСОПАТИЯ ШЕЙНОГО УРОВНЯ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0" marT="7738" marB="0" anchor="ctr">
                    <a:solidFill>
                      <a:srgbClr val="F2C98C"/>
                    </a:solidFill>
                  </a:tcPr>
                </a:tc>
              </a:tr>
              <a:tr h="37975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Чер... 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0" marT="7738" marB="0" anchor="ctr">
                    <a:solidFill>
                      <a:srgbClr val="F2C9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ОГБУЗ"Тайшетская РБ"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0" marT="7738" marB="0" anchor="ctr">
                    <a:solidFill>
                      <a:srgbClr val="F2C9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effectLst/>
                        </a:rPr>
                        <a:t>ДИАБЕТИЧЕСКАЯ ПОЛИНЕЙРОПАТИЯЯ ШЕЙНЫХ КОРЕШКОВ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0" marT="7738" marB="0" anchor="ctr">
                    <a:solidFill>
                      <a:srgbClr val="F2C98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701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87" y="144066"/>
            <a:ext cx="9916824" cy="70568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34" y="10603"/>
            <a:ext cx="1224136" cy="134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36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094" y="72058"/>
            <a:ext cx="7015687" cy="712884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74" y="72058"/>
            <a:ext cx="1476078" cy="147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" y="0"/>
            <a:ext cx="10440987" cy="7201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ЦЕЛЯХ ИСПОЛНЕНИЯ УКАЗА ПРЕЗИДЕНТА РОССИЙСКОЙ ФЕДЕРАЦИИ ОТ 07.05.2012Г. №597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24617" y="1313605"/>
            <a:ext cx="9864429" cy="280788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u="sng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Необходимо достижение </a:t>
            </a:r>
            <a:r>
              <a:rPr lang="ru-RU" sz="2400" b="1" u="sng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целевых показателей по повышению заработной </a:t>
            </a:r>
            <a:r>
              <a:rPr lang="ru-RU" sz="2400" b="1" u="sng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платы: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		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000" b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01.01.2018 года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врачей 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                                      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200%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среднего медицинского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персонала        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100%                                                                                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младшего медицинского персонала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%   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4" name="Picture 6" descr="Картинки по запросу деньг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854" y="5696072"/>
            <a:ext cx="1649785" cy="110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Картинки по запросу майские указы президент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0552">
            <a:off x="7305374" y="4371826"/>
            <a:ext cx="1601442" cy="210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01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" y="0"/>
            <a:ext cx="10440987" cy="7201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ЦЕЛЯХ ИСПОЛНЕНИЯ УКАЗА ПРЕЗИДЕНТА РОССИЙСКОЙ ФЕДЕРАЦИИ ОТ 07.05.2012Г. №597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52811" y="1536916"/>
            <a:ext cx="9497624" cy="144629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овышение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заработной платы должно быть обеспечено за счет всех источников, формирующих фонд оплаты труда, а именно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средства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ОМС 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30%  -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иные источники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24880" y="3368996"/>
            <a:ext cx="4315804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u="sng" dirty="0" smtClean="0"/>
              <a:t>В </a:t>
            </a:r>
            <a:r>
              <a:rPr lang="ru-RU" sz="1600" u="sng" dirty="0"/>
              <a:t>2016 году</a:t>
            </a:r>
          </a:p>
          <a:p>
            <a:r>
              <a:rPr lang="ru-RU" sz="1600" b="1" dirty="0"/>
              <a:t> -83,7% средства ОМС</a:t>
            </a:r>
          </a:p>
          <a:p>
            <a:r>
              <a:rPr lang="ru-RU" sz="1600" dirty="0"/>
              <a:t>- 16,3%- за счет иных </a:t>
            </a:r>
            <a:r>
              <a:rPr lang="ru-RU" sz="1600" dirty="0" smtClean="0"/>
              <a:t>источников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317559" y="3367463"/>
            <a:ext cx="4100083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u="sng" dirty="0" smtClean="0"/>
              <a:t>В 2017 году</a:t>
            </a:r>
          </a:p>
          <a:p>
            <a:r>
              <a:rPr lang="ru-RU" sz="1600" b="1" dirty="0" smtClean="0"/>
              <a:t>-84,6% средства ОМС</a:t>
            </a:r>
          </a:p>
          <a:p>
            <a:r>
              <a:rPr lang="ru-RU" sz="1600" dirty="0" smtClean="0"/>
              <a:t>- 15,4%- за счет иных источников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24880" y="3048924"/>
            <a:ext cx="8692762" cy="30777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/>
              <a:t>Согласно отчету по приказу от 26.03.2013г. №65 фактически сложилось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38810" y="4641222"/>
            <a:ext cx="10043695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Превышение средств ОМС как рекомендованного источника финансирования заработной платы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2017  году 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составило 1,7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млрд.руб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Картинки по запросу стрелоч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978" y="4212288"/>
            <a:ext cx="2016224" cy="47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220273" y="752849"/>
            <a:ext cx="10030162" cy="924113"/>
            <a:chOff x="220273" y="752849"/>
            <a:chExt cx="10030162" cy="924113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1048276" y="1052660"/>
              <a:ext cx="9202159" cy="307777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ru-RU" sz="1400" b="1" dirty="0" smtClean="0"/>
                <a:t>Согласно п.4 протокола заседания Правительственной комиссии по бюджетным проектировкам от 07.10.2016г. №2</a:t>
              </a:r>
              <a:endParaRPr lang="ru-RU" sz="1400" dirty="0"/>
            </a:p>
          </p:txBody>
        </p:sp>
        <p:pic>
          <p:nvPicPr>
            <p:cNvPr id="3078" name="Picture 6" descr="Картинки по запросу закон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273" y="752849"/>
              <a:ext cx="868106" cy="9241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4331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373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НОВОЕ В СФЕРЕ ОМС НА 2018 ГОД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/>
          </p:nvPr>
        </p:nvGraphicFramePr>
        <p:xfrm>
          <a:off x="251942" y="864146"/>
          <a:ext cx="9937104" cy="5589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3508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373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СОВЕРШЕНСТВОВАНИЕ МОДЕЛИ КСГ В 2018 ГОДУ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/>
          </p:nvPr>
        </p:nvGraphicFramePr>
        <p:xfrm>
          <a:off x="251942" y="864146"/>
          <a:ext cx="9937104" cy="5589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700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373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СОВЕРШЕНСТВОВАНИЕ ТАРИФНОЙ ПОЛИТИКИ В 2018 ГОДУ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/>
          </p:nvPr>
        </p:nvGraphicFramePr>
        <p:xfrm>
          <a:off x="251942" y="864146"/>
          <a:ext cx="9937104" cy="5589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7578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373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О ДИСПАНСЕРИЗАЦИИ ОПРЕДЕЛЕННЫХ ГРУПП ВЗРОСЛОГО НАСЕЛЕНИИ</a:t>
            </a:r>
            <a:endParaRPr lang="ru-RU" sz="20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35159488"/>
              </p:ext>
            </p:extLst>
          </p:nvPr>
        </p:nvGraphicFramePr>
        <p:xfrm>
          <a:off x="251942" y="691501"/>
          <a:ext cx="8731482" cy="6393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094707" y="2261243"/>
            <a:ext cx="2232987" cy="830997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С.А. </a:t>
            </a:r>
            <a:r>
              <a:rPr lang="ru-RU" sz="1200" dirty="0" smtClean="0"/>
              <a:t>Бойцов </a:t>
            </a:r>
            <a:r>
              <a:rPr lang="ru-RU" sz="1200" dirty="0"/>
              <a:t>– </a:t>
            </a:r>
            <a:r>
              <a:rPr lang="ru-RU" sz="1200" dirty="0" smtClean="0"/>
              <a:t>главный внештатный специалист </a:t>
            </a:r>
            <a:r>
              <a:rPr lang="ru-RU" sz="1200" dirty="0"/>
              <a:t>по профилактической медицине Минздрава России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8208371" y="3972932"/>
            <a:ext cx="2126626" cy="13849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Порядок проведения диспансеризации определенных </a:t>
            </a:r>
            <a:r>
              <a:rPr lang="ru-RU" sz="1200" dirty="0"/>
              <a:t>групп взрослого населения, </a:t>
            </a:r>
            <a:r>
              <a:rPr lang="ru-RU" sz="1200" dirty="0" smtClean="0"/>
              <a:t>утвержденный </a:t>
            </a:r>
            <a:r>
              <a:rPr lang="ru-RU" sz="1200" dirty="0"/>
              <a:t>приказом Минздрава России от 26.10.2017г. № </a:t>
            </a:r>
            <a:r>
              <a:rPr lang="ru-RU" sz="1200" dirty="0" smtClean="0"/>
              <a:t>869н</a:t>
            </a:r>
            <a:endParaRPr lang="ru-RU" sz="1200" dirty="0"/>
          </a:p>
        </p:txBody>
      </p:sp>
      <p:pic>
        <p:nvPicPr>
          <p:cNvPr id="32" name="Picture 4" descr="https://static-0.rosminzdrav.ru/system/attachments/attaches/000/035/459/large/%D0%91%D0%BE%D0%B9%D1%86%D0%BE%D0%B2_3.JPG?150148604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787" y="727110"/>
            <a:ext cx="2163923" cy="155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Группа 38"/>
          <p:cNvGrpSpPr/>
          <p:nvPr/>
        </p:nvGrpSpPr>
        <p:grpSpPr>
          <a:xfrm>
            <a:off x="8604870" y="3018799"/>
            <a:ext cx="1025337" cy="979468"/>
            <a:chOff x="8627408" y="3143626"/>
            <a:chExt cx="1292950" cy="1235109"/>
          </a:xfrm>
        </p:grpSpPr>
        <p:pic>
          <p:nvPicPr>
            <p:cNvPr id="40" name="Picture 8" descr="Картинки по запросу закон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7408" y="3335420"/>
              <a:ext cx="954713" cy="1016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6" descr="Картинки по запросу минздрав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94607" y="3143626"/>
              <a:ext cx="1125751" cy="12351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2" name="Прямоугольник 41"/>
          <p:cNvSpPr/>
          <p:nvPr/>
        </p:nvSpPr>
        <p:spPr>
          <a:xfrm>
            <a:off x="8201068" y="5472658"/>
            <a:ext cx="2126626" cy="156966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Ф</a:t>
            </a:r>
            <a:r>
              <a:rPr lang="ru-RU" sz="1200" dirty="0" smtClean="0"/>
              <a:t>орма </a:t>
            </a:r>
            <a:r>
              <a:rPr lang="ru-RU" sz="1200" dirty="0"/>
              <a:t>статистической отчетности N 131 "Сведения о </a:t>
            </a:r>
            <a:r>
              <a:rPr lang="ru-RU" sz="1200" dirty="0" smtClean="0"/>
              <a:t>диспансеризации </a:t>
            </a:r>
            <a:r>
              <a:rPr lang="ru-RU" sz="1200" dirty="0"/>
              <a:t>определенных групп взрослого населения", </a:t>
            </a:r>
            <a:r>
              <a:rPr lang="ru-RU" sz="1200" dirty="0" smtClean="0"/>
              <a:t>утверждена </a:t>
            </a:r>
            <a:r>
              <a:rPr lang="ru-RU" sz="1200" dirty="0"/>
              <a:t>приказом Минздрава России от 06.03.2015г. № 874</a:t>
            </a:r>
          </a:p>
        </p:txBody>
      </p:sp>
    </p:spTree>
    <p:extLst>
      <p:ext uri="{BB962C8B-B14F-4D97-AF65-F5344CB8AC3E}">
        <p14:creationId xmlns:p14="http://schemas.microsoft.com/office/powerpoint/2010/main" val="140214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ЗАДАЧИ  ТФОМС ИРКУТСКОЙ ОБЛАСТИ НА 2018 ГОД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47533" y="532941"/>
            <a:ext cx="9488600" cy="62286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253935" algn="ctr" fontAlgn="base">
              <a:spcBef>
                <a:spcPct val="0"/>
              </a:spcBef>
              <a:spcAft>
                <a:spcPts val="420"/>
              </a:spcAft>
              <a:buFont typeface="Arial" pitchFamily="34" charset="0"/>
              <a:buAutoNum type="arabicPeriod"/>
              <a:defRPr/>
            </a:pPr>
            <a:endParaRPr lang="ru-RU" sz="1542" dirty="0">
              <a:solidFill>
                <a:srgbClr val="000066"/>
              </a:solidFill>
              <a:cs typeface="Tahoma" pitchFamily="34" charset="0"/>
            </a:endParaRPr>
          </a:p>
          <a:p>
            <a:pPr indent="253935" algn="just" fontAlgn="base">
              <a:spcBef>
                <a:spcPct val="0"/>
              </a:spcBef>
              <a:spcAft>
                <a:spcPts val="420"/>
              </a:spcAft>
              <a:buSzPct val="100000"/>
              <a:buFont typeface="Arial" pitchFamily="34" charset="0"/>
              <a:buAutoNum type="arabicPeriod"/>
              <a:defRPr/>
            </a:pPr>
            <a:endParaRPr lang="ru-RU" dirty="0" smtClean="0">
              <a:solidFill>
                <a:srgbClr val="00007D">
                  <a:lumMod val="50000"/>
                </a:srgbClr>
              </a:solidFill>
              <a:cs typeface="Tahoma" pitchFamily="34" charset="0"/>
            </a:endParaRPr>
          </a:p>
          <a:p>
            <a:pPr indent="253935" algn="just" fontAlgn="base">
              <a:spcBef>
                <a:spcPct val="0"/>
              </a:spcBef>
              <a:spcAft>
                <a:spcPts val="420"/>
              </a:spcAft>
              <a:buSzPct val="100000"/>
              <a:buFont typeface="Arial" pitchFamily="34" charset="0"/>
              <a:buAutoNum type="arabicPeriod"/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Реализация «майских» Указов Президента РФ, в том числе </a:t>
            </a:r>
            <a:r>
              <a:rPr lang="ru-RU" dirty="0">
                <a:solidFill>
                  <a:srgbClr val="FF0000"/>
                </a:solidFill>
                <a:cs typeface="Tahoma" pitchFamily="34" charset="0"/>
              </a:rPr>
              <a:t>Указа от </a:t>
            </a:r>
            <a:r>
              <a:rPr lang="ru-RU" dirty="0" err="1">
                <a:solidFill>
                  <a:srgbClr val="FF0000"/>
                </a:solidFill>
                <a:cs typeface="Tahoma" pitchFamily="34" charset="0"/>
              </a:rPr>
              <a:t>07.05.2017г</a:t>
            </a:r>
            <a:r>
              <a:rPr lang="ru-RU" dirty="0">
                <a:solidFill>
                  <a:srgbClr val="FF0000"/>
                </a:solidFill>
                <a:cs typeface="Tahoma" pitchFamily="34" charset="0"/>
              </a:rPr>
              <a:t>. № 597</a:t>
            </a:r>
            <a:r>
              <a:rPr lang="ru-RU" dirty="0">
                <a:solidFill>
                  <a:srgbClr val="000066"/>
                </a:solidFill>
                <a:cs typeface="Tahoma" pitchFamily="34" charset="0"/>
              </a:rPr>
              <a:t>;  </a:t>
            </a:r>
          </a:p>
          <a:p>
            <a:pPr indent="253935" algn="just" fontAlgn="base">
              <a:spcBef>
                <a:spcPct val="0"/>
              </a:spcBef>
              <a:spcAft>
                <a:spcPts val="420"/>
              </a:spcAft>
              <a:buSzPct val="100000"/>
              <a:buFont typeface="Arial" pitchFamily="34" charset="0"/>
              <a:buAutoNum type="arabicPeriod"/>
              <a:defRPr/>
            </a:pPr>
            <a:r>
              <a:rPr lang="ru-RU" dirty="0" smtClean="0">
                <a:solidFill>
                  <a:srgbClr val="C00000"/>
                </a:solidFill>
                <a:cs typeface="Tahoma" pitchFamily="34" charset="0"/>
              </a:rPr>
              <a:t>При сдаче готовых отчетных форм </a:t>
            </a:r>
            <a:r>
              <a:rPr lang="ru-RU" dirty="0" err="1" smtClean="0">
                <a:solidFill>
                  <a:srgbClr val="C00000"/>
                </a:solidFill>
                <a:cs typeface="Tahoma" pitchFamily="34" charset="0"/>
              </a:rPr>
              <a:t>14Ф</a:t>
            </a:r>
            <a:r>
              <a:rPr lang="ru-RU" dirty="0" smtClean="0">
                <a:solidFill>
                  <a:srgbClr val="C00000"/>
                </a:solidFill>
                <a:cs typeface="Tahoma" pitchFamily="34" charset="0"/>
              </a:rPr>
              <a:t> и 62 формы обеспечить отнесения расходов</a:t>
            </a:r>
            <a:r>
              <a:rPr lang="ru-RU" dirty="0" smtClean="0">
                <a:solidFill>
                  <a:srgbClr val="00007D">
                    <a:lumMod val="50000"/>
                  </a:srgbClr>
                </a:solidFill>
                <a:cs typeface="Tahoma" pitchFamily="34" charset="0"/>
              </a:rPr>
              <a:t> средств по условиях оказания помощи пропорционально поступившим средствам</a:t>
            </a:r>
          </a:p>
          <a:p>
            <a:pPr indent="253935" algn="just" fontAlgn="base">
              <a:spcBef>
                <a:spcPct val="0"/>
              </a:spcBef>
              <a:spcAft>
                <a:spcPts val="420"/>
              </a:spcAft>
              <a:buSzPct val="100000"/>
              <a:buFont typeface="Arial" pitchFamily="34" charset="0"/>
              <a:buAutoNum type="arabicPeriod"/>
              <a:defRPr/>
            </a:pPr>
            <a:r>
              <a:rPr lang="ru-RU" dirty="0" smtClean="0">
                <a:solidFill>
                  <a:srgbClr val="00007D">
                    <a:lumMod val="50000"/>
                  </a:srgbClr>
                </a:solidFill>
                <a:cs typeface="Tahoma" pitchFamily="34" charset="0"/>
              </a:rPr>
              <a:t> </a:t>
            </a:r>
            <a:r>
              <a:rPr lang="ru-RU" dirty="0">
                <a:solidFill>
                  <a:srgbClr val="C00000"/>
                </a:solidFill>
                <a:cs typeface="Tahoma" pitchFamily="34" charset="0"/>
              </a:rPr>
              <a:t>Реализация положений Федеральных законов от 29.11.2010г. № 326-ФЗ </a:t>
            </a:r>
            <a:r>
              <a:rPr lang="ru-RU" dirty="0">
                <a:solidFill>
                  <a:srgbClr val="000066"/>
                </a:solidFill>
                <a:cs typeface="Tahoma" pitchFamily="34" charset="0"/>
              </a:rPr>
              <a:t>«Об обязательном медицинском страховании в Российской Федерации», от 21.11.2011г. </a:t>
            </a:r>
            <a:r>
              <a:rPr lang="ru-RU" dirty="0">
                <a:solidFill>
                  <a:srgbClr val="C00000"/>
                </a:solidFill>
                <a:cs typeface="Tahoma" pitchFamily="34" charset="0"/>
              </a:rPr>
              <a:t>№ 323-ФЗ </a:t>
            </a:r>
            <a:r>
              <a:rPr lang="ru-RU" dirty="0">
                <a:solidFill>
                  <a:srgbClr val="000066"/>
                </a:solidFill>
                <a:cs typeface="Tahoma" pitchFamily="34" charset="0"/>
              </a:rPr>
              <a:t>«Об основах охраны здоровья граждан в Российской Федерации», Базовой и Территориальной программ ОМС, в том числе выполнение нормативов по объемам медицинской помощи;</a:t>
            </a:r>
          </a:p>
          <a:p>
            <a:pPr algn="just" fontAlgn="base">
              <a:spcBef>
                <a:spcPct val="0"/>
              </a:spcBef>
              <a:spcAft>
                <a:spcPts val="420"/>
              </a:spcAft>
              <a:buSzPct val="100000"/>
              <a:defRPr/>
            </a:pPr>
            <a:r>
              <a:rPr lang="ru-RU" dirty="0" smtClean="0">
                <a:solidFill>
                  <a:srgbClr val="000066"/>
                </a:solidFill>
                <a:cs typeface="Tahoma" pitchFamily="34" charset="0"/>
              </a:rPr>
              <a:t>4. </a:t>
            </a:r>
            <a:r>
              <a:rPr lang="ru-RU" dirty="0">
                <a:solidFill>
                  <a:srgbClr val="000066"/>
                </a:solidFill>
                <a:cs typeface="Tahoma" pitchFamily="34" charset="0"/>
              </a:rPr>
              <a:t>Совершенствование </a:t>
            </a:r>
            <a:r>
              <a:rPr lang="ru-RU" dirty="0">
                <a:solidFill>
                  <a:srgbClr val="C00000"/>
                </a:solidFill>
                <a:cs typeface="Tahoma" pitchFamily="34" charset="0"/>
              </a:rPr>
              <a:t>организационно-финансовой поддержки </a:t>
            </a:r>
            <a:r>
              <a:rPr lang="ru-RU" dirty="0">
                <a:solidFill>
                  <a:srgbClr val="000066"/>
                </a:solidFill>
                <a:cs typeface="Tahoma" pitchFamily="34" charset="0"/>
              </a:rPr>
              <a:t>мероприятий по проведению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профилактических осмотров, диспансеризации определенных групп взрослого и детского населения, в том числе </a:t>
            </a:r>
            <a:r>
              <a:rPr lang="ru-RU" dirty="0">
                <a:solidFill>
                  <a:srgbClr val="FF0000"/>
                </a:solidFill>
                <a:cs typeface="Tahoma" pitchFamily="34" charset="0"/>
              </a:rPr>
              <a:t>с участием института страховых представителей СМО («Удобная диспансеризация»)</a:t>
            </a:r>
            <a:r>
              <a:rPr lang="ru-RU" dirty="0">
                <a:solidFill>
                  <a:srgbClr val="000066"/>
                </a:solidFill>
                <a:cs typeface="Tahoma" pitchFamily="34" charset="0"/>
              </a:rPr>
              <a:t>.  </a:t>
            </a:r>
          </a:p>
          <a:p>
            <a:pPr algn="just" fontAlgn="base">
              <a:spcBef>
                <a:spcPct val="0"/>
              </a:spcBef>
              <a:spcAft>
                <a:spcPts val="420"/>
              </a:spcAft>
              <a:buSzPct val="100000"/>
              <a:defRPr/>
            </a:pPr>
            <a:r>
              <a:rPr lang="ru-RU" dirty="0" smtClean="0">
                <a:solidFill>
                  <a:srgbClr val="000066"/>
                </a:solidFill>
                <a:cs typeface="Tahoma" pitchFamily="34" charset="0"/>
              </a:rPr>
              <a:t>5</a:t>
            </a:r>
            <a:r>
              <a:rPr lang="ru-RU" dirty="0">
                <a:solidFill>
                  <a:srgbClr val="000066"/>
                </a:solidFill>
                <a:cs typeface="Tahoma" pitchFamily="34" charset="0"/>
              </a:rPr>
              <a:t>. Достижение корреляции данных  по количеству пациентов, поставленных на «Д» наблюдение в медицинской организации (учетная форма № 131/у) с данными по результатам диспансеризации, при условии, что </a:t>
            </a:r>
            <a:r>
              <a:rPr lang="ru-RU" dirty="0">
                <a:solidFill>
                  <a:srgbClr val="FF0000"/>
                </a:solidFill>
                <a:cs typeface="Tahoma" pitchFamily="34" charset="0"/>
              </a:rPr>
              <a:t>все пациенты с группами здоровья  3а и 3б </a:t>
            </a:r>
            <a:r>
              <a:rPr lang="ru-RU" dirty="0">
                <a:solidFill>
                  <a:srgbClr val="000066"/>
                </a:solidFill>
                <a:cs typeface="Tahoma" pitchFamily="34" charset="0"/>
              </a:rPr>
              <a:t>подлежат постановке на «Д» наблюдение ( </a:t>
            </a:r>
            <a:r>
              <a:rPr lang="ru-RU" dirty="0">
                <a:solidFill>
                  <a:srgbClr val="FF0000"/>
                </a:solidFill>
                <a:cs typeface="Tahoma" pitchFamily="34" charset="0"/>
              </a:rPr>
              <a:t>приказы Минздрава РФ от 06.03.2015г. № 87н; от 26.10.2017г. № 869н</a:t>
            </a:r>
            <a:r>
              <a:rPr lang="ru-RU" dirty="0">
                <a:solidFill>
                  <a:srgbClr val="000066"/>
                </a:solidFill>
                <a:cs typeface="Tahoma" pitchFamily="34" charset="0"/>
              </a:rPr>
              <a:t>); </a:t>
            </a:r>
          </a:p>
          <a:p>
            <a:pPr algn="just" fontAlgn="base">
              <a:spcBef>
                <a:spcPct val="0"/>
              </a:spcBef>
              <a:spcAft>
                <a:spcPts val="420"/>
              </a:spcAft>
              <a:buSzPct val="100000"/>
              <a:defRPr/>
            </a:pPr>
            <a:r>
              <a:rPr lang="ru-RU" dirty="0">
                <a:solidFill>
                  <a:srgbClr val="000066"/>
                </a:solidFill>
                <a:cs typeface="Tahoma" pitchFamily="34" charset="0"/>
              </a:rPr>
              <a:t>6. Проведение </a:t>
            </a:r>
            <a:r>
              <a:rPr lang="ru-RU" dirty="0">
                <a:solidFill>
                  <a:srgbClr val="C00000"/>
                </a:solidFill>
                <a:cs typeface="Tahoma" pitchFamily="34" charset="0"/>
              </a:rPr>
              <a:t>комплексных мер по контролю за соблюдением законодательства по ОМС</a:t>
            </a:r>
            <a:r>
              <a:rPr lang="ru-RU" dirty="0">
                <a:solidFill>
                  <a:srgbClr val="000066"/>
                </a:solidFill>
                <a:cs typeface="Tahoma" pitchFamily="34" charset="0"/>
              </a:rPr>
              <a:t>, включая целевой характер и </a:t>
            </a:r>
            <a:r>
              <a:rPr lang="ru-RU" dirty="0">
                <a:solidFill>
                  <a:srgbClr val="FF0000"/>
                </a:solidFill>
                <a:cs typeface="Tahoma" pitchFamily="34" charset="0"/>
              </a:rPr>
              <a:t>анализ эффективности использования </a:t>
            </a:r>
            <a:r>
              <a:rPr lang="ru-RU" dirty="0">
                <a:solidFill>
                  <a:srgbClr val="000066"/>
                </a:solidFill>
                <a:cs typeface="Tahoma" pitchFamily="34" charset="0"/>
              </a:rPr>
              <a:t>средств страховыми медицинскими и медицинскими организациями.</a:t>
            </a:r>
          </a:p>
        </p:txBody>
      </p:sp>
    </p:spTree>
    <p:extLst>
      <p:ext uri="{BB962C8B-B14F-4D97-AF65-F5344CB8AC3E}">
        <p14:creationId xmlns:p14="http://schemas.microsoft.com/office/powerpoint/2010/main" val="1992851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/>
              <a:t>ВЫПОЛНЕНИЕ НОРМАТИВОВ ОБЪЕМА МЕДИЦИНСКОЙ ПОМОЩИ  ПО ВИДАМ И УСЛОВИЯМ  ОКАЗАНИЯ МЕДИЦИНСКОЙ ПОМОЩИ </a:t>
            </a:r>
            <a:r>
              <a:rPr lang="ru-RU" sz="1800" dirty="0" smtClean="0"/>
              <a:t>НА </a:t>
            </a:r>
            <a:r>
              <a:rPr lang="ru-RU" sz="1800" dirty="0"/>
              <a:t>1 ЗАСТРАХОВАННОЕ ЛИЦО В 2016 -2017ГГ.</a:t>
            </a:r>
          </a:p>
        </p:txBody>
      </p:sp>
      <p:graphicFrame>
        <p:nvGraphicFramePr>
          <p:cNvPr id="5" name="Group 49"/>
          <p:cNvGraphicFramePr>
            <a:graphicFrameLocks noGrp="1"/>
          </p:cNvGraphicFramePr>
          <p:nvPr>
            <p:extLst/>
          </p:nvPr>
        </p:nvGraphicFramePr>
        <p:xfrm>
          <a:off x="323950" y="864146"/>
          <a:ext cx="9793088" cy="583264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291118"/>
                <a:gridCol w="1765967"/>
                <a:gridCol w="1525154"/>
                <a:gridCol w="1685694"/>
                <a:gridCol w="1525155"/>
              </a:tblGrid>
              <a:tr h="33874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L="0" marR="0" marT="46800" marB="4680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2016г.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L="0" marR="0" marT="46800" marB="4680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2017г. 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L="0" marR="0" marT="46800" marB="4680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1265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L="0" marR="0" marT="49140" marB="4914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Норматив 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2016г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.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L="0" marR="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Выполнение 2016г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.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L="0" marR="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Норматив 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2017г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.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L="0" marR="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Предварительное выполнение 2017г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.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L="0" marR="0" marT="46800" marB="46800" anchor="ctr" horzOverflow="overflow"/>
                </a:tc>
              </a:tr>
              <a:tr h="12893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1. </a:t>
                      </a:r>
                      <a:r>
                        <a:rPr kumimoji="0" lang="ru-RU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Медицинская помощь в стационарных условиях</a:t>
                      </a:r>
                      <a:endParaRPr kumimoji="0" lang="ru-RU" sz="17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(случаи госпитализации</a:t>
                      </a:r>
                      <a:r>
                        <a:rPr kumimoji="0" lang="ru-RU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), в </a:t>
                      </a:r>
                      <a:r>
                        <a:rPr kumimoji="0" lang="ru-RU" sz="17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т.ч</a:t>
                      </a:r>
                      <a:r>
                        <a:rPr kumimoji="0" lang="ru-RU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ВМП</a:t>
                      </a:r>
                      <a:endParaRPr kumimoji="0" 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L="0" marR="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0,17948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0,0028</a:t>
                      </a:r>
                      <a:endParaRPr kumimoji="0" 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L="0" marR="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0,218 (121,5%)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0,003(107,1%)</a:t>
                      </a:r>
                    </a:p>
                  </a:txBody>
                  <a:tcPr marL="0" marR="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0,17958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0,0028</a:t>
                      </a:r>
                      <a:endParaRPr kumimoji="0" 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L="0" marR="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0,185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(103,3%)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0,0029(103,6%)</a:t>
                      </a:r>
                      <a:endParaRPr kumimoji="0" 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L="0" marR="0" marT="46800" marB="46800" anchor="ctr" horzOverflow="overflow"/>
                </a:tc>
              </a:tr>
              <a:tr h="18267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 Медицинская помощь в амбулаторных условиях (посещения), в том числе:</a:t>
                      </a:r>
                    </a:p>
                    <a:p>
                      <a:pPr marL="171450" marR="0" lvl="0" indent="-1714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Посещения с профилактическими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и иными целями;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          - Посещения по неотложной медицинской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             помощи;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          - Обращения в связи с заболеваниями;</a:t>
                      </a:r>
                    </a:p>
                  </a:txBody>
                  <a:tcPr marL="0" marR="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8,905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2,350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0,560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1,980</a:t>
                      </a:r>
                    </a:p>
                  </a:txBody>
                  <a:tcPr marL="0" marR="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7,389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 (83,0%)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2,192 (93,3%)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0,328 (58,6%)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1,608 (81,2%)</a:t>
                      </a:r>
                    </a:p>
                  </a:txBody>
                  <a:tcPr marL="0" marR="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8,545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2,350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0,560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1,8615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L="0" marR="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8,355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 (97,8%)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2,425 (103,6%)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0,501 (89,5%)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1,793 (96,3 %)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L="0" marR="0" marT="46800" marB="46800" anchor="ctr" horzOverflow="overflow"/>
                </a:tc>
              </a:tr>
              <a:tr h="8833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3. </a:t>
                      </a:r>
                      <a:r>
                        <a:rPr kumimoji="0" lang="ru-RU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Медицинская помощь в условиях дневного стационара (случаи лечения)</a:t>
                      </a:r>
                      <a:endParaRPr kumimoji="0" lang="ru-RU" sz="17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</a:txBody>
                  <a:tcPr marL="0" marR="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0,06</a:t>
                      </a:r>
                    </a:p>
                  </a:txBody>
                  <a:tcPr marL="0" marR="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0,065 (108,3%)</a:t>
                      </a:r>
                    </a:p>
                  </a:txBody>
                  <a:tcPr marL="0" marR="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0,06</a:t>
                      </a:r>
                      <a:endParaRPr kumimoji="0" 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L="0" marR="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0,06 (100,0%)</a:t>
                      </a:r>
                    </a:p>
                  </a:txBody>
                  <a:tcPr marL="0" marR="0" marT="46800" marB="46800" anchor="ctr" horzOverflow="overflow"/>
                </a:tc>
              </a:tr>
              <a:tr h="8833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4. Скорая медицинская </a:t>
                      </a:r>
                      <a:endParaRPr kumimoji="0" lang="ru-RU" sz="17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помощь  (</a:t>
                      </a:r>
                      <a:r>
                        <a:rPr kumimoji="0" lang="ru-RU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вызовы)</a:t>
                      </a:r>
                      <a:endParaRPr kumimoji="0" 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L="0" marR="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0,300</a:t>
                      </a:r>
                    </a:p>
                  </a:txBody>
                  <a:tcPr marL="0" marR="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0,279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(93,0%)</a:t>
                      </a:r>
                    </a:p>
                  </a:txBody>
                  <a:tcPr marL="0" marR="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0,300</a:t>
                      </a:r>
                      <a:endParaRPr kumimoji="0" 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L="0" marR="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0,273(91,1%)</a:t>
                      </a:r>
                      <a:endParaRPr kumimoji="0" 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L="0" marR="0" marT="46800" marB="46800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247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56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636262" indent="-244716">
              <a:spcBef>
                <a:spcPts val="856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978865" indent="-195773">
              <a:spcBef>
                <a:spcPts val="856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199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370411" indent="-195773">
              <a:spcBef>
                <a:spcPts val="856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28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1761957" indent="-195773">
              <a:spcBef>
                <a:spcPts val="856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28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153503" indent="-195773" eaLnBrk="0" fontAlgn="base" hangingPunct="0">
              <a:spcBef>
                <a:spcPts val="856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028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545050" indent="-195773" eaLnBrk="0" fontAlgn="base" hangingPunct="0">
              <a:spcBef>
                <a:spcPts val="856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028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2936596" indent="-195773" eaLnBrk="0" fontAlgn="base" hangingPunct="0">
              <a:spcBef>
                <a:spcPts val="856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028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328142" indent="-195773" eaLnBrk="0" fontAlgn="base" hangingPunct="0">
              <a:spcBef>
                <a:spcPts val="856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028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1AB259C-95BB-41F7-90EF-3D7B9C3B1C7D}" type="slidenum">
              <a:rPr lang="ru-RU" altLang="ru-RU">
                <a:solidFill>
                  <a:srgbClr val="FE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ru-RU" altLang="ru-RU">
              <a:solidFill>
                <a:srgbClr val="FE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088282"/>
            <a:ext cx="10440988" cy="2862322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</p:spPr>
        <p:txBody>
          <a:bodyPr wrap="square" rtlCol="0">
            <a:spAutoFit/>
          </a:bodyPr>
          <a:lstStyle/>
          <a:p>
            <a:pPr algn="ctr"/>
            <a:endParaRPr lang="ru-RU" sz="60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ru-RU" sz="6000" b="1" dirty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Спасибо за внимание!</a:t>
            </a:r>
          </a:p>
          <a:p>
            <a:pPr algn="ctr"/>
            <a:endParaRPr lang="ru-RU" sz="60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42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СТОИМОСТЬ  ОКАЗАННОЙ  МЕДИЦИНСКОЙ ПОМОЩИ  ПО ТЕРРИТОРИАЛЬНОЙ ПРОГРАММЕ  ОМС  (В РАЗРЕЗЕ  ВИДОВ И УСЛОВИЙ ОКАЗАНИЯ МЕДИЦИНСКОЙ ПОМОЩИ)</a:t>
            </a:r>
            <a:endParaRPr lang="ru-RU" sz="2000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787181074"/>
              </p:ext>
            </p:extLst>
          </p:nvPr>
        </p:nvGraphicFramePr>
        <p:xfrm>
          <a:off x="395958" y="864146"/>
          <a:ext cx="9788460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11982" y="5976714"/>
            <a:ext cx="9361040" cy="8025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7971" tIns="48986" rIns="97971" bIns="48986" anchor="ctr">
            <a:spAutoFit/>
          </a:bodyPr>
          <a:lstStyle/>
          <a:p>
            <a:pPr algn="just">
              <a:buClr>
                <a:srgbClr val="003366"/>
              </a:buClr>
              <a:buSzPts val="2700"/>
            </a:pPr>
            <a:r>
              <a:rPr lang="en-US" sz="1524" b="1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* </a:t>
            </a:r>
            <a:r>
              <a:rPr lang="ru-RU" sz="1524" b="1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524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Постановление Правительства Российской Федерации от 19.12.2016г.   № 1403 </a:t>
            </a:r>
          </a:p>
          <a:p>
            <a:pPr algn="just">
              <a:buClr>
                <a:srgbClr val="003366"/>
              </a:buClr>
              <a:buSzPts val="2700"/>
            </a:pPr>
            <a:r>
              <a:rPr lang="ru-RU" sz="1524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«О Программе государственных гарантий бесплатного оказания гражданам медицинской помощи на  2017 год и на плановый период 2018 и 2019 годов»</a:t>
            </a:r>
          </a:p>
        </p:txBody>
      </p:sp>
    </p:spTree>
    <p:extLst>
      <p:ext uri="{BB962C8B-B14F-4D97-AF65-F5344CB8AC3E}">
        <p14:creationId xmlns:p14="http://schemas.microsoft.com/office/powerpoint/2010/main" val="335045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468" dirty="0"/>
              <a:t>ФАКТИЧЕСКАЯ СТОИМОСТЬ МЕДИЦИНСКОЙ ПОМОЩИ, ОКАЗЫВАЕМОЙ В СТАЦИОНАРНЫХ УСЛОВИЯХ (1КОЙКО-ДЕНЬ) И В ДНЕВНЫХ СТАЦИОНАРАХ (1 ПАЦИЕНТО-ДЕНЬ), С 2014 ПО </a:t>
            </a:r>
            <a:r>
              <a:rPr lang="ru-RU" sz="1468" dirty="0" smtClean="0"/>
              <a:t> 9 МЕС. 2017ГГ</a:t>
            </a:r>
            <a:r>
              <a:rPr lang="ru-RU" sz="1468" dirty="0"/>
              <a:t>.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021445240"/>
              </p:ext>
            </p:extLst>
          </p:nvPr>
        </p:nvGraphicFramePr>
        <p:xfrm>
          <a:off x="1403061" y="1214505"/>
          <a:ext cx="7869785" cy="4738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4003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25488">
            <a:off x="4483638" y="3224117"/>
            <a:ext cx="720052" cy="256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>
              <a:tabLst>
                <a:tab pos="3277085" algn="l"/>
              </a:tabLst>
              <a:defRPr/>
            </a:pPr>
            <a:r>
              <a:rPr lang="ru-RU" dirty="0" smtClean="0">
                <a:solidFill>
                  <a:srgbClr val="FFFFFF"/>
                </a:solidFill>
              </a:rPr>
              <a:t>ДИСПАНСЕРИЗАЦИЯ ОПРЕДЕЛЕННЫХ ГРУПП ВЗРОСЛОГО НАСЕЛЕНИЯ И ПРОФИЛАКТИЧЕСКИЙ МЕДИЦИНСКИЙ ОСМОТР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3956" y="4535192"/>
            <a:ext cx="8928992" cy="206825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52080" algn="just">
              <a:lnSpc>
                <a:spcPct val="107000"/>
              </a:lnSpc>
              <a:spcAft>
                <a:spcPts val="533"/>
              </a:spcAft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связи с рекомендациями заместителя Министра здравоохранения Российской Федерации Т.В. Яковлевой, озвученными на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видеоселекторных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совещаниях, направление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II этап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диспансеризации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должно составлять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менее 36%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граждан от числа прошедших I этап диспансеризации. Продолжается работа с руководителями медицинских организаций области по оптимизации направления граждан на II этап диспансеризации определенных групп взрослого населения.</a:t>
            </a:r>
          </a:p>
        </p:txBody>
      </p:sp>
      <p:sp>
        <p:nvSpPr>
          <p:cNvPr id="23" name="Прямоугольник 22"/>
          <p:cNvSpPr/>
          <p:nvPr/>
        </p:nvSpPr>
        <p:spPr>
          <a:xfrm rot="21265528">
            <a:off x="2603045" y="2359614"/>
            <a:ext cx="4168089" cy="87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330" b="1" dirty="0">
                <a:solidFill>
                  <a:srgbClr val="1F497D">
                    <a:lumMod val="50000"/>
                  </a:srgbClr>
                </a:solidFill>
              </a:rPr>
              <a:t>В СООТВЕТСТВИИ С РАСПОРЯЖЕНИЯМИ МИНЗДРАВА ИРКУТСКОЙ   ОБЛАСТИ</a:t>
            </a:r>
            <a:endParaRPr lang="ru-RU" sz="1065" dirty="0">
              <a:solidFill>
                <a:srgbClr val="1F497D">
                  <a:lumMod val="50000"/>
                </a:srgbClr>
              </a:solidFill>
            </a:endParaRPr>
          </a:p>
          <a:p>
            <a:pPr marL="190099" indent="-190099">
              <a:buFont typeface="Arial" panose="020B0604020202020204" pitchFamily="34" charset="0"/>
              <a:buChar char="•"/>
            </a:pPr>
            <a:r>
              <a:rPr lang="ru-RU" sz="1197" dirty="0">
                <a:solidFill>
                  <a:srgbClr val="1F497D">
                    <a:lumMod val="50000"/>
                  </a:srgbClr>
                </a:solidFill>
              </a:rPr>
              <a:t>  </a:t>
            </a:r>
            <a:r>
              <a:rPr lang="ru-RU" sz="1197" b="1" dirty="0">
                <a:solidFill>
                  <a:srgbClr val="1F497D">
                    <a:lumMod val="50000"/>
                  </a:srgbClr>
                </a:solidFill>
              </a:rPr>
              <a:t>от 20.01.2017 г.   № 89-мр </a:t>
            </a:r>
            <a:r>
              <a:rPr lang="ru-RU" sz="1197" dirty="0">
                <a:solidFill>
                  <a:srgbClr val="1F497D">
                    <a:lumMod val="50000"/>
                  </a:srgbClr>
                </a:solidFill>
              </a:rPr>
              <a:t>(диспансеризация)</a:t>
            </a:r>
          </a:p>
          <a:p>
            <a:pPr marL="190099" indent="-190099">
              <a:buFont typeface="Arial" panose="020B0604020202020204" pitchFamily="34" charset="0"/>
              <a:buChar char="•"/>
            </a:pPr>
            <a:r>
              <a:rPr lang="ru-RU" sz="1197" dirty="0">
                <a:solidFill>
                  <a:srgbClr val="1F497D">
                    <a:lumMod val="50000"/>
                  </a:srgbClr>
                </a:solidFill>
              </a:rPr>
              <a:t> </a:t>
            </a:r>
            <a:r>
              <a:rPr lang="ru-RU" sz="1197" b="1" dirty="0">
                <a:solidFill>
                  <a:srgbClr val="1F497D">
                    <a:lumMod val="50000"/>
                  </a:srgbClr>
                </a:solidFill>
              </a:rPr>
              <a:t>от 20.01.2017 г. № 88-мр </a:t>
            </a:r>
            <a:r>
              <a:rPr lang="ru-RU" sz="1197" dirty="0">
                <a:solidFill>
                  <a:srgbClr val="1F497D">
                    <a:lumMod val="50000"/>
                  </a:srgbClr>
                </a:solidFill>
              </a:rPr>
              <a:t>(</a:t>
            </a:r>
            <a:r>
              <a:rPr lang="ru-RU" sz="1197" dirty="0" err="1">
                <a:solidFill>
                  <a:srgbClr val="1F497D">
                    <a:lumMod val="50000"/>
                  </a:srgbClr>
                </a:solidFill>
              </a:rPr>
              <a:t>проф.осмотр</a:t>
            </a:r>
            <a:r>
              <a:rPr lang="ru-RU" sz="1197" dirty="0">
                <a:solidFill>
                  <a:srgbClr val="1F497D">
                    <a:lumMod val="50000"/>
                  </a:srgbClr>
                </a:solidFill>
              </a:rPr>
              <a:t>)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494">
            <a:off x="3774817" y="1979261"/>
            <a:ext cx="720052" cy="256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2" descr="Картинки по запросу зако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070" y="2543600"/>
            <a:ext cx="1255573" cy="65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Картинки по запросу МИНЗДРАВ РФ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36" y="1117850"/>
            <a:ext cx="2424191" cy="66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3913512" y="1104797"/>
            <a:ext cx="55544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</a:rPr>
              <a:t>Приказ от 03.02.2015 г. № 36ан,</a:t>
            </a:r>
            <a:r>
              <a:rPr lang="ru-RU" sz="1600" b="1" dirty="0">
                <a:solidFill>
                  <a:prstClr val="black"/>
                </a:solidFill>
              </a:rPr>
              <a:t> (диспансеризация)</a:t>
            </a:r>
            <a:endParaRPr lang="ru-RU" sz="1600" b="1" dirty="0">
              <a:solidFill>
                <a:srgbClr val="C00000"/>
              </a:solidFill>
            </a:endParaRPr>
          </a:p>
          <a:p>
            <a:r>
              <a:rPr lang="ru-RU" sz="1600" b="1" dirty="0">
                <a:solidFill>
                  <a:srgbClr val="C00000"/>
                </a:solidFill>
              </a:rPr>
              <a:t>Приказ от 06.12.2012 г. № 1011н, </a:t>
            </a:r>
            <a:r>
              <a:rPr lang="ru-RU" sz="1600" b="1" dirty="0">
                <a:solidFill>
                  <a:prstClr val="black"/>
                </a:solidFill>
              </a:rPr>
              <a:t>(</a:t>
            </a:r>
            <a:r>
              <a:rPr lang="ru-RU" sz="1600" b="1" dirty="0" err="1">
                <a:solidFill>
                  <a:prstClr val="black"/>
                </a:solidFill>
              </a:rPr>
              <a:t>проф.осмотр</a:t>
            </a:r>
            <a:r>
              <a:rPr lang="ru-RU" sz="1600" b="1" dirty="0">
                <a:solidFill>
                  <a:prstClr val="black"/>
                </a:solidFill>
              </a:rPr>
              <a:t>)</a:t>
            </a:r>
          </a:p>
          <a:p>
            <a:endParaRPr lang="ru-RU" sz="1600" b="1" dirty="0">
              <a:solidFill>
                <a:srgbClr val="C00000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5656181" y="3490005"/>
            <a:ext cx="1366080" cy="950410"/>
            <a:chOff x="6278197" y="3912080"/>
            <a:chExt cx="2053628" cy="1428750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6475131" y="3912080"/>
              <a:ext cx="1625688" cy="1428750"/>
              <a:chOff x="7667331" y="3771645"/>
              <a:chExt cx="1625688" cy="1428750"/>
            </a:xfrm>
          </p:grpSpPr>
          <p:pic>
            <p:nvPicPr>
              <p:cNvPr id="1028" name="Picture 4" descr="Картинки по запросу толпа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67331" y="3771645"/>
                <a:ext cx="1428750" cy="1428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TextBox 1"/>
              <p:cNvSpPr txBox="1"/>
              <p:nvPr/>
            </p:nvSpPr>
            <p:spPr>
              <a:xfrm>
                <a:off x="7667331" y="4222160"/>
                <a:ext cx="1625688" cy="446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330" b="1" i="1" dirty="0">
                    <a:solidFill>
                      <a:srgbClr val="FFFF00"/>
                    </a:solidFill>
                  </a:rPr>
                  <a:t>387 560</a:t>
                </a:r>
                <a:r>
                  <a:rPr lang="en-US" sz="1330" b="1" i="1" dirty="0">
                    <a:solidFill>
                      <a:srgbClr val="FFFF00"/>
                    </a:solidFill>
                  </a:rPr>
                  <a:t> </a:t>
                </a:r>
                <a:r>
                  <a:rPr lang="ru-RU" sz="1330" b="1" i="1" dirty="0">
                    <a:solidFill>
                      <a:srgbClr val="FFFF00"/>
                    </a:solidFill>
                  </a:rPr>
                  <a:t>чел.</a:t>
                </a: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6278197" y="3948718"/>
              <a:ext cx="2053628" cy="4157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97" b="1" i="1" u="sng" dirty="0">
                  <a:solidFill>
                    <a:srgbClr val="C00000"/>
                  </a:solidFill>
                </a:rPr>
                <a:t>Диспансеризация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6964746" y="3740784"/>
            <a:ext cx="1114408" cy="950410"/>
            <a:chOff x="6388669" y="3912080"/>
            <a:chExt cx="1675289" cy="1428750"/>
          </a:xfrm>
        </p:grpSpPr>
        <p:grpSp>
          <p:nvGrpSpPr>
            <p:cNvPr id="24" name="Группа 23"/>
            <p:cNvGrpSpPr/>
            <p:nvPr/>
          </p:nvGrpSpPr>
          <p:grpSpPr>
            <a:xfrm>
              <a:off x="6475131" y="3912080"/>
              <a:ext cx="1532083" cy="1428750"/>
              <a:chOff x="7667331" y="3771645"/>
              <a:chExt cx="1532083" cy="1428750"/>
            </a:xfrm>
          </p:grpSpPr>
          <p:pic>
            <p:nvPicPr>
              <p:cNvPr id="26" name="Picture 4" descr="Картинки по запросу толпа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67331" y="3771645"/>
                <a:ext cx="1428750" cy="1428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TextBox 26"/>
              <p:cNvSpPr txBox="1"/>
              <p:nvPr/>
            </p:nvSpPr>
            <p:spPr>
              <a:xfrm>
                <a:off x="7667331" y="4222160"/>
                <a:ext cx="1532083" cy="446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330" b="1" i="1" dirty="0">
                    <a:solidFill>
                      <a:srgbClr val="FFFF00"/>
                    </a:solidFill>
                  </a:rPr>
                  <a:t>15 265 чел.</a:t>
                </a: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6388669" y="3949160"/>
              <a:ext cx="1675289" cy="4157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97" b="1" i="1" u="sng" dirty="0" err="1">
                  <a:solidFill>
                    <a:srgbClr val="C00000"/>
                  </a:solidFill>
                </a:rPr>
                <a:t>ПрофОсмотр</a:t>
              </a:r>
              <a:endParaRPr lang="ru-RU" sz="1197" b="1" i="1" u="sng" dirty="0">
                <a:solidFill>
                  <a:srgbClr val="C00000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666124" y="3843727"/>
            <a:ext cx="3874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>
                <a:solidFill>
                  <a:srgbClr val="C00000"/>
                </a:solidFill>
              </a:rPr>
              <a:t>Плановый объем в 2017 году</a:t>
            </a:r>
          </a:p>
          <a:p>
            <a:r>
              <a:rPr lang="ru-RU" sz="1600" b="1" u="sng" dirty="0">
                <a:solidFill>
                  <a:srgbClr val="C00000"/>
                </a:solidFill>
              </a:rPr>
              <a:t> (в 72 медицинских организациях)</a:t>
            </a:r>
            <a:r>
              <a:rPr lang="en-US" sz="1600" b="1" u="sng" dirty="0">
                <a:solidFill>
                  <a:srgbClr val="C00000"/>
                </a:solidFill>
              </a:rPr>
              <a:t>:</a:t>
            </a:r>
            <a:endParaRPr lang="ru-RU" sz="1600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1705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323008005"/>
              </p:ext>
            </p:extLst>
          </p:nvPr>
        </p:nvGraphicFramePr>
        <p:xfrm>
          <a:off x="251942" y="1305018"/>
          <a:ext cx="9433047" cy="5685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0" y="0"/>
            <a:ext cx="10440988" cy="67506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600" kern="0" dirty="0"/>
              <a:t>ПРОВЕДЕНИЕ ДИСПАНСЕРИЗАЦИИ ОПРЕДЕЛЕННЫХ ГРУПП ВЗРОСЛОГО НАСЕЛЕНИЯ </a:t>
            </a:r>
          </a:p>
        </p:txBody>
      </p:sp>
      <p:sp>
        <p:nvSpPr>
          <p:cNvPr id="11" name="Прямоугольник 5"/>
          <p:cNvSpPr>
            <a:spLocks noChangeArrowheads="1"/>
          </p:cNvSpPr>
          <p:nvPr/>
        </p:nvSpPr>
        <p:spPr bwMode="auto">
          <a:xfrm>
            <a:off x="3348286" y="702869"/>
            <a:ext cx="41664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i="1" u="sng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Приказ Министерства здравоохранения РФ от 03.02.2015 г. № 36ан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990898750"/>
              </p:ext>
            </p:extLst>
          </p:nvPr>
        </p:nvGraphicFramePr>
        <p:xfrm>
          <a:off x="5220494" y="1287644"/>
          <a:ext cx="9433047" cy="5685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236718" y="1130783"/>
            <a:ext cx="1102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за 2017 г.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35117" y="1173828"/>
            <a:ext cx="1115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За 2016 г.</a:t>
            </a:r>
            <a:endParaRPr lang="ru-RU" b="1" dirty="0">
              <a:solidFill>
                <a:prstClr val="black"/>
              </a:solidFill>
            </a:endParaRPr>
          </a:p>
        </p:txBody>
      </p:sp>
      <p:grpSp>
        <p:nvGrpSpPr>
          <p:cNvPr id="17" name="Группа 16"/>
          <p:cNvGrpSpPr/>
          <p:nvPr/>
        </p:nvGrpSpPr>
        <p:grpSpPr>
          <a:xfrm rot="21387960">
            <a:off x="3955297" y="2043064"/>
            <a:ext cx="1083951" cy="523220"/>
            <a:chOff x="5848460" y="1261455"/>
            <a:chExt cx="1083951" cy="523220"/>
          </a:xfrm>
        </p:grpSpPr>
        <p:cxnSp>
          <p:nvCxnSpPr>
            <p:cNvPr id="10" name="Прямая со стрелкой 9"/>
            <p:cNvCxnSpPr/>
            <p:nvPr/>
          </p:nvCxnSpPr>
          <p:spPr>
            <a:xfrm flipV="1">
              <a:off x="5855014" y="1380867"/>
              <a:ext cx="0" cy="314894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848460" y="1261455"/>
              <a:ext cx="10839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B050"/>
                  </a:solidFill>
                </a:rPr>
                <a:t>+</a:t>
              </a:r>
              <a:r>
                <a:rPr lang="ru-RU" sz="2800" b="1" dirty="0" smtClean="0">
                  <a:solidFill>
                    <a:srgbClr val="00B050"/>
                  </a:solidFill>
                </a:rPr>
                <a:t>3,3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%</a:t>
              </a:r>
              <a:endParaRPr lang="ru-RU" sz="28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 rot="21216479">
            <a:off x="4593286" y="4234698"/>
            <a:ext cx="1109599" cy="461665"/>
            <a:chOff x="6129213" y="1298982"/>
            <a:chExt cx="1109599" cy="461665"/>
          </a:xfrm>
        </p:grpSpPr>
        <p:cxnSp>
          <p:nvCxnSpPr>
            <p:cNvPr id="19" name="Прямая со стрелкой 18"/>
            <p:cNvCxnSpPr/>
            <p:nvPr/>
          </p:nvCxnSpPr>
          <p:spPr>
            <a:xfrm flipV="1">
              <a:off x="6156598" y="1385713"/>
              <a:ext cx="0" cy="314894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6129213" y="1298982"/>
              <a:ext cx="11095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</a:rPr>
                <a:t>+</a:t>
              </a:r>
              <a:r>
                <a:rPr lang="ru-RU" sz="2400" b="1" dirty="0" smtClean="0">
                  <a:solidFill>
                    <a:srgbClr val="00B050"/>
                  </a:solidFill>
                </a:rPr>
                <a:t>20,7</a:t>
              </a:r>
              <a:r>
                <a:rPr lang="en-US" sz="2400" b="1" dirty="0" smtClean="0">
                  <a:solidFill>
                    <a:srgbClr val="00B050"/>
                  </a:solidFill>
                </a:rPr>
                <a:t>%</a:t>
              </a:r>
              <a:endParaRPr lang="ru-RU" sz="2400" b="1" dirty="0">
                <a:solidFill>
                  <a:srgbClr val="00B050"/>
                </a:solidFill>
              </a:endParaRPr>
            </a:p>
          </p:txBody>
        </p:sp>
      </p:grpSp>
      <p:cxnSp>
        <p:nvCxnSpPr>
          <p:cNvPr id="15" name="Прямая со стрелкой 14"/>
          <p:cNvCxnSpPr/>
          <p:nvPr/>
        </p:nvCxnSpPr>
        <p:spPr>
          <a:xfrm rot="49648" flipV="1">
            <a:off x="1718189" y="2439509"/>
            <a:ext cx="4493489" cy="3193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88013" flipV="1">
            <a:off x="3520289" y="4414994"/>
            <a:ext cx="4409691" cy="6794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9224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СТРУКТУРА ПО ГРУППАМ СОСТОЯНИЯ ЗДОРОВЬЯ ОПРЕДЕЛЕННЫХ ГРУПП ВЗРОСЛОГО НАСЕЛЕНИЯ, ПРОШЕДШИХ ДИСПАНСЕРИЗАЦИЮ </a:t>
            </a:r>
            <a:endParaRPr lang="ru-RU" sz="2000" dirty="0"/>
          </a:p>
        </p:txBody>
      </p:sp>
      <p:graphicFrame>
        <p:nvGraphicFramePr>
          <p:cNvPr id="4" name="Диаграмма 3"/>
          <p:cNvGraphicFramePr/>
          <p:nvPr>
            <p:extLst/>
          </p:nvPr>
        </p:nvGraphicFramePr>
        <p:xfrm>
          <a:off x="782465" y="1083496"/>
          <a:ext cx="9822426" cy="5938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" name="Группа 9"/>
          <p:cNvGrpSpPr/>
          <p:nvPr/>
        </p:nvGrpSpPr>
        <p:grpSpPr>
          <a:xfrm>
            <a:off x="4816377" y="2053745"/>
            <a:ext cx="808235" cy="596353"/>
            <a:chOff x="6156598" y="1143660"/>
            <a:chExt cx="808235" cy="596353"/>
          </a:xfrm>
        </p:grpSpPr>
        <p:cxnSp>
          <p:nvCxnSpPr>
            <p:cNvPr id="11" name="Прямая со стрелкой 10"/>
            <p:cNvCxnSpPr/>
            <p:nvPr/>
          </p:nvCxnSpPr>
          <p:spPr>
            <a:xfrm flipV="1">
              <a:off x="6156598" y="1143660"/>
              <a:ext cx="11532" cy="556947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6156598" y="1216793"/>
              <a:ext cx="8082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B050"/>
                  </a:solidFill>
                </a:rPr>
                <a:t>+</a:t>
              </a:r>
              <a:r>
                <a:rPr lang="ru-RU" sz="2800" b="1" dirty="0">
                  <a:solidFill>
                    <a:srgbClr val="00B050"/>
                  </a:solidFill>
                </a:rPr>
                <a:t>7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%</a:t>
              </a:r>
              <a:endParaRPr lang="ru-RU" sz="28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2669840" y="1431066"/>
            <a:ext cx="1187830" cy="527849"/>
            <a:chOff x="2124150" y="1848465"/>
            <a:chExt cx="1187830" cy="527849"/>
          </a:xfrm>
        </p:grpSpPr>
        <p:cxnSp>
          <p:nvCxnSpPr>
            <p:cNvPr id="14" name="Прямая со стрелкой 13"/>
            <p:cNvCxnSpPr/>
            <p:nvPr/>
          </p:nvCxnSpPr>
          <p:spPr>
            <a:xfrm>
              <a:off x="2124150" y="1848465"/>
              <a:ext cx="0" cy="527849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124150" y="1881556"/>
              <a:ext cx="1187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C00000"/>
                  </a:solidFill>
                </a:rPr>
                <a:t>-4,5</a:t>
              </a:r>
              <a:r>
                <a:rPr lang="en-US" sz="2400" b="1" dirty="0" smtClean="0">
                  <a:solidFill>
                    <a:srgbClr val="C00000"/>
                  </a:solidFill>
                </a:rPr>
                <a:t>%</a:t>
              </a:r>
              <a:endParaRPr lang="ru-RU" sz="24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7179670" y="759124"/>
            <a:ext cx="1187830" cy="527849"/>
            <a:chOff x="2124150" y="1848465"/>
            <a:chExt cx="1187830" cy="527849"/>
          </a:xfrm>
        </p:grpSpPr>
        <p:cxnSp>
          <p:nvCxnSpPr>
            <p:cNvPr id="16" name="Прямая со стрелкой 15"/>
            <p:cNvCxnSpPr/>
            <p:nvPr/>
          </p:nvCxnSpPr>
          <p:spPr>
            <a:xfrm>
              <a:off x="2124150" y="1848465"/>
              <a:ext cx="0" cy="527849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124150" y="1881556"/>
              <a:ext cx="1187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C00000"/>
                  </a:solidFill>
                </a:rPr>
                <a:t>-</a:t>
              </a:r>
              <a:r>
                <a:rPr lang="en-US" sz="2400" b="1" dirty="0" smtClean="0">
                  <a:solidFill>
                    <a:srgbClr val="C00000"/>
                  </a:solidFill>
                </a:rPr>
                <a:t>2%</a:t>
              </a:r>
              <a:endParaRPr lang="ru-RU" sz="24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9385135" y="3217822"/>
            <a:ext cx="808235" cy="596353"/>
            <a:chOff x="6156598" y="1143660"/>
            <a:chExt cx="808235" cy="596353"/>
          </a:xfrm>
        </p:grpSpPr>
        <p:cxnSp>
          <p:nvCxnSpPr>
            <p:cNvPr id="19" name="Прямая со стрелкой 18"/>
            <p:cNvCxnSpPr/>
            <p:nvPr/>
          </p:nvCxnSpPr>
          <p:spPr>
            <a:xfrm flipV="1">
              <a:off x="6156598" y="1143660"/>
              <a:ext cx="11532" cy="556947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156598" y="1216793"/>
              <a:ext cx="8082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B050"/>
                  </a:solidFill>
                </a:rPr>
                <a:t>+6%</a:t>
              </a:r>
              <a:endParaRPr lang="ru-RU" sz="2800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531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301"/>
            <a:ext cx="10440989" cy="720130"/>
          </a:xfrm>
        </p:spPr>
        <p:txBody>
          <a:bodyPr anchor="ctr">
            <a:noAutofit/>
          </a:bodyPr>
          <a:lstStyle/>
          <a:p>
            <a:pPr>
              <a:defRPr/>
            </a:pPr>
            <a:r>
              <a:rPr lang="ru-RU" sz="1600" dirty="0"/>
              <a:t>ВЫПОЛНЕНИЕ ОБЪЕМОВ  ДИСПАНСЕРИЗАЦИИ  ОТ ГОДОВОГО ПЛАНА ЗА </a:t>
            </a:r>
            <a:r>
              <a:rPr lang="ru-RU" sz="1600" dirty="0" smtClean="0"/>
              <a:t>2017 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550106"/>
              </p:ext>
            </p:extLst>
          </p:nvPr>
        </p:nvGraphicFramePr>
        <p:xfrm>
          <a:off x="332220" y="1080803"/>
          <a:ext cx="9856826" cy="5976037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8044079"/>
                <a:gridCol w="1812747"/>
              </a:tblGrid>
              <a:tr h="3134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ОГБУЗ «Районная больница г. Бодайбо»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58,53%</a:t>
                      </a:r>
                    </a:p>
                  </a:txBody>
                  <a:tcPr marL="9525" marR="9525" marT="9525" marB="0" anchor="ctr"/>
                </a:tc>
              </a:tr>
              <a:tr h="3134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ФКУЗ «МСЧ МВД России по Иркутской области»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72,59%</a:t>
                      </a:r>
                    </a:p>
                  </a:txBody>
                  <a:tcPr marL="9525" marR="9525" marT="9525" marB="0" anchor="ctr"/>
                </a:tc>
              </a:tr>
              <a:tr h="3134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err="1" smtClean="0">
                          <a:effectLst/>
                          <a:latin typeface="Times New Roman" panose="02020603050405020304" pitchFamily="18" charset="0"/>
                        </a:rPr>
                        <a:t>ОГБУЗ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«</a:t>
                      </a:r>
                      <a:r>
                        <a:rPr lang="ru-RU" sz="1400" b="0" i="0" u="none" strike="noStrike" dirty="0" err="1" smtClean="0">
                          <a:effectLst/>
                          <a:latin typeface="Times New Roman" panose="02020603050405020304" pitchFamily="18" charset="0"/>
                        </a:rPr>
                        <a:t>Усольская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городская  больница»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80,82%</a:t>
                      </a:r>
                    </a:p>
                  </a:txBody>
                  <a:tcPr marL="9525" marR="9525" marT="9525" marB="0" anchor="ctr"/>
                </a:tc>
              </a:tr>
              <a:tr h="3134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ОГБУЗ «</a:t>
                      </a:r>
                      <a:r>
                        <a:rPr lang="ru-RU" sz="14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Железногорская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РБ»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82,30%</a:t>
                      </a:r>
                    </a:p>
                  </a:txBody>
                  <a:tcPr marL="9525" marR="9525" marT="9525" marB="0" anchor="ctr"/>
                </a:tc>
              </a:tr>
              <a:tr h="3134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ОГБУЗ «</a:t>
                      </a:r>
                      <a:r>
                        <a:rPr lang="ru-RU" sz="14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Слюдянская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РБ»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86,34%</a:t>
                      </a:r>
                    </a:p>
                  </a:txBody>
                  <a:tcPr marL="9525" marR="9525" marT="9525" marB="0" anchor="ctr"/>
                </a:tc>
              </a:tr>
              <a:tr h="3134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ОГБУЗ «</a:t>
                      </a:r>
                      <a:r>
                        <a:rPr lang="ru-RU" sz="14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Куйтунская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РБ»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89,56%</a:t>
                      </a:r>
                    </a:p>
                  </a:txBody>
                  <a:tcPr marL="9525" marR="9525" marT="9525" marB="0" anchor="ctr"/>
                </a:tc>
              </a:tr>
              <a:tr h="3134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ОГБУЗ «</a:t>
                      </a:r>
                      <a:r>
                        <a:rPr lang="ru-RU" sz="14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Чунская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РБ»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89,61%</a:t>
                      </a:r>
                    </a:p>
                  </a:txBody>
                  <a:tcPr marL="9525" marR="9525" marT="9525" marB="0" anchor="ctr"/>
                </a:tc>
              </a:tr>
              <a:tr h="3134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ФГБУЗ ЦМСЧ № 28 ФМБА России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93,24%</a:t>
                      </a:r>
                    </a:p>
                  </a:txBody>
                  <a:tcPr marL="9525" marR="9525" marT="9525" marB="0" anchor="ctr"/>
                </a:tc>
              </a:tr>
              <a:tr h="3134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ОГБУЗ «</a:t>
                      </a:r>
                      <a:r>
                        <a:rPr lang="ru-RU" sz="14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Качугская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РБ»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93,88%</a:t>
                      </a:r>
                    </a:p>
                  </a:txBody>
                  <a:tcPr marL="9525" marR="9525" marT="9525" marB="0" anchor="ctr"/>
                </a:tc>
              </a:tr>
              <a:tr h="3134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ОГБУЗ «</a:t>
                      </a:r>
                      <a:r>
                        <a:rPr lang="ru-RU" sz="14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Тулунская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городская больница»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94,00%</a:t>
                      </a:r>
                    </a:p>
                  </a:txBody>
                  <a:tcPr marL="9525" marR="9525" marT="9525" marB="0" anchor="ctr"/>
                </a:tc>
              </a:tr>
              <a:tr h="3134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ОГБУЗ «</a:t>
                      </a:r>
                      <a:r>
                        <a:rPr lang="ru-RU" sz="14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Аларская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районная больница»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95,51%</a:t>
                      </a:r>
                    </a:p>
                  </a:txBody>
                  <a:tcPr marL="9525" marR="9525" marT="9525" marB="0" anchor="ctr"/>
                </a:tc>
              </a:tr>
              <a:tr h="3134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ОГБУЗ «Больница г. Свирска»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96,94%</a:t>
                      </a:r>
                    </a:p>
                  </a:txBody>
                  <a:tcPr marL="9525" marR="9525" marT="9525" marB="0" anchor="ctr"/>
                </a:tc>
              </a:tr>
              <a:tr h="3134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НУЗ «Дорожная клиническая больница на ст. Иркутск-Пассажирский ОАО «РЖД»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97,03%</a:t>
                      </a:r>
                    </a:p>
                  </a:txBody>
                  <a:tcPr marL="9525" marR="9525" marT="9525" marB="0" anchor="ctr"/>
                </a:tc>
              </a:tr>
              <a:tr h="3134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АО «Международный Аэропорт Иркутск»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97,30%</a:t>
                      </a:r>
                    </a:p>
                  </a:txBody>
                  <a:tcPr marL="9525" marR="9525" marT="9525" marB="0" anchor="ctr"/>
                </a:tc>
              </a:tr>
              <a:tr h="3134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МАНО «ЛДЦ»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97,69%</a:t>
                      </a:r>
                    </a:p>
                  </a:txBody>
                  <a:tcPr marL="9525" marR="9525" marT="9525" marB="0" anchor="ctr"/>
                </a:tc>
              </a:tr>
              <a:tr h="3134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ОГАУЗ «Братская городская больница № 3»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98,12%</a:t>
                      </a:r>
                    </a:p>
                  </a:txBody>
                  <a:tcPr marL="9525" marR="9525" marT="9525" marB="0" anchor="ctr"/>
                </a:tc>
              </a:tr>
              <a:tr h="3134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ОГБУЗ «ОБ № 2»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98,44%</a:t>
                      </a:r>
                    </a:p>
                  </a:txBody>
                  <a:tcPr marL="9525" marR="9525" marT="9525" marB="0" anchor="ctr"/>
                </a:tc>
              </a:tr>
              <a:tr h="3340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ОГБУЗ «</a:t>
                      </a:r>
                      <a:r>
                        <a:rPr lang="ru-RU" sz="14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Тайшетская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РБ»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98,47%</a:t>
                      </a:r>
                    </a:p>
                  </a:txBody>
                  <a:tcPr marL="9525" marR="9525" marT="9525" marB="0" anchor="ctr"/>
                </a:tc>
              </a:tr>
              <a:tr h="3134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ОГБУЗ «Черемховская городская больница № 1»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99,04%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pSp>
        <p:nvGrpSpPr>
          <p:cNvPr id="12" name="Группа 11"/>
          <p:cNvGrpSpPr/>
          <p:nvPr/>
        </p:nvGrpSpPr>
        <p:grpSpPr>
          <a:xfrm>
            <a:off x="179934" y="612813"/>
            <a:ext cx="2880320" cy="504056"/>
            <a:chOff x="3680344" y="4014067"/>
            <a:chExt cx="2384604" cy="670010"/>
          </a:xfrm>
        </p:grpSpPr>
        <p:pic>
          <p:nvPicPr>
            <p:cNvPr id="13" name="Picture 2" descr="Картинки по запросу аутсайдеры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05881">
              <a:off x="5089769" y="4014067"/>
              <a:ext cx="975179" cy="67001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sp>
          <p:nvSpPr>
            <p:cNvPr id="14" name="TextBox 13"/>
            <p:cNvSpPr txBox="1"/>
            <p:nvPr/>
          </p:nvSpPr>
          <p:spPr>
            <a:xfrm>
              <a:off x="3680344" y="4164406"/>
              <a:ext cx="1490378" cy="49093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b="1" dirty="0" err="1" smtClean="0">
                  <a:solidFill>
                    <a:srgbClr val="661113"/>
                  </a:solidFill>
                </a:rPr>
                <a:t>Антилидеры</a:t>
              </a:r>
              <a:endParaRPr lang="ru-RU" b="1" dirty="0">
                <a:solidFill>
                  <a:srgbClr val="661113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213089" y="574273"/>
            <a:ext cx="12488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I </a:t>
            </a:r>
            <a:r>
              <a:rPr lang="ru-RU" sz="3600" dirty="0" smtClean="0">
                <a:solidFill>
                  <a:srgbClr val="C00000"/>
                </a:solidFill>
              </a:rPr>
              <a:t>этап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9827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301"/>
            <a:ext cx="10440989" cy="720130"/>
          </a:xfrm>
        </p:spPr>
        <p:txBody>
          <a:bodyPr anchor="ctr">
            <a:noAutofit/>
          </a:bodyPr>
          <a:lstStyle/>
          <a:p>
            <a:pPr>
              <a:defRPr/>
            </a:pPr>
            <a:r>
              <a:rPr lang="ru-RU" sz="1600" dirty="0"/>
              <a:t>ВЫПОЛНЕНИЕ ОБЪЕМОВ  ДИСПАНСЕРИЗАЦИИ  ОТ ГОДОВОГО ПЛАНА ЗА </a:t>
            </a:r>
            <a:r>
              <a:rPr lang="ru-RU" sz="1600" dirty="0" smtClean="0"/>
              <a:t>2017 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082048"/>
              </p:ext>
            </p:extLst>
          </p:nvPr>
        </p:nvGraphicFramePr>
        <p:xfrm>
          <a:off x="332220" y="1080803"/>
          <a:ext cx="9928834" cy="5976032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8102844"/>
                <a:gridCol w="1825990"/>
              </a:tblGrid>
              <a:tr h="1784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ОГБУЗ «</a:t>
                      </a:r>
                      <a:r>
                        <a:rPr lang="ru-RU" sz="11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Куйтунская</a:t>
                      </a: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РБ»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17,3%</a:t>
                      </a:r>
                    </a:p>
                  </a:txBody>
                  <a:tcPr marL="9525" marR="9525" marT="9525" marB="0" anchor="ctr"/>
                </a:tc>
              </a:tr>
              <a:tr h="1784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ОГБУЗ «Районная больница г. Бодайбо»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19,5%</a:t>
                      </a:r>
                    </a:p>
                  </a:txBody>
                  <a:tcPr marL="9525" marR="9525" marT="9525" marB="0" anchor="ctr"/>
                </a:tc>
              </a:tr>
              <a:tr h="1784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НУЗ «Дорожная клиническая больница на ст. Иркутск-Пассажирский ОАО «РЖД»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19,7%</a:t>
                      </a:r>
                    </a:p>
                  </a:txBody>
                  <a:tcPr marL="9525" marR="9525" marT="9525" marB="0" anchor="ctr"/>
                </a:tc>
              </a:tr>
              <a:tr h="1784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АО «Международный Аэропорт Иркутск»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20,5%</a:t>
                      </a:r>
                    </a:p>
                  </a:txBody>
                  <a:tcPr marL="9525" marR="9525" marT="9525" marB="0" anchor="ctr"/>
                </a:tc>
              </a:tr>
              <a:tr h="1784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НУЗ «Узловая поликлиника на станции Нижнеудинск ОАО «РЖД»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20,7%</a:t>
                      </a:r>
                    </a:p>
                  </a:txBody>
                  <a:tcPr marL="9525" marR="9525" marT="9525" marB="0" anchor="ctr"/>
                </a:tc>
              </a:tr>
              <a:tr h="1784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ОГБУЗ «</a:t>
                      </a:r>
                      <a:r>
                        <a:rPr lang="ru-RU" sz="11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Жигаловская</a:t>
                      </a: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РБ»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22,4%</a:t>
                      </a:r>
                    </a:p>
                  </a:txBody>
                  <a:tcPr marL="9525" marR="9525" marT="9525" marB="0" anchor="ctr"/>
                </a:tc>
              </a:tr>
              <a:tr h="1784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НУЗ «Узловая поликлиника на станции Лена ОАО «РЖД»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24,2%</a:t>
                      </a:r>
                    </a:p>
                  </a:txBody>
                  <a:tcPr marL="9525" marR="9525" marT="9525" marB="0" anchor="ctr"/>
                </a:tc>
              </a:tr>
              <a:tr h="1784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ОГБУЗ «Больница г. Свирска»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24,3%</a:t>
                      </a:r>
                    </a:p>
                  </a:txBody>
                  <a:tcPr marL="9525" marR="9525" marT="9525" marB="0" anchor="ctr"/>
                </a:tc>
              </a:tr>
              <a:tr h="1784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ОГБУЗ «</a:t>
                      </a:r>
                      <a:r>
                        <a:rPr lang="ru-RU" sz="11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Заларинская</a:t>
                      </a: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РБ»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28,5%</a:t>
                      </a:r>
                    </a:p>
                  </a:txBody>
                  <a:tcPr marL="9525" marR="9525" marT="9525" marB="0" anchor="ctr"/>
                </a:tc>
              </a:tr>
              <a:tr h="1784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ОГБУЗ «ИГКБ № 3»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28,5%</a:t>
                      </a:r>
                    </a:p>
                  </a:txBody>
                  <a:tcPr marL="9525" marR="9525" marT="9525" marB="0" anchor="ctr"/>
                </a:tc>
              </a:tr>
              <a:tr h="1784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ОГАУЗ «ИГКБ № 8»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29,3%</a:t>
                      </a:r>
                    </a:p>
                  </a:txBody>
                  <a:tcPr marL="9525" marR="9525" marT="9525" marB="0" anchor="ctr"/>
                </a:tc>
              </a:tr>
              <a:tr h="1784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ОГБУЗ «</a:t>
                      </a:r>
                      <a:r>
                        <a:rPr lang="ru-RU" sz="11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Качугская</a:t>
                      </a: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РБ»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30,9%</a:t>
                      </a:r>
                    </a:p>
                  </a:txBody>
                  <a:tcPr marL="9525" marR="9525" marT="9525" marB="0" anchor="ctr"/>
                </a:tc>
              </a:tr>
              <a:tr h="1784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ОГБУЗ «Тайшетская РБ»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31,1%</a:t>
                      </a:r>
                    </a:p>
                  </a:txBody>
                  <a:tcPr marL="9525" marR="9525" marT="9525" marB="0" anchor="ctr"/>
                </a:tc>
              </a:tr>
              <a:tr h="1784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ОГБУЗ «Иркутская районная больница»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31,3%</a:t>
                      </a:r>
                    </a:p>
                  </a:txBody>
                  <a:tcPr marL="9525" marR="9525" marT="9525" marB="0" anchor="ctr"/>
                </a:tc>
              </a:tr>
              <a:tr h="1925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ОГАУЗ «ИГКБ №10»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33,3%</a:t>
                      </a:r>
                    </a:p>
                  </a:txBody>
                  <a:tcPr marL="9525" marR="9525" marT="9525" marB="0" anchor="ctr"/>
                </a:tc>
              </a:tr>
              <a:tr h="1925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ОГБУЗ «ИГП № 17»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33,7%</a:t>
                      </a:r>
                    </a:p>
                  </a:txBody>
                  <a:tcPr marL="9525" marR="9525" marT="9525" marB="0" anchor="ctr"/>
                </a:tc>
              </a:tr>
              <a:tr h="1925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ОГБУЗ «</a:t>
                      </a:r>
                      <a:r>
                        <a:rPr lang="ru-RU" sz="11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Чунская</a:t>
                      </a: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РБ»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33,8%</a:t>
                      </a:r>
                    </a:p>
                  </a:txBody>
                  <a:tcPr marL="9525" marR="9525" marT="9525" marB="0" anchor="ctr"/>
                </a:tc>
              </a:tr>
              <a:tr h="1925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ОГБУЗ «</a:t>
                      </a:r>
                      <a:r>
                        <a:rPr lang="ru-RU" sz="11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Слюдянская</a:t>
                      </a: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РБ»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33,9%</a:t>
                      </a:r>
                    </a:p>
                  </a:txBody>
                  <a:tcPr marL="9525" marR="9525" marT="9525" marB="0" anchor="ctr"/>
                </a:tc>
              </a:tr>
              <a:tr h="1925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ОГБУЗ «Зиминская городская больница»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34,2%</a:t>
                      </a:r>
                    </a:p>
                  </a:txBody>
                  <a:tcPr marL="9525" marR="9525" marT="9525" marB="0" anchor="ctr"/>
                </a:tc>
              </a:tr>
              <a:tr h="1925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ОГБУЗ «ОБ № 2»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34,4%</a:t>
                      </a:r>
                    </a:p>
                  </a:txBody>
                  <a:tcPr marL="9525" marR="9525" marT="9525" marB="0" anchor="ctr"/>
                </a:tc>
              </a:tr>
              <a:tr h="1925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ОГБУЗ «</a:t>
                      </a:r>
                      <a:r>
                        <a:rPr lang="ru-RU" sz="11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Аларская</a:t>
                      </a: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районная больница»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34,7%</a:t>
                      </a:r>
                    </a:p>
                  </a:txBody>
                  <a:tcPr marL="9525" marR="9525" marT="9525" marB="0" anchor="ctr"/>
                </a:tc>
              </a:tr>
              <a:tr h="1925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ОГБУЗ «</a:t>
                      </a:r>
                      <a:r>
                        <a:rPr lang="ru-RU" sz="11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Железногорская</a:t>
                      </a: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РБ»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34,8%</a:t>
                      </a:r>
                    </a:p>
                  </a:txBody>
                  <a:tcPr marL="9525" marR="9525" marT="9525" marB="0" anchor="ctr"/>
                </a:tc>
              </a:tr>
              <a:tr h="1925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ОГБУЗ «</a:t>
                      </a:r>
                      <a:r>
                        <a:rPr lang="ru-RU" sz="11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Тулунская</a:t>
                      </a: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городская больница»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34,9%</a:t>
                      </a:r>
                    </a:p>
                  </a:txBody>
                  <a:tcPr marL="9525" marR="9525" marT="9525" marB="0" anchor="ctr"/>
                </a:tc>
              </a:tr>
              <a:tr h="1925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ОГБУЗ «ИГП № 15»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35,0%</a:t>
                      </a:r>
                    </a:p>
                  </a:txBody>
                  <a:tcPr marL="9525" marR="9525" marT="9525" marB="0" anchor="ctr"/>
                </a:tc>
              </a:tr>
              <a:tr h="1925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ОГАУЗ «ИГКБ № 1»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35,3%</a:t>
                      </a:r>
                    </a:p>
                  </a:txBody>
                  <a:tcPr marL="9525" marR="9525" marT="9525" marB="0" anchor="ctr"/>
                </a:tc>
              </a:tr>
              <a:tr h="1925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ОГБУЗ «</a:t>
                      </a:r>
                      <a:r>
                        <a:rPr lang="ru-RU" sz="11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Нижнеудинская</a:t>
                      </a: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РБ»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35,6%</a:t>
                      </a:r>
                    </a:p>
                  </a:txBody>
                  <a:tcPr marL="9525" marR="9525" marT="9525" marB="0" anchor="ctr"/>
                </a:tc>
              </a:tr>
              <a:tr h="1925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НУЗ «Узловая поликлиника на ст. </a:t>
                      </a:r>
                      <a:r>
                        <a:rPr lang="ru-RU" sz="11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Коршуниха</a:t>
                      </a: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ОАО «РЖД»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35,7%</a:t>
                      </a:r>
                    </a:p>
                  </a:txBody>
                  <a:tcPr marL="9525" marR="9525" marT="9525" marB="0" anchor="ctr"/>
                </a:tc>
              </a:tr>
              <a:tr h="1925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Областное государственное бюджетное учреждение здравоохранения «</a:t>
                      </a:r>
                      <a:r>
                        <a:rPr lang="ru-RU" sz="11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Усольская</a:t>
                      </a: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городская  больница»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35,8%</a:t>
                      </a:r>
                    </a:p>
                  </a:txBody>
                  <a:tcPr marL="9525" marR="9525" marT="9525" marB="0" anchor="ctr"/>
                </a:tc>
              </a:tr>
              <a:tr h="1925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НУЗ Узловая поликлиника на ст. Зима ОАО «РЖД»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35,8%</a:t>
                      </a:r>
                    </a:p>
                  </a:txBody>
                  <a:tcPr marL="9525" marR="9525" marT="9525" marB="0" anchor="ctr"/>
                </a:tc>
              </a:tr>
              <a:tr h="1925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ОГБУЗ «Саянская городская больница»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35,9%</a:t>
                      </a:r>
                    </a:p>
                  </a:txBody>
                  <a:tcPr marL="9525" marR="9525" marT="9525" marB="0" anchor="ctr"/>
                </a:tc>
              </a:tr>
              <a:tr h="2051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ОГБУЗ «РБ п. Мама»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35,9%</a:t>
                      </a:r>
                    </a:p>
                  </a:txBody>
                  <a:tcPr marL="9525" marR="9525" marT="9525" marB="0" anchor="ctr"/>
                </a:tc>
              </a:tr>
              <a:tr h="1925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ОГБУЗ «ИГБ № 5»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35,9%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pSp>
        <p:nvGrpSpPr>
          <p:cNvPr id="12" name="Группа 11"/>
          <p:cNvGrpSpPr/>
          <p:nvPr/>
        </p:nvGrpSpPr>
        <p:grpSpPr>
          <a:xfrm>
            <a:off x="179934" y="612813"/>
            <a:ext cx="2880320" cy="504056"/>
            <a:chOff x="3680344" y="4014067"/>
            <a:chExt cx="2384604" cy="670010"/>
          </a:xfrm>
        </p:grpSpPr>
        <p:pic>
          <p:nvPicPr>
            <p:cNvPr id="13" name="Picture 2" descr="Картинки по запросу аутсайдеры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05881">
              <a:off x="5089769" y="4014067"/>
              <a:ext cx="975179" cy="67001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sp>
          <p:nvSpPr>
            <p:cNvPr id="14" name="TextBox 13"/>
            <p:cNvSpPr txBox="1"/>
            <p:nvPr/>
          </p:nvSpPr>
          <p:spPr>
            <a:xfrm>
              <a:off x="3680344" y="4164406"/>
              <a:ext cx="1490378" cy="49093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b="1" dirty="0" err="1" smtClean="0">
                  <a:solidFill>
                    <a:srgbClr val="661113"/>
                  </a:solidFill>
                </a:rPr>
                <a:t>Антилидеры</a:t>
              </a:r>
              <a:endParaRPr lang="ru-RU" b="1" dirty="0">
                <a:solidFill>
                  <a:srgbClr val="661113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213089" y="574273"/>
            <a:ext cx="1365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II </a:t>
            </a:r>
            <a:r>
              <a:rPr lang="ru-RU" sz="3600" dirty="0" smtClean="0">
                <a:solidFill>
                  <a:srgbClr val="C00000"/>
                </a:solidFill>
              </a:rPr>
              <a:t>этап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626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ТФОМС</Template>
  <TotalTime>13045</TotalTime>
  <Words>2033</Words>
  <Application>Microsoft Office PowerPoint</Application>
  <PresentationFormat>Произвольный</PresentationFormat>
  <Paragraphs>392</Paragraphs>
  <Slides>20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презентация</vt:lpstr>
      <vt:lpstr>Специальное оформление</vt:lpstr>
      <vt:lpstr>Презентация PowerPoint</vt:lpstr>
      <vt:lpstr>ВЫПОЛНЕНИЕ НОРМАТИВОВ ОБЪЕМА МЕДИЦИНСКОЙ ПОМОЩИ  ПО ВИДАМ И УСЛОВИЯМ  ОКАЗАНИЯ МЕДИЦИНСКОЙ ПОМОЩИ НА 1 ЗАСТРАХОВАННОЕ ЛИЦО В 2016 -2017ГГ.</vt:lpstr>
      <vt:lpstr>СТОИМОСТЬ  ОКАЗАННОЙ  МЕДИЦИНСКОЙ ПОМОЩИ  ПО ТЕРРИТОРИАЛЬНОЙ ПРОГРАММЕ  ОМС  (В РАЗРЕЗЕ  ВИДОВ И УСЛОВИЙ ОКАЗАНИЯ МЕДИЦИНСКОЙ ПОМОЩИ)</vt:lpstr>
      <vt:lpstr>ФАКТИЧЕСКАЯ СТОИМОСТЬ МЕДИЦИНСКОЙ ПОМОЩИ, ОКАЗЫВАЕМОЙ В СТАЦИОНАРНЫХ УСЛОВИЯХ (1КОЙКО-ДЕНЬ) И В ДНЕВНЫХ СТАЦИОНАРАХ (1 ПАЦИЕНТО-ДЕНЬ), С 2014 ПО  9 МЕС. 2017ГГ.</vt:lpstr>
      <vt:lpstr>ДИСПАНСЕРИЗАЦИЯ ОПРЕДЕЛЕННЫХ ГРУПП ВЗРОСЛОГО НАСЕЛЕНИЯ И ПРОФИЛАКТИЧЕСКИЙ МЕДИЦИНСКИЙ ОСМОТР</vt:lpstr>
      <vt:lpstr>ПРОВЕДЕНИЕ ДИСПАНСЕРИЗАЦИИ ОПРЕДЕЛЕННЫХ ГРУПП ВЗРОСЛОГО НАСЕЛЕНИЯ </vt:lpstr>
      <vt:lpstr>СТРУКТУРА ПО ГРУППАМ СОСТОЯНИЯ ЗДОРОВЬЯ ОПРЕДЕЛЕННЫХ ГРУПП ВЗРОСЛОГО НАСЕЛЕНИЯ, ПРОШЕДШИХ ДИСПАНСЕРИЗАЦИЮ </vt:lpstr>
      <vt:lpstr>ВЫПОЛНЕНИЕ ОБЪЕМОВ  ДИСПАНСЕРИЗАЦИИ  ОТ ГОДОВОГО ПЛАНА ЗА 2017 </vt:lpstr>
      <vt:lpstr>ВЫПОЛНЕНИЕ ОБЪЕМОВ  ДИСПАНСЕРИЗАЦИИ  ОТ ГОДОВОГО ПЛАНА ЗА 2017 </vt:lpstr>
      <vt:lpstr>СПИСОК ЛИЦ, ПОЛУЧИВШИХ НАПРАВЛЕНИЕ  В РКЛРЦ “ ЦЕНТР ВОСТОЧНОЙ МЕДИЦИНЫ"</vt:lpstr>
      <vt:lpstr>Презентация PowerPoint</vt:lpstr>
      <vt:lpstr>Презентация PowerPoint</vt:lpstr>
      <vt:lpstr>В ЦЕЛЯХ ИСПОЛНЕНИЯ УКАЗА ПРЕЗИДЕНТА РОССИЙСКОЙ ФЕДЕРАЦИИ ОТ 07.05.2012Г. №597</vt:lpstr>
      <vt:lpstr>В ЦЕЛЯХ ИСПОЛНЕНИЯ УКАЗА ПРЕЗИДЕНТА РОССИЙСКОЙ ФЕДЕРАЦИИ ОТ 07.05.2012Г. №597</vt:lpstr>
      <vt:lpstr>НОВОЕ В СФЕРЕ ОМС НА 2018 ГОД</vt:lpstr>
      <vt:lpstr>СОВЕРШЕНСТВОВАНИЕ МОДЕЛИ КСГ В 2018 ГОДУ</vt:lpstr>
      <vt:lpstr>СОВЕРШЕНСТВОВАНИЕ ТАРИФНОЙ ПОЛИТИКИ В 2018 ГОДУ</vt:lpstr>
      <vt:lpstr>О ДИСПАНСЕРИЗАЦИИ ОПРЕДЕЛЕННЫХ ГРУПП ВЗРОСЛОГО НАСЕЛЕНИИ</vt:lpstr>
      <vt:lpstr>ОСНОВНЫЕ ЗАДАЧИ  ТФОМС ИРКУТСКОЙ ОБЛАСТИ НА 2018 ГОД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Юшкевич</dc:creator>
  <cp:lastModifiedBy>Secretar</cp:lastModifiedBy>
  <cp:revision>1003</cp:revision>
  <cp:lastPrinted>2018-01-22T06:48:52Z</cp:lastPrinted>
  <dcterms:created xsi:type="dcterms:W3CDTF">2015-04-22T06:41:31Z</dcterms:created>
  <dcterms:modified xsi:type="dcterms:W3CDTF">2018-02-01T02:49:39Z</dcterms:modified>
</cp:coreProperties>
</file>